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6" r:id="rId37"/>
    <p:sldId id="298" r:id="rId38"/>
    <p:sldId id="299" r:id="rId39"/>
    <p:sldId id="300" r:id="rId40"/>
    <p:sldId id="301" r:id="rId41"/>
    <p:sldId id="302" r:id="rId42"/>
    <p:sldId id="303" r:id="rId43"/>
    <p:sldId id="304" r:id="rId44"/>
    <p:sldId id="305" r:id="rId45"/>
    <p:sldId id="306" r:id="rId46"/>
    <p:sldId id="307"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05/10/2023</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Droit des affaires</a:t>
            </a:r>
            <a:endParaRPr lang="fr-FR" dirty="0"/>
          </a:p>
        </p:txBody>
      </p:sp>
      <p:sp>
        <p:nvSpPr>
          <p:cNvPr id="3" name="Sous-titre 2"/>
          <p:cNvSpPr>
            <a:spLocks noGrp="1"/>
          </p:cNvSpPr>
          <p:nvPr>
            <p:ph type="subTitle" idx="1"/>
          </p:nvPr>
        </p:nvSpPr>
        <p:spPr/>
        <p:txBody>
          <a:bodyPr/>
          <a:lstStyle/>
          <a:p>
            <a:r>
              <a:rPr lang="fr-FR" dirty="0" smtClean="0"/>
              <a:t>9- L’organisation judiciaire et </a:t>
            </a:r>
            <a:r>
              <a:rPr lang="fr-FR" smtClean="0"/>
              <a:t>procédure civile Organisation </a:t>
            </a:r>
            <a:r>
              <a:rPr lang="fr-FR" dirty="0" smtClean="0"/>
              <a:t>judiciaire Introduction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r>
              <a:rPr lang="fr-FR" dirty="0" smtClean="0"/>
              <a:t>Les principes: </a:t>
            </a:r>
          </a:p>
          <a:p>
            <a:pPr lvl="1" algn="just"/>
            <a:r>
              <a:rPr lang="fr-FR" dirty="0" smtClean="0"/>
              <a:t>PRINCIPE DE L’INDEPENDANCE DE LA JUSTICE: </a:t>
            </a:r>
          </a:p>
          <a:p>
            <a:pPr lvl="2" algn="just"/>
            <a:r>
              <a:rPr lang="fr-FR" dirty="0" smtClean="0"/>
              <a:t>Le pouvoir judiciaire est séparé du législatif et de l'exécutif. Le juge est indépendant c.-à-d. qu'il n'est pas soumis à une hiérarchie administrative (le ministre de la justice ). </a:t>
            </a:r>
          </a:p>
          <a:p>
            <a:pPr lvl="2" algn="just"/>
            <a:r>
              <a:rPr lang="fr-FR" dirty="0" smtClean="0"/>
              <a:t>LA CONSTITUTION ARTICLE 82 « L'autorité judiciaire est indépendante du pouvoir législatif et du pouvoir exécutif ». ARTICLE 83 « Les jugements sont rendus et exécutés au nom du ROI ».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b="1" dirty="0" smtClean="0"/>
              <a:t>Les principes :</a:t>
            </a:r>
            <a:r>
              <a:rPr lang="fr-FR" dirty="0" smtClean="0"/>
              <a:t> </a:t>
            </a:r>
          </a:p>
          <a:p>
            <a:pPr lvl="1" algn="just"/>
            <a:r>
              <a:rPr lang="fr-FR" dirty="0" smtClean="0"/>
              <a:t>PRINCIPE DE LA GRATUITE DE LA JUSTICE:</a:t>
            </a:r>
          </a:p>
          <a:p>
            <a:pPr lvl="2" algn="just"/>
            <a:r>
              <a:rPr lang="fr-FR" dirty="0" smtClean="0"/>
              <a:t>Les magistrats ne sont pas rémunérés par les justiciables mais par l’État en leur qualité de fonctionnaires. Cela ne signifie pas que le justiciable n’aura rien à débourser dans le cadre d’un procès, qui peut entraîner des frais plus ou moins importants, selon l’affaire à juger, sa nature et sa complexité. Ces frais correspondent aux frais de procédure et aux honoraires des professions libérales de la justice : avocat, huissier de justice, expert judiciaire…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14282" y="1357298"/>
            <a:ext cx="8777318" cy="5286412"/>
          </a:xfrm>
        </p:spPr>
        <p:txBody>
          <a:bodyPr>
            <a:normAutofit fontScale="92500" lnSpcReduction="20000"/>
          </a:bodyPr>
          <a:lstStyle/>
          <a:p>
            <a:pPr algn="just"/>
            <a:r>
              <a:rPr lang="fr-FR" dirty="0" smtClean="0"/>
              <a:t>Les principes: </a:t>
            </a:r>
          </a:p>
          <a:p>
            <a:pPr lvl="1" algn="just"/>
            <a:r>
              <a:rPr lang="fr-FR" dirty="0" smtClean="0"/>
              <a:t>- PRINCIPE DE LA PUBLICITÉ DES DÉBATS ET DECISIONS</a:t>
            </a:r>
          </a:p>
          <a:p>
            <a:pPr lvl="2" algn="just"/>
            <a:r>
              <a:rPr lang="fr-FR" u="sng" dirty="0" smtClean="0"/>
              <a:t>PRINCIPE PUBLICITE</a:t>
            </a:r>
            <a:r>
              <a:rPr lang="fr-FR" dirty="0" smtClean="0"/>
              <a:t> Les débats d'un procès et les décisions doivent être publics . Cela signifie que les débats ont lieu publiquement et que la décision de justice est rendue en présence du public. En principe, les portes des salles d'audience doivent rester ouvertes et accessibles à tous. L'accès du public aux audiences donne une transparence à la justice et permet de consacrer le principe de l’impartialité. </a:t>
            </a:r>
          </a:p>
          <a:p>
            <a:pPr lvl="2" algn="just"/>
            <a:r>
              <a:rPr lang="fr-FR" dirty="0" smtClean="0"/>
              <a:t> </a:t>
            </a:r>
            <a:r>
              <a:rPr lang="fr-FR" u="sng" dirty="0" smtClean="0"/>
              <a:t>EXCEPTION: HUIS CLOS</a:t>
            </a:r>
            <a:r>
              <a:rPr lang="fr-FR" dirty="0" smtClean="0"/>
              <a:t> La loi prévoit que dans certains cas ou pour certaines affaires, le public ne peut pas accéder aux audiences. Le président du tribunal ou de la cour peut ordonner le huis clos pour protéger les personnes (mineurs, divorce), ou pour éviter des troubles à l'ordre public, ou préserver des secrets d'Etat. L'audience se tient alors à huis clos dans la salle d'audience, portes fermées, ou en chambre du conseil. La décision de justice est toujours rendue en audience publique.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4875234"/>
          </a:xfrm>
        </p:spPr>
        <p:txBody>
          <a:bodyPr>
            <a:normAutofit fontScale="92500" lnSpcReduction="20000"/>
          </a:bodyPr>
          <a:lstStyle/>
          <a:p>
            <a:pPr algn="just"/>
            <a:r>
              <a:rPr lang="fr-FR" dirty="0" smtClean="0"/>
              <a:t>Les principes: </a:t>
            </a:r>
          </a:p>
          <a:p>
            <a:pPr lvl="1" algn="just"/>
            <a:r>
              <a:rPr lang="fr-FR" dirty="0" smtClean="0"/>
              <a:t>PRINCIPE DE LA COLLEGIALITE:</a:t>
            </a:r>
          </a:p>
          <a:p>
            <a:pPr lvl="2" algn="just"/>
            <a:r>
              <a:rPr lang="fr-FR" dirty="0" smtClean="0"/>
              <a:t> Le principe de collégialité signifie que l’affaire est jugée par plusieurs juges, siégeant et délibérant ensemble. Ce principe ne reçoit pas application dans toutes les juridiction et pour toutes les affaires dans une même juridiction.</a:t>
            </a:r>
          </a:p>
          <a:p>
            <a:pPr lvl="2" algn="just"/>
            <a:r>
              <a:rPr lang="fr-FR" dirty="0" smtClean="0"/>
              <a:t>La controverse sur les mérites comparés entre la collégialité et le juge unique partage tenants et détracteurs.</a:t>
            </a:r>
          </a:p>
          <a:p>
            <a:pPr lvl="3" algn="just"/>
            <a:r>
              <a:rPr lang="fr-FR" dirty="0" smtClean="0"/>
              <a:t> Le prix : formation collégiale coûte plus cher qu'un juge unique ; </a:t>
            </a:r>
          </a:p>
          <a:p>
            <a:pPr lvl="3" algn="just"/>
            <a:r>
              <a:rPr lang="fr-FR" dirty="0" smtClean="0"/>
              <a:t> La célérité : une formation collégiale aura tendance à prendre plus de temps à juger qu'un juge unique ; </a:t>
            </a:r>
          </a:p>
          <a:p>
            <a:pPr lvl="3" algn="just"/>
            <a:r>
              <a:rPr lang="fr-FR" dirty="0" smtClean="0"/>
              <a:t>L’impartialité : la collégialité assure au justiciable une décision mesurée, peu susceptible d’avoir été influencée par la partialité d’un juge </a:t>
            </a:r>
          </a:p>
          <a:p>
            <a:pPr lvl="3" algn="just"/>
            <a:r>
              <a:rPr lang="fr-FR" dirty="0" smtClean="0"/>
              <a:t>La formation: la collégialité permet au magistrat de se former et d’enrichir sa réflexion au contact de ses collègues.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14282" y="1357298"/>
            <a:ext cx="8777318" cy="5286412"/>
          </a:xfrm>
        </p:spPr>
        <p:txBody>
          <a:bodyPr>
            <a:normAutofit fontScale="92500" lnSpcReduction="20000"/>
          </a:bodyPr>
          <a:lstStyle/>
          <a:p>
            <a:pPr algn="just"/>
            <a:r>
              <a:rPr lang="fr-FR" b="1" u="sng" dirty="0" smtClean="0"/>
              <a:t>Les principes: </a:t>
            </a:r>
          </a:p>
          <a:p>
            <a:pPr lvl="1" algn="just"/>
            <a:r>
              <a:rPr lang="fr-FR" dirty="0" smtClean="0"/>
              <a:t>La procédure est: </a:t>
            </a:r>
          </a:p>
          <a:p>
            <a:pPr lvl="2" algn="just"/>
            <a:r>
              <a:rPr lang="fr-FR" dirty="0" smtClean="0"/>
              <a:t>Orale: les parties ou leurs avocats viennent s’exprimer à l’audience (même si, en général, le dépôt des conclusions est obligatoire); </a:t>
            </a:r>
          </a:p>
          <a:p>
            <a:pPr lvl="2" algn="just"/>
            <a:r>
              <a:rPr lang="fr-FR" dirty="0" smtClean="0"/>
              <a:t>Publique: toute personne a accès à la salle d’audience (sauf dans certains cas: huis clous…)</a:t>
            </a:r>
          </a:p>
          <a:p>
            <a:pPr lvl="2" algn="just"/>
            <a:r>
              <a:rPr lang="fr-FR" dirty="0" smtClean="0"/>
              <a:t>Contradictoire: les parties peuvent chacune s’exprimer; cela implique aussi la communication à l’adversaire de tout document produit en  justice.</a:t>
            </a:r>
          </a:p>
          <a:p>
            <a:pPr lvl="2" algn="just"/>
            <a:endParaRPr lang="fr-FR" dirty="0" smtClean="0"/>
          </a:p>
          <a:p>
            <a:pPr lvl="1" algn="just"/>
            <a:r>
              <a:rPr lang="fr-FR" dirty="0" smtClean="0"/>
              <a:t>Le justiciable qui prend l’initiative du procès s’appelle le demandeur et celui qui le subit le défendeur.</a:t>
            </a:r>
          </a:p>
          <a:p>
            <a:pPr lvl="1" algn="just"/>
            <a:r>
              <a:rPr lang="fr-FR" dirty="0" smtClean="0"/>
              <a:t>Le défendeur principal peut cependant faire une demande reconventionnelle contre le demandeur principal, qui devient alors défendeur reconventionnel.</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On qualifie aussi la procédure de : </a:t>
            </a:r>
          </a:p>
          <a:p>
            <a:pPr lvl="1" algn="just"/>
            <a:r>
              <a:rPr lang="fr-FR" b="1" dirty="0" smtClean="0"/>
              <a:t>Procédure accusatoire:</a:t>
            </a:r>
            <a:r>
              <a:rPr lang="fr-FR" dirty="0" smtClean="0"/>
              <a:t> quand ce sont les parties qui dirigent le déroulement de la procédure; le juge ne peut rechercher les preuves à leur place; </a:t>
            </a:r>
          </a:p>
          <a:p>
            <a:pPr lvl="1" algn="just"/>
            <a:r>
              <a:rPr lang="fr-FR" b="1" dirty="0" smtClean="0"/>
              <a:t>Procédure inquisitoire:</a:t>
            </a:r>
            <a:r>
              <a:rPr lang="fr-FR" dirty="0" smtClean="0"/>
              <a:t> lorsque c’est le juge qui dirige le déroulement de la procédure.</a:t>
            </a:r>
          </a:p>
          <a:p>
            <a:pPr lvl="1" algn="just"/>
            <a:endParaRPr lang="fr-FR" dirty="0" smtClean="0"/>
          </a:p>
          <a:p>
            <a:pPr lvl="2" algn="just"/>
            <a:r>
              <a:rPr lang="fr-FR" dirty="0" smtClean="0"/>
              <a:t>En pénal, la procédure est inquisitoire (instruction du procès), puisque l’Etat est partie au procès; en matière civile, il est classique de dire qu’elle est accusatoire.</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L’organisation judiciaire: les juridictions </a:t>
            </a:r>
            <a:endParaRPr lang="fr-FR" dirty="0"/>
          </a:p>
        </p:txBody>
      </p:sp>
      <p:sp>
        <p:nvSpPr>
          <p:cNvPr id="3" name="Espace réservé du contenu 2"/>
          <p:cNvSpPr>
            <a:spLocks noGrp="1"/>
          </p:cNvSpPr>
          <p:nvPr>
            <p:ph idx="1"/>
          </p:nvPr>
        </p:nvSpPr>
        <p:spPr>
          <a:xfrm>
            <a:off x="304800" y="1554162"/>
            <a:ext cx="8686800" cy="5018110"/>
          </a:xfrm>
        </p:spPr>
        <p:txBody>
          <a:bodyPr>
            <a:normAutofit fontScale="77500" lnSpcReduction="20000"/>
          </a:bodyPr>
          <a:lstStyle/>
          <a:p>
            <a:pPr algn="just">
              <a:buNone/>
            </a:pPr>
            <a:r>
              <a:rPr lang="fr-FR" b="1" u="sng" dirty="0" smtClean="0"/>
              <a:t>Leur degré:</a:t>
            </a:r>
          </a:p>
          <a:p>
            <a:pPr algn="just"/>
            <a:r>
              <a:rPr lang="fr-FR" dirty="0" smtClean="0"/>
              <a:t>Il existe des juridictions de première instance et des cours d’appel qui jugent en deuxième instance.</a:t>
            </a:r>
          </a:p>
          <a:p>
            <a:pPr algn="just"/>
            <a:r>
              <a:rPr lang="fr-FR" dirty="0" smtClean="0"/>
              <a:t>Le plaideur mécontent d’une décision peut exercer des voies de recours.</a:t>
            </a:r>
          </a:p>
          <a:p>
            <a:pPr algn="just"/>
            <a:endParaRPr lang="fr-FR" dirty="0" smtClean="0"/>
          </a:p>
          <a:p>
            <a:pPr algn="just"/>
            <a:r>
              <a:rPr lang="fr-FR" dirty="0" smtClean="0"/>
              <a:t>Les voies de recours sont: </a:t>
            </a:r>
          </a:p>
          <a:p>
            <a:pPr lvl="1" algn="just"/>
            <a:r>
              <a:rPr lang="fr-FR" dirty="0" smtClean="0"/>
              <a:t>L’appel: permet d’obtenir un réexamen du dossier par la Cour d’appel; </a:t>
            </a:r>
          </a:p>
          <a:p>
            <a:pPr lvl="1" algn="just"/>
            <a:r>
              <a:rPr lang="fr-FR" dirty="0" smtClean="0"/>
              <a:t>Le pourvoi devant la Cour de Cassation: qui peut être fait contre les décisions rendues en deuxième degré; </a:t>
            </a:r>
          </a:p>
          <a:p>
            <a:pPr lvl="1" algn="just"/>
            <a:r>
              <a:rPr lang="fr-FR" dirty="0" smtClean="0"/>
              <a:t>Dans certains cas, une opposition peut être faite (si le jugement a été rendu par défaut – le défendeur n’ayant pas comparu et n’ayant pas été cité à personne et si le jugement n’est pas susceptible d’appel).</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b="1" u="sng" dirty="0" smtClean="0"/>
              <a:t>Leur compétence: </a:t>
            </a:r>
          </a:p>
          <a:p>
            <a:pPr algn="just"/>
            <a:r>
              <a:rPr lang="fr-FR" dirty="0" smtClean="0"/>
              <a:t>Les justiciables doivent savoir quelle est la juridiction compétente pour juger leur procès; on distingue:</a:t>
            </a:r>
          </a:p>
          <a:p>
            <a:pPr lvl="1" algn="just"/>
            <a:r>
              <a:rPr lang="fr-FR" b="1" dirty="0" smtClean="0"/>
              <a:t>La compétence </a:t>
            </a:r>
            <a:r>
              <a:rPr lang="fr-FR" b="1" dirty="0" err="1" smtClean="0"/>
              <a:t>ratione</a:t>
            </a:r>
            <a:r>
              <a:rPr lang="fr-FR" b="1" dirty="0" smtClean="0"/>
              <a:t> materiae:</a:t>
            </a:r>
            <a:r>
              <a:rPr lang="fr-FR" dirty="0" smtClean="0"/>
              <a:t> en raison de la matière, ex. un procès entre commerçant ira devant le tribunal de commerce; </a:t>
            </a:r>
          </a:p>
          <a:p>
            <a:pPr lvl="1" algn="just"/>
            <a:r>
              <a:rPr lang="fr-FR" b="1" dirty="0" smtClean="0"/>
              <a:t>La compétence </a:t>
            </a:r>
            <a:r>
              <a:rPr lang="fr-FR" b="1" dirty="0" err="1" smtClean="0"/>
              <a:t>ratione</a:t>
            </a:r>
            <a:r>
              <a:rPr lang="fr-FR" b="1" dirty="0" smtClean="0"/>
              <a:t> </a:t>
            </a:r>
            <a:r>
              <a:rPr lang="fr-FR" b="1" dirty="0" err="1" smtClean="0"/>
              <a:t>loci</a:t>
            </a:r>
            <a:r>
              <a:rPr lang="fr-FR" b="1" dirty="0" smtClean="0"/>
              <a:t>/ en raison du lieu</a:t>
            </a:r>
            <a:r>
              <a:rPr lang="fr-FR" dirty="0" smtClean="0"/>
              <a:t>: le tribunal compétent est en principe celui du domicile du défendeur, mais il y a de nombreuses exceptions (lieu du contrat, de l’accident, de l’immeuble litigieux…)</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ctr"/>
            <a:r>
              <a:rPr lang="fr-FR" b="1" u="sng" dirty="0" smtClean="0"/>
              <a:t>Les juridictions civiles de l’ordre judiciaire</a:t>
            </a:r>
          </a:p>
          <a:p>
            <a:endParaRPr lang="fr-FR" dirty="0" smtClean="0"/>
          </a:p>
          <a:p>
            <a:r>
              <a:rPr lang="fr-FR" b="1" dirty="0" smtClean="0"/>
              <a:t>Les juridictions de premier degré: </a:t>
            </a:r>
          </a:p>
          <a:p>
            <a:pPr lvl="1"/>
            <a:r>
              <a:rPr lang="fr-FR" dirty="0" smtClean="0"/>
              <a:t>Les juridictions de proximité; </a:t>
            </a:r>
          </a:p>
          <a:p>
            <a:pPr lvl="1"/>
            <a:r>
              <a:rPr lang="fr-FR" dirty="0" smtClean="0"/>
              <a:t>Le tribunal de première instance ; </a:t>
            </a:r>
          </a:p>
          <a:p>
            <a:pPr lvl="1"/>
            <a:r>
              <a:rPr lang="fr-FR" dirty="0" smtClean="0"/>
              <a:t>Le tribunal des affaires sociales; </a:t>
            </a:r>
          </a:p>
          <a:p>
            <a:pPr lvl="1"/>
            <a:r>
              <a:rPr lang="fr-FR" dirty="0" smtClean="0"/>
              <a:t>…</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ctr">
              <a:buNone/>
            </a:pPr>
            <a:r>
              <a:rPr lang="fr-FR" b="1" u="sng" dirty="0" smtClean="0"/>
              <a:t>Le principe du double degré de juridiction:  l’appel </a:t>
            </a:r>
          </a:p>
          <a:p>
            <a:pPr algn="just"/>
            <a:endParaRPr lang="fr-FR" dirty="0" smtClean="0"/>
          </a:p>
          <a:p>
            <a:pPr algn="just"/>
            <a:r>
              <a:rPr lang="fr-FR" dirty="0" smtClean="0"/>
              <a:t>Le justiciable qui n’est pas satisfait de la décision rendue par une juridiction du premier degré peut faire appel de cette décision devant une Cour d’appel, qui rejugera le procès dans son ensemble (fait et droits).</a:t>
            </a:r>
          </a:p>
          <a:p>
            <a:pPr algn="just"/>
            <a:r>
              <a:rPr lang="fr-FR" dirty="0" smtClean="0"/>
              <a:t>Celui qui fait appel est dénommé appelant: son adversaire est l’intimé; ce dernier peut aussi faire appel incident: c’est l’appel formé en réplique à l’appel principal.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Notions </a:t>
            </a: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b="1" dirty="0" smtClean="0"/>
              <a:t>LA JUSTICE: </a:t>
            </a:r>
          </a:p>
          <a:p>
            <a:pPr algn="just"/>
            <a:r>
              <a:rPr lang="fr-FR" dirty="0" smtClean="0"/>
              <a:t>La justice est un service public dont la mission est de trancher les litiges entre les personnes conformément au droit positif. Si nul ne peut se faire justice soi même, toute personne a le droit de recourir à la justice pour faire reconnaître son droit. Ce recours est fait devant les juridictions et conformément à des procédures.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L’appel a un effet:</a:t>
            </a:r>
          </a:p>
          <a:p>
            <a:pPr algn="just"/>
            <a:r>
              <a:rPr lang="fr-FR" b="1" dirty="0" smtClean="0"/>
              <a:t>Dévolutif:</a:t>
            </a:r>
            <a:r>
              <a:rPr lang="fr-FR" dirty="0" smtClean="0"/>
              <a:t>  le litige est soumis aux juges d’appel dans son ensemble avec les questions de fait et de droit qu’il comporte.</a:t>
            </a:r>
          </a:p>
          <a:p>
            <a:pPr algn="just"/>
            <a:r>
              <a:rPr lang="fr-FR" b="1" dirty="0" smtClean="0"/>
              <a:t>Suspensif:</a:t>
            </a:r>
            <a:r>
              <a:rPr lang="fr-FR" dirty="0" smtClean="0"/>
              <a:t> la décision du premier degré (s’il ya appel) n’est pas définitive; elle n’a donc pas l’autorité de la chose jugée et ne peut être exécutée.</a:t>
            </a:r>
          </a:p>
          <a:p>
            <a:pPr lvl="1" algn="just"/>
            <a:r>
              <a:rPr lang="fr-FR" dirty="0" smtClean="0"/>
              <a:t>La Cour d’appel rend des arrêts confirmatifs ou infirmatifs.</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ctr">
              <a:buNone/>
            </a:pPr>
            <a:r>
              <a:rPr lang="fr-FR" b="1" u="sng" dirty="0" smtClean="0"/>
              <a:t>La cour de cassation</a:t>
            </a:r>
          </a:p>
          <a:p>
            <a:pPr algn="just"/>
            <a:r>
              <a:rPr lang="fr-FR" dirty="0" smtClean="0"/>
              <a:t> Son rôle: </a:t>
            </a:r>
          </a:p>
          <a:p>
            <a:pPr lvl="1" algn="just"/>
            <a:r>
              <a:rPr lang="fr-FR" dirty="0" smtClean="0"/>
              <a:t>C’est la juridiction suprême. Elle ne rejuge pas l’affaire dans son ensemble; elle contrôle si le droit a bien été appliqué par les juridictions « du  fond » elle considère comme acquis les faits qui sont énoncés dans les décisions qui lui sont soumises; c’est ce qu’on appelle « le pouvoir souverain des juges du fond ».</a:t>
            </a:r>
          </a:p>
          <a:p>
            <a:pPr lvl="1" algn="just"/>
            <a:r>
              <a:rPr lang="fr-FR" dirty="0" smtClean="0"/>
              <a:t>Ce n’est pas un troisième degré de juridiction.</a:t>
            </a:r>
          </a:p>
          <a:p>
            <a:pPr lvl="1" algn="just"/>
            <a:r>
              <a:rPr lang="fr-FR" dirty="0" smtClean="0"/>
              <a:t>La jurisprudence de la cour de cassation joue un rôle important comme source du droit.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endParaRPr lang="fr-FR" dirty="0" smtClean="0"/>
          </a:p>
          <a:p>
            <a:pPr lvl="1" algn="just"/>
            <a:r>
              <a:rPr lang="fr-FR" dirty="0" smtClean="0"/>
              <a:t>La cour de cassation soit: </a:t>
            </a:r>
          </a:p>
          <a:p>
            <a:pPr lvl="2" algn="just"/>
            <a:r>
              <a:rPr lang="fr-FR" b="1" dirty="0" smtClean="0"/>
              <a:t>Rejette le pourvoi:</a:t>
            </a:r>
            <a:r>
              <a:rPr lang="fr-FR" dirty="0" smtClean="0"/>
              <a:t> elle estime que les moyen du pourvoi ne doivent pas être reconnus. Les juges du fond ont bien jugé</a:t>
            </a:r>
          </a:p>
          <a:p>
            <a:pPr lvl="2" algn="just"/>
            <a:r>
              <a:rPr lang="fr-FR" b="1" dirty="0" smtClean="0"/>
              <a:t>Casse avec renvoi</a:t>
            </a:r>
            <a:r>
              <a:rPr lang="fr-FR" dirty="0" smtClean="0"/>
              <a:t>: elle estime que les moyens du pourvoi, faisant grief à la décision attaquée sont pertinents; elle casse la décision.</a:t>
            </a:r>
          </a:p>
          <a:p>
            <a:pPr lvl="2" algn="just"/>
            <a:r>
              <a:rPr lang="fr-FR" dirty="0" smtClean="0"/>
              <a:t>En application du principe du double degré de juridiction l’affaire doit être à nouveau jugée par une juridiction du même degré que celle dont la décision a été cassé.</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magistrats </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b="1" u="sng" dirty="0" smtClean="0"/>
              <a:t>Formation : </a:t>
            </a:r>
          </a:p>
          <a:p>
            <a:pPr algn="just"/>
            <a:endParaRPr lang="fr-FR" dirty="0" smtClean="0"/>
          </a:p>
          <a:p>
            <a:pPr lvl="1" algn="just"/>
            <a:r>
              <a:rPr lang="fr-FR" dirty="0" smtClean="0"/>
              <a:t>Les attachés de justice suivent une formation à l’Institut Supérieur de la Magistrature d’une durée de deux années au moins suivi d’un examen de fin de stage. </a:t>
            </a:r>
          </a:p>
          <a:p>
            <a:pPr lvl="1" algn="just"/>
            <a:r>
              <a:rPr lang="fr-FR" dirty="0" smtClean="0"/>
              <a:t>Ceux ayant subi avec succès cet examen sont nommés magistrat. </a:t>
            </a:r>
          </a:p>
          <a:p>
            <a:pPr lvl="1" algn="just"/>
            <a:r>
              <a:rPr lang="fr-FR" dirty="0" smtClean="0"/>
              <a:t>Ceux n’ayant pas réussi cet examen peuvent voir leur formation prorogée d'une année supplémentaire sinon ils sont soit licenciés, soit remis à la disposition de leur administration d'origine. </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4946672"/>
          </a:xfrm>
        </p:spPr>
        <p:txBody>
          <a:bodyPr>
            <a:normAutofit fontScale="77500" lnSpcReduction="20000"/>
          </a:bodyPr>
          <a:lstStyle/>
          <a:p>
            <a:pPr algn="just"/>
            <a:r>
              <a:rPr lang="fr-FR" b="1" u="sng" dirty="0" smtClean="0"/>
              <a:t>LES CATEGORIES DE MAGISTRATS</a:t>
            </a:r>
          </a:p>
          <a:p>
            <a:pPr algn="just"/>
            <a:endParaRPr lang="fr-FR" b="1" u="sng" dirty="0" smtClean="0"/>
          </a:p>
          <a:p>
            <a:pPr lvl="1" algn="just"/>
            <a:r>
              <a:rPr lang="fr-FR" dirty="0" smtClean="0"/>
              <a:t> 1- LES MAGISTRATS DE SIÈGE</a:t>
            </a:r>
          </a:p>
          <a:p>
            <a:pPr lvl="2" algn="just"/>
            <a:r>
              <a:rPr lang="fr-FR" dirty="0" smtClean="0"/>
              <a:t>Les magistrats du siège ou magistrature assise prononcent des décisions sur les litiges qui leur sont soumis par les parties ou sur réquisitoire du parquet. Ils ont pour mission d'appliquer la loi et de dire le droit après avoir entendu les parties en litige suivant qu’ils sont chargés des affaires civiles (litiges entre particuliers) ou pénales (sanctions de délits), </a:t>
            </a:r>
          </a:p>
          <a:p>
            <a:pPr lvl="1" algn="just"/>
            <a:r>
              <a:rPr lang="fr-FR" dirty="0" smtClean="0"/>
              <a:t>2- LES MAGISTRATS DU PARQUET (ou debout)</a:t>
            </a:r>
          </a:p>
          <a:p>
            <a:pPr lvl="2" algn="just"/>
            <a:r>
              <a:rPr lang="fr-FR" dirty="0" smtClean="0"/>
              <a:t>Ils ne jugent pas. Ils représentent l’Etat et prennent des réquisitions en son nom. Les magistrats du Parquet ou magistrature debout (se lèvent pour leur réquisitoire) constituent le «Ministère public» et exercent une mission de sauvegarde des intérêts généraux de la société devant les tribunaux. Les magistrats composant ce corps sont chargés de veiller au respect de la loi et de veiller aux intérêts de la collectivité tout entière en requérant l'application de la loi qui en est l'expression.</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5018110"/>
          </a:xfrm>
        </p:spPr>
        <p:txBody>
          <a:bodyPr>
            <a:normAutofit fontScale="92500" lnSpcReduction="20000"/>
          </a:bodyPr>
          <a:lstStyle/>
          <a:p>
            <a:pPr algn="just"/>
            <a:endParaRPr lang="fr-FR" dirty="0" smtClean="0"/>
          </a:p>
          <a:p>
            <a:pPr lvl="2" algn="just"/>
            <a:r>
              <a:rPr lang="fr-FR" dirty="0" smtClean="0"/>
              <a:t>Le ministère public peut intervenir dans un procès en tant que partie principale: (principalement en matière pénale) Il représente les intérêts de la société et pour cela exerce l'action publique en intervenant comme une partie principale c'est-à-dire en engageant les poursuites en tant que demandeur. C’est le parquet qui décide du renvoi d’une affaire devant une juridiction répressive et qui décide de la qualification de cette affaire (contravention, délit ou crime). C’est lui aussi qui requiert une peine dans son réquisitoire.</a:t>
            </a:r>
          </a:p>
          <a:p>
            <a:pPr lvl="2" algn="just"/>
            <a:r>
              <a:rPr lang="fr-FR" dirty="0" smtClean="0"/>
              <a:t>Le ministère public peut intervenir dans un procès en tant que partie jointe: lorsqu'il intervient pour faire connaître son avis sur l'application de la loi dans une affaire dont il a communication. En principe, la présence du ministère public n’es pas obligatoire en matière civile. Cependant, le ministère public peut intervenir à un procès civil en partie jointe même en matière civile.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dirty="0" smtClean="0"/>
              <a:t>Le principe de la collégialité: </a:t>
            </a:r>
          </a:p>
          <a:p>
            <a:pPr lvl="1" algn="just"/>
            <a:r>
              <a:rPr lang="fr-FR" dirty="0" smtClean="0"/>
              <a:t>Les magistrats sont au nombre de trois: un président et deux assesseurs (deux conseillers devant la cours d’appel).</a:t>
            </a:r>
          </a:p>
          <a:p>
            <a:pPr lvl="1" algn="just"/>
            <a:r>
              <a:rPr lang="fr-FR" dirty="0" smtClean="0"/>
              <a:t>Dans un souci de meilleure productivité, ce principe de la collégialité semble bien souvent remis en cause par le législateur qui crée des juges uniques (dans certaines affaires on se trouve face au juge unique –droit de la famille, droit de travail-)</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b="1" dirty="0" smtClean="0"/>
              <a:t>La conciliation judiciaire: </a:t>
            </a:r>
          </a:p>
          <a:p>
            <a:pPr lvl="1" algn="just"/>
            <a:endParaRPr lang="fr-FR" dirty="0" smtClean="0"/>
          </a:p>
          <a:p>
            <a:pPr lvl="1" algn="just"/>
            <a:r>
              <a:rPr lang="fr-FR" dirty="0" smtClean="0"/>
              <a:t>Le tribunal fait recours à la conciliation dans certain procès (droit de la famille –divorce)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auxiliaires de justice </a:t>
            </a:r>
            <a:endParaRPr lang="fr-FR" dirty="0"/>
          </a:p>
        </p:txBody>
      </p:sp>
      <p:sp>
        <p:nvSpPr>
          <p:cNvPr id="3" name="Espace réservé du contenu 2"/>
          <p:cNvSpPr>
            <a:spLocks noGrp="1"/>
          </p:cNvSpPr>
          <p:nvPr>
            <p:ph idx="1"/>
          </p:nvPr>
        </p:nvSpPr>
        <p:spPr>
          <a:xfrm>
            <a:off x="304800" y="1554162"/>
            <a:ext cx="8686800" cy="4875234"/>
          </a:xfrm>
        </p:spPr>
        <p:txBody>
          <a:bodyPr>
            <a:normAutofit/>
          </a:bodyPr>
          <a:lstStyle/>
          <a:p>
            <a:pPr algn="just"/>
            <a:r>
              <a:rPr lang="fr-FR" dirty="0" smtClean="0"/>
              <a:t>Les avocats; </a:t>
            </a:r>
          </a:p>
          <a:p>
            <a:pPr algn="just"/>
            <a:endParaRPr lang="fr-FR" dirty="0" smtClean="0"/>
          </a:p>
          <a:p>
            <a:pPr algn="just"/>
            <a:r>
              <a:rPr lang="fr-FR" dirty="0" smtClean="0"/>
              <a:t>Les avoués de justice; </a:t>
            </a:r>
          </a:p>
          <a:p>
            <a:pPr algn="just"/>
            <a:endParaRPr lang="fr-FR" dirty="0" smtClean="0"/>
          </a:p>
          <a:p>
            <a:pPr algn="just"/>
            <a:r>
              <a:rPr lang="fr-FR" dirty="0" smtClean="0"/>
              <a:t>Les experts </a:t>
            </a:r>
          </a:p>
          <a:p>
            <a:pPr algn="just"/>
            <a:endParaRPr lang="fr-FR" dirty="0" smtClean="0"/>
          </a:p>
          <a:p>
            <a:pPr algn="just"/>
            <a:endParaRPr lang="fr-F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procédure d’expertise judiciaire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Le rôle des experts; </a:t>
            </a:r>
          </a:p>
          <a:p>
            <a:r>
              <a:rPr lang="fr-FR" dirty="0" smtClean="0"/>
              <a:t>Les conditions d’intervention des experts; </a:t>
            </a:r>
          </a:p>
          <a:p>
            <a:r>
              <a:rPr lang="fr-FR" dirty="0" smtClean="0"/>
              <a:t>L’expertise judiciaire; </a:t>
            </a:r>
          </a:p>
          <a:p>
            <a:r>
              <a:rPr lang="fr-FR" dirty="0" smtClean="0"/>
              <a:t>La procédure de désignation des experts; </a:t>
            </a:r>
          </a:p>
          <a:p>
            <a:r>
              <a:rPr lang="fr-FR" dirty="0" smtClean="0"/>
              <a:t>Le juge et le rapport des experts.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dirty="0" smtClean="0"/>
              <a:t>LES JURIDICTIONS :</a:t>
            </a:r>
          </a:p>
          <a:p>
            <a:pPr algn="just"/>
            <a:r>
              <a:rPr lang="fr-FR" dirty="0" smtClean="0"/>
              <a:t>Une juridiction peut se définir comme un organe dont l'objectif est de trancher les contestations nées de l'application des règles juridiques.</a:t>
            </a:r>
          </a:p>
          <a:p>
            <a:pPr algn="just">
              <a:buNone/>
            </a:pPr>
            <a:r>
              <a:rPr lang="fr-FR" b="1" dirty="0" smtClean="0"/>
              <a:t>LES PROCÉDURES : </a:t>
            </a:r>
          </a:p>
          <a:p>
            <a:pPr algn="just"/>
            <a:r>
              <a:rPr lang="fr-FR" dirty="0" smtClean="0"/>
              <a:t>Le déroulement d'une action en justice obéit à un certain nombre de règles de procédure qui correspond à l’ensemble des modalités de l’introduction de l’action en justice et du déroulement du procès : procédure civile et procédure pénale.</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justice en référé </a:t>
            </a:r>
            <a:endParaRPr lang="fr-FR" dirty="0"/>
          </a:p>
        </p:txBody>
      </p:sp>
      <p:sp>
        <p:nvSpPr>
          <p:cNvPr id="3" name="Espace réservé du contenu 2"/>
          <p:cNvSpPr>
            <a:spLocks noGrp="1"/>
          </p:cNvSpPr>
          <p:nvPr>
            <p:ph idx="1"/>
          </p:nvPr>
        </p:nvSpPr>
        <p:spPr/>
        <p:txBody>
          <a:bodyPr/>
          <a:lstStyle/>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procédures en cas d’urgence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 procédure d’ordonnance sur requête et des constats </a:t>
            </a:r>
          </a:p>
          <a:p>
            <a:r>
              <a:rPr lang="fr-FR" dirty="0" smtClean="0"/>
              <a:t>La procédure de référé </a:t>
            </a:r>
          </a:p>
          <a:p>
            <a:r>
              <a:rPr lang="fr-FR" dirty="0" smtClean="0"/>
              <a:t>La procédure d’injection de payer </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procédures spéciales </a:t>
            </a:r>
            <a:endParaRPr lang="fr-FR" dirty="0"/>
          </a:p>
        </p:txBody>
      </p:sp>
      <p:sp>
        <p:nvSpPr>
          <p:cNvPr id="3" name="Espace réservé du contenu 2"/>
          <p:cNvSpPr>
            <a:spLocks noGrp="1"/>
          </p:cNvSpPr>
          <p:nvPr>
            <p:ph idx="1"/>
          </p:nvPr>
        </p:nvSpPr>
        <p:spPr/>
        <p:txBody>
          <a:bodyPr/>
          <a:lstStyle/>
          <a:p>
            <a:r>
              <a:rPr lang="fr-FR" dirty="0" smtClean="0"/>
              <a:t>Les offres de paiement et de consignation</a:t>
            </a:r>
          </a:p>
          <a:p>
            <a:endParaRPr lang="fr-FR" dirty="0" smtClean="0"/>
          </a:p>
          <a:p>
            <a:r>
              <a:rPr lang="fr-FR" dirty="0" smtClean="0"/>
              <a:t>La procédure par défaut </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incidence de procédure</a:t>
            </a:r>
            <a:endParaRPr lang="fr-FR" dirty="0"/>
          </a:p>
        </p:txBody>
      </p:sp>
      <p:sp>
        <p:nvSpPr>
          <p:cNvPr id="3" name="Espace réservé du contenu 2"/>
          <p:cNvSpPr>
            <a:spLocks noGrp="1"/>
          </p:cNvSpPr>
          <p:nvPr>
            <p:ph idx="1"/>
          </p:nvPr>
        </p:nvSpPr>
        <p:spPr/>
        <p:txBody>
          <a:bodyPr/>
          <a:lstStyle/>
          <a:p>
            <a:r>
              <a:rPr lang="fr-FR" dirty="0" smtClean="0"/>
              <a:t>Les causes d’interruption et de suspension d’audience: </a:t>
            </a:r>
          </a:p>
          <a:p>
            <a:pPr lvl="1"/>
            <a:r>
              <a:rPr lang="fr-FR" dirty="0" smtClean="0"/>
              <a:t>Les causes de suspensions, </a:t>
            </a:r>
          </a:p>
          <a:p>
            <a:pPr lvl="1"/>
            <a:r>
              <a:rPr lang="fr-FR" dirty="0" smtClean="0"/>
              <a:t>Les causes d’interruption</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Les causes d’extinction d’instance: </a:t>
            </a:r>
          </a:p>
          <a:p>
            <a:pPr lvl="1"/>
            <a:r>
              <a:rPr lang="fr-FR" dirty="0" smtClean="0"/>
              <a:t>Les désistement ; </a:t>
            </a:r>
          </a:p>
          <a:p>
            <a:pPr lvl="1"/>
            <a:r>
              <a:rPr lang="fr-FR" dirty="0" smtClean="0"/>
              <a:t>L’acquiescement ; </a:t>
            </a:r>
          </a:p>
          <a:p>
            <a:pPr lvl="1"/>
            <a:r>
              <a:rPr lang="fr-FR" dirty="0" smtClean="0"/>
              <a:t>La péremption de l’instance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voies de recours </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Les voies de recours sont au nombre de cinq on classe ces voies de recours en voie de réformation et rétractation ou en voies de recours ordinaires ou extraordinaires.</a:t>
            </a:r>
          </a:p>
          <a:p>
            <a:pPr algn="just"/>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lvl="1"/>
            <a:r>
              <a:rPr lang="fr-FR" dirty="0" smtClean="0"/>
              <a:t>Les voies de recours de rétractation permettent au justiciable de s’adresser à la juridiction même qui a rendue la décision en lui demandant de revenir sur sa décision: il s’agit de l’opposition et dans la plupart des cas de la tiers opposition.</a:t>
            </a:r>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lvl="1" algn="just"/>
            <a:r>
              <a:rPr lang="fr-FR" dirty="0" smtClean="0"/>
              <a:t>Les voies de réformation portent sur l’appel et la tiers opposition également. En effet, les justiciable s’adressent à une juridiction hiérarchique supérieure à celle qui a rendu la décision en lui demandant de réformer le jugement.</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lvl="1" algn="just"/>
            <a:r>
              <a:rPr lang="fr-FR" dirty="0" smtClean="0"/>
              <a:t>Les voies ordinaires sont toujours ouvertes aux plaideurs et il s’agit de l’appel et de l’opposition, en revanche les voies de recours extraordinaires ne sont ouvertes que dans des cas limitativement énumérés par la loi et il s’agit du pourvoi en cassation de la rétractation et de la tiers opposition.</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b="1" dirty="0" smtClean="0"/>
              <a:t>ORGANISATION JUDICIAIRE: </a:t>
            </a:r>
          </a:p>
          <a:p>
            <a:pPr algn="just"/>
            <a:r>
              <a:rPr lang="fr-FR" dirty="0" smtClean="0"/>
              <a:t>L'organisation judiciaire désigne l'ensemble des organes du système judiciaire. Il s’agit au Maroc des tribunaux et des cours. </a:t>
            </a:r>
          </a:p>
          <a:p>
            <a:pPr lvl="1" algn="just"/>
            <a:r>
              <a:rPr lang="fr-FR" dirty="0" smtClean="0"/>
              <a:t>Le terme « tribunal » désigne les juridictions inférieures telles que le tribunal de première instance. </a:t>
            </a:r>
          </a:p>
          <a:p>
            <a:pPr lvl="1" algn="just"/>
            <a:r>
              <a:rPr lang="fr-FR" dirty="0" smtClean="0"/>
              <a:t>Le terme « cour » se rapporte aux juridictions supérieures telles que les cours d'appel ou la Cour Suprême. </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lvl="1"/>
            <a:r>
              <a:rPr lang="fr-FR" dirty="0" smtClean="0"/>
              <a:t>Les voies de recours ordinaire </a:t>
            </a:r>
          </a:p>
          <a:p>
            <a:pPr lvl="1"/>
            <a:r>
              <a:rPr lang="fr-FR" dirty="0" smtClean="0"/>
              <a:t>Les voies de recours extraordinaire </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voies de recours ordinaire </a:t>
            </a:r>
            <a:endParaRPr lang="fr-FR" dirty="0"/>
          </a:p>
        </p:txBody>
      </p:sp>
      <p:sp>
        <p:nvSpPr>
          <p:cNvPr id="3" name="Espace réservé du contenu 2"/>
          <p:cNvSpPr>
            <a:spLocks noGrp="1"/>
          </p:cNvSpPr>
          <p:nvPr>
            <p:ph idx="1"/>
          </p:nvPr>
        </p:nvSpPr>
        <p:spPr/>
        <p:txBody>
          <a:bodyPr/>
          <a:lstStyle/>
          <a:p>
            <a:endParaRPr lang="fr-FR" dirty="0" smtClean="0"/>
          </a:p>
          <a:p>
            <a:pPr lvl="1"/>
            <a:r>
              <a:rPr lang="fr-FR" dirty="0" smtClean="0"/>
              <a:t>L’opposition </a:t>
            </a:r>
          </a:p>
          <a:p>
            <a:pPr lvl="1"/>
            <a:r>
              <a:rPr lang="fr-FR" dirty="0" smtClean="0"/>
              <a:t>L’appel </a:t>
            </a: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L’apposition</a:t>
            </a:r>
            <a:endParaRPr lang="fr-FR" dirty="0"/>
          </a:p>
        </p:txBody>
      </p:sp>
      <p:sp>
        <p:nvSpPr>
          <p:cNvPr id="3" name="Espace réservé du contenu 2"/>
          <p:cNvSpPr>
            <a:spLocks noGrp="1"/>
          </p:cNvSpPr>
          <p:nvPr>
            <p:ph idx="1"/>
          </p:nvPr>
        </p:nvSpPr>
        <p:spPr/>
        <p:txBody>
          <a:bodyPr/>
          <a:lstStyle/>
          <a:p>
            <a:endParaRPr lang="fr-FR" dirty="0" smtClean="0"/>
          </a:p>
          <a:p>
            <a:pPr lvl="1"/>
            <a:r>
              <a:rPr lang="fr-FR" dirty="0" smtClean="0"/>
              <a:t>Les conditions de l’opposition; </a:t>
            </a:r>
          </a:p>
          <a:p>
            <a:pPr lvl="1"/>
            <a:r>
              <a:rPr lang="fr-FR" dirty="0" smtClean="0"/>
              <a:t>Les effets de l’opposition </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L’appel </a:t>
            </a:r>
            <a:endParaRPr lang="fr-FR" dirty="0"/>
          </a:p>
        </p:txBody>
      </p:sp>
      <p:sp>
        <p:nvSpPr>
          <p:cNvPr id="3" name="Espace réservé du contenu 2"/>
          <p:cNvSpPr>
            <a:spLocks noGrp="1"/>
          </p:cNvSpPr>
          <p:nvPr>
            <p:ph idx="1"/>
          </p:nvPr>
        </p:nvSpPr>
        <p:spPr/>
        <p:txBody>
          <a:bodyPr/>
          <a:lstStyle/>
          <a:p>
            <a:endParaRPr lang="fr-FR" dirty="0" smtClean="0"/>
          </a:p>
          <a:p>
            <a:pPr lvl="1"/>
            <a:r>
              <a:rPr lang="fr-FR" dirty="0" smtClean="0"/>
              <a:t>Les conditions de l’appel; </a:t>
            </a:r>
          </a:p>
          <a:p>
            <a:pPr lvl="1"/>
            <a:r>
              <a:rPr lang="fr-FR" dirty="0" smtClean="0"/>
              <a:t>Les effets de l’appel</a:t>
            </a: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voies de recours extraordinaires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 tierce opposition; </a:t>
            </a:r>
          </a:p>
          <a:p>
            <a:r>
              <a:rPr lang="fr-FR" dirty="0" smtClean="0"/>
              <a:t>Le recours en rétractation; </a:t>
            </a:r>
          </a:p>
          <a:p>
            <a:r>
              <a:rPr lang="fr-FR" dirty="0" smtClean="0"/>
              <a:t>Le pourvoi en cassation </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Exécution des jugement </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Pour que le jugement puisse être exécuté, il faut que l’adversaire ne puisse être en mesure de l’ignorer d’où la nécessiter de procéder à une notification </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lvl="1"/>
            <a:r>
              <a:rPr lang="fr-FR" dirty="0" smtClean="0"/>
              <a:t>Notification du jugement ; </a:t>
            </a:r>
          </a:p>
          <a:p>
            <a:pPr lvl="1"/>
            <a:r>
              <a:rPr lang="fr-FR" dirty="0" smtClean="0"/>
              <a:t>Exécution du jugement : </a:t>
            </a:r>
          </a:p>
          <a:p>
            <a:pPr lvl="2"/>
            <a:r>
              <a:rPr lang="fr-FR" dirty="0" smtClean="0"/>
              <a:t>Exécution provisoire ; </a:t>
            </a:r>
          </a:p>
          <a:p>
            <a:pPr lvl="2"/>
            <a:r>
              <a:rPr lang="fr-FR" dirty="0" smtClean="0"/>
              <a:t>Report ou retard de l’exécution des jugement; </a:t>
            </a:r>
          </a:p>
          <a:p>
            <a:pPr lvl="2"/>
            <a:r>
              <a:rPr lang="fr-FR" dirty="0" smtClean="0"/>
              <a:t>Reconnaissance et exéquatur des jugements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L’organisation judiciaire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L’action en justice </a:t>
            </a:r>
          </a:p>
          <a:p>
            <a:r>
              <a:rPr lang="fr-FR" dirty="0" smtClean="0"/>
              <a:t>Les juridictions </a:t>
            </a:r>
          </a:p>
          <a:p>
            <a:r>
              <a:rPr lang="fr-FR" dirty="0" smtClean="0"/>
              <a:t>Les magistrats </a:t>
            </a:r>
          </a:p>
          <a:p>
            <a:r>
              <a:rPr lang="fr-FR" dirty="0" smtClean="0"/>
              <a:t>Les auxiliaires de justice</a:t>
            </a:r>
          </a:p>
          <a:p>
            <a:r>
              <a:rPr lang="fr-FR" dirty="0" smtClean="0"/>
              <a:t>La conciliation et médiation judiciaire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Organisation judiciaire et droit judiciaire privé</a:t>
            </a:r>
            <a:endParaRPr lang="fr-FR" dirty="0"/>
          </a:p>
        </p:txBody>
      </p:sp>
      <p:sp>
        <p:nvSpPr>
          <p:cNvPr id="3" name="Espace réservé du contenu 2"/>
          <p:cNvSpPr>
            <a:spLocks noGrp="1"/>
          </p:cNvSpPr>
          <p:nvPr>
            <p:ph idx="1"/>
          </p:nvPr>
        </p:nvSpPr>
        <p:spPr>
          <a:xfrm>
            <a:off x="304800" y="1554162"/>
            <a:ext cx="8686800" cy="4875234"/>
          </a:xfrm>
        </p:spPr>
        <p:txBody>
          <a:bodyPr>
            <a:normAutofit/>
          </a:bodyPr>
          <a:lstStyle/>
          <a:p>
            <a:pPr algn="ctr">
              <a:buNone/>
            </a:pPr>
            <a:r>
              <a:rPr lang="fr-FR" b="1" u="sng" dirty="0" smtClean="0"/>
              <a:t>Définition du droit judiciaire privé (ou procédure civile)</a:t>
            </a:r>
          </a:p>
          <a:p>
            <a:pPr algn="just"/>
            <a:endParaRPr lang="fr-FR" dirty="0" smtClean="0"/>
          </a:p>
          <a:p>
            <a:pPr algn="just"/>
            <a:r>
              <a:rPr lang="fr-FR" dirty="0" smtClean="0"/>
              <a:t>Le droit judiciaire privé est l’ensemble des règles qui permettent au titulaire d’un droit de faire respecter ses prérogatives en recourant aux tribunaux de l’ordre civil.</a:t>
            </a:r>
          </a:p>
          <a:p>
            <a:pPr lvl="1" algn="just"/>
            <a:r>
              <a:rPr lang="fr-FR" dirty="0" smtClean="0"/>
              <a:t>Remarque: le terme « droit judiciaire privé » tend à remplacer celui de « procédure civile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4946672"/>
          </a:xfrm>
        </p:spPr>
        <p:txBody>
          <a:bodyPr>
            <a:normAutofit fontScale="92500" lnSpcReduction="10000"/>
          </a:bodyPr>
          <a:lstStyle/>
          <a:p>
            <a:pPr algn="just">
              <a:buNone/>
            </a:pPr>
            <a:r>
              <a:rPr lang="fr-FR" b="1" u="sng" dirty="0" smtClean="0"/>
              <a:t>Rôle du droit judiciaire privé</a:t>
            </a:r>
          </a:p>
          <a:p>
            <a:pPr algn="just"/>
            <a:endParaRPr lang="fr-FR" dirty="0" smtClean="0"/>
          </a:p>
          <a:p>
            <a:pPr algn="just"/>
            <a:r>
              <a:rPr lang="fr-FR" b="1" dirty="0" smtClean="0"/>
              <a:t>Rôle économique</a:t>
            </a:r>
            <a:r>
              <a:rPr lang="fr-FR" dirty="0" smtClean="0"/>
              <a:t>: la sécurité des transactions et la valeur économique des droits dépendent largement de la procédure civile.</a:t>
            </a:r>
          </a:p>
          <a:p>
            <a:pPr algn="just"/>
            <a:r>
              <a:rPr lang="fr-FR" b="1" dirty="0" smtClean="0"/>
              <a:t>Rôle social :</a:t>
            </a:r>
            <a:r>
              <a:rPr lang="fr-FR" dirty="0" smtClean="0"/>
              <a:t> la procédure civile est considérée comme agent d’ordre et de paix sociale.</a:t>
            </a:r>
          </a:p>
          <a:p>
            <a:pPr lvl="1" algn="just"/>
            <a:r>
              <a:rPr lang="fr-FR" dirty="0" smtClean="0"/>
              <a:t>Pour faire respecter la décision des juges, les jugements ont la force exécutoire (exécution par la force publique au besoin) et l’autorité de la chose jugée.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5018110"/>
          </a:xfrm>
        </p:spPr>
        <p:txBody>
          <a:bodyPr>
            <a:normAutofit fontScale="92500"/>
          </a:bodyPr>
          <a:lstStyle/>
          <a:p>
            <a:pPr algn="ctr">
              <a:buNone/>
            </a:pPr>
            <a:r>
              <a:rPr lang="fr-FR" dirty="0" smtClean="0"/>
              <a:t>	</a:t>
            </a:r>
            <a:r>
              <a:rPr lang="fr-FR" b="1" u="sng" dirty="0" smtClean="0"/>
              <a:t>Nature du droit judiciaire privé: branche du droit privé ou du droit public? </a:t>
            </a:r>
          </a:p>
          <a:p>
            <a:pPr algn="just"/>
            <a:endParaRPr lang="fr-FR" dirty="0" smtClean="0"/>
          </a:p>
          <a:p>
            <a:pPr algn="just"/>
            <a:r>
              <a:rPr lang="fr-FR" dirty="0" smtClean="0"/>
              <a:t>Controverse: </a:t>
            </a:r>
          </a:p>
          <a:p>
            <a:pPr lvl="1" algn="just"/>
            <a:r>
              <a:rPr lang="fr-FR" dirty="0" smtClean="0"/>
              <a:t>Rattachement au droit public: service public de la justice; </a:t>
            </a:r>
          </a:p>
          <a:p>
            <a:pPr lvl="1" algn="just"/>
            <a:r>
              <a:rPr lang="fr-FR" dirty="0" smtClean="0"/>
              <a:t>Rattachement au droit privé: protection des droits privé; </a:t>
            </a:r>
          </a:p>
          <a:p>
            <a:pPr lvl="2" algn="just"/>
            <a:r>
              <a:rPr lang="fr-FR" dirty="0" smtClean="0"/>
              <a:t>solution: le droit judiciaire est une branche du droit distincte du droit privé et du droit public, c’est une branche du droit destinée à assurer le respect d’autres règles de droit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L’organisation judiciaire: l’action en justice</a:t>
            </a:r>
            <a:endParaRPr lang="fr-FR" dirty="0"/>
          </a:p>
        </p:txBody>
      </p:sp>
      <p:sp>
        <p:nvSpPr>
          <p:cNvPr id="3" name="Espace réservé du contenu 2"/>
          <p:cNvSpPr>
            <a:spLocks noGrp="1"/>
          </p:cNvSpPr>
          <p:nvPr>
            <p:ph idx="1"/>
          </p:nvPr>
        </p:nvSpPr>
        <p:spPr>
          <a:xfrm>
            <a:off x="304800" y="1554162"/>
            <a:ext cx="8686800" cy="5018110"/>
          </a:xfrm>
        </p:spPr>
        <p:txBody>
          <a:bodyPr>
            <a:normAutofit/>
          </a:bodyPr>
          <a:lstStyle/>
          <a:p>
            <a:pPr algn="just"/>
            <a:r>
              <a:rPr lang="fr-FR" b="1" u="sng" dirty="0" smtClean="0"/>
              <a:t>Le droit à la justice</a:t>
            </a:r>
          </a:p>
          <a:p>
            <a:pPr lvl="1" algn="just"/>
            <a:r>
              <a:rPr lang="fr-FR" dirty="0" smtClean="0"/>
              <a:t>Chaque individu a le droit de solliciter l’intervention de la justice.</a:t>
            </a:r>
          </a:p>
          <a:p>
            <a:pPr lvl="1" algn="just"/>
            <a:r>
              <a:rPr lang="fr-FR" dirty="0" smtClean="0"/>
              <a:t>Pour exercer une action en justice, il faut avoir: </a:t>
            </a:r>
          </a:p>
          <a:p>
            <a:pPr lvl="2" algn="just"/>
            <a:r>
              <a:rPr lang="fr-FR" dirty="0" smtClean="0"/>
              <a:t>Un intérêt pour agir , pas d’intérêt pas d’action, cet intérêt doit être personnel, né, actuel et légitime; </a:t>
            </a:r>
          </a:p>
          <a:p>
            <a:pPr lvl="2" algn="just"/>
            <a:r>
              <a:rPr lang="fr-FR" dirty="0" smtClean="0"/>
              <a:t>Une qualité pour agir: c’est le titulaire du droit qui agit, mais ce peut être aussi ses ayants cause, créanciers…</a:t>
            </a:r>
          </a:p>
          <a:p>
            <a:pPr lvl="2" algn="just"/>
            <a:r>
              <a:rPr lang="fr-FR" dirty="0" smtClean="0"/>
              <a:t>La capacité juridique: en principe toute personne physique ou morale peut « ester en justice »; certains incapables devront être représentés ou assistés.</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TotalTime>
  <Words>2452</Words>
  <PresentationFormat>Affichage à l'écran (4:3)</PresentationFormat>
  <Paragraphs>203</Paragraphs>
  <Slides>46</Slides>
  <Notes>0</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Promenade</vt:lpstr>
      <vt:lpstr>Droit des affaires</vt:lpstr>
      <vt:lpstr>Notions </vt:lpstr>
      <vt:lpstr>Diapositive 3</vt:lpstr>
      <vt:lpstr>Diapositive 4</vt:lpstr>
      <vt:lpstr>L’organisation judiciaire </vt:lpstr>
      <vt:lpstr>Organisation judiciaire et droit judiciaire privé</vt:lpstr>
      <vt:lpstr>Diapositive 7</vt:lpstr>
      <vt:lpstr>Diapositive 8</vt:lpstr>
      <vt:lpstr>L’organisation judiciaire: l’action en justice</vt:lpstr>
      <vt:lpstr>Diapositive 10</vt:lpstr>
      <vt:lpstr>Diapositive 11</vt:lpstr>
      <vt:lpstr>Diapositive 12</vt:lpstr>
      <vt:lpstr>Diapositive 13</vt:lpstr>
      <vt:lpstr>Diapositive 14</vt:lpstr>
      <vt:lpstr>Diapositive 15</vt:lpstr>
      <vt:lpstr>L’organisation judiciaire: les juridictions </vt:lpstr>
      <vt:lpstr>Diapositive 17</vt:lpstr>
      <vt:lpstr>Diapositive 18</vt:lpstr>
      <vt:lpstr>Diapositive 19</vt:lpstr>
      <vt:lpstr>Diapositive 20</vt:lpstr>
      <vt:lpstr>Diapositive 21</vt:lpstr>
      <vt:lpstr>Diapositive 22</vt:lpstr>
      <vt:lpstr>Les magistrats </vt:lpstr>
      <vt:lpstr>Diapositive 24</vt:lpstr>
      <vt:lpstr>Diapositive 25</vt:lpstr>
      <vt:lpstr>Diapositive 26</vt:lpstr>
      <vt:lpstr>Diapositive 27</vt:lpstr>
      <vt:lpstr>Les auxiliaires de justice </vt:lpstr>
      <vt:lpstr>La procédure d’expertise judiciaire </vt:lpstr>
      <vt:lpstr>Diapositive 30</vt:lpstr>
      <vt:lpstr>LA justice en référé </vt:lpstr>
      <vt:lpstr>Les procédures en cas d’urgence </vt:lpstr>
      <vt:lpstr>Les procédures spéciales </vt:lpstr>
      <vt:lpstr>Les incidence de procédure</vt:lpstr>
      <vt:lpstr>Diapositive 35</vt:lpstr>
      <vt:lpstr>Les voies de recours </vt:lpstr>
      <vt:lpstr>Diapositive 37</vt:lpstr>
      <vt:lpstr>Diapositive 38</vt:lpstr>
      <vt:lpstr>Diapositive 39</vt:lpstr>
      <vt:lpstr>Diapositive 40</vt:lpstr>
      <vt:lpstr>Les voies de recours ordinaire </vt:lpstr>
      <vt:lpstr>L’apposition</vt:lpstr>
      <vt:lpstr>L’appel </vt:lpstr>
      <vt:lpstr>Les voies de recours extraordinaires </vt:lpstr>
      <vt:lpstr>Exécution des jugement </vt:lpstr>
      <vt:lpstr>Diapositive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KAMAL</dc:creator>
  <cp:lastModifiedBy>KAMAL</cp:lastModifiedBy>
  <cp:revision>3</cp:revision>
  <dcterms:created xsi:type="dcterms:W3CDTF">2023-10-05T20:46:25Z</dcterms:created>
  <dcterms:modified xsi:type="dcterms:W3CDTF">2023-10-05T20:57:06Z</dcterms:modified>
</cp:coreProperties>
</file>