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334" r:id="rId2"/>
    <p:sldId id="333" r:id="rId3"/>
    <p:sldId id="258" r:id="rId4"/>
    <p:sldId id="259" r:id="rId5"/>
    <p:sldId id="260" r:id="rId6"/>
    <p:sldId id="261" r:id="rId7"/>
    <p:sldId id="262" r:id="rId8"/>
    <p:sldId id="263" r:id="rId9"/>
    <p:sldId id="264" r:id="rId10"/>
    <p:sldId id="265" r:id="rId11"/>
    <p:sldId id="284" r:id="rId12"/>
    <p:sldId id="283" r:id="rId13"/>
    <p:sldId id="267" r:id="rId14"/>
    <p:sldId id="268" r:id="rId15"/>
    <p:sldId id="269" r:id="rId16"/>
    <p:sldId id="274" r:id="rId17"/>
    <p:sldId id="275" r:id="rId18"/>
    <p:sldId id="270" r:id="rId19"/>
    <p:sldId id="271" r:id="rId20"/>
    <p:sldId id="272" r:id="rId21"/>
    <p:sldId id="273" r:id="rId22"/>
    <p:sldId id="276" r:id="rId23"/>
    <p:sldId id="277" r:id="rId24"/>
    <p:sldId id="282" r:id="rId25"/>
    <p:sldId id="278" r:id="rId26"/>
    <p:sldId id="279" r:id="rId27"/>
    <p:sldId id="280" r:id="rId28"/>
    <p:sldId id="281"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567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61246-A21E-440C-9415-63A5605D888E}" type="datetimeFigureOut">
              <a:rPr lang="fr-FR" smtClean="0"/>
              <a:pPr/>
              <a:t>05/10/2023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AFE64-0204-4ACD-A267-DC3DAA6CE7C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9CAFE64-0204-4ACD-A267-DC3DAA6CE7C9}"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05/10/2023</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Droit des affaires </a:t>
            </a:r>
            <a:endParaRPr lang="fr-FR" dirty="0"/>
          </a:p>
        </p:txBody>
      </p:sp>
      <p:sp>
        <p:nvSpPr>
          <p:cNvPr id="3" name="Sous-titre 2"/>
          <p:cNvSpPr>
            <a:spLocks noGrp="1"/>
          </p:cNvSpPr>
          <p:nvPr>
            <p:ph type="subTitle" idx="1"/>
          </p:nvPr>
        </p:nvSpPr>
        <p:spPr/>
        <p:txBody>
          <a:bodyPr/>
          <a:lstStyle/>
          <a:p>
            <a:pPr algn="ctr"/>
            <a:r>
              <a:rPr lang="fr-FR" dirty="0" smtClean="0"/>
              <a:t>7- Les entreprises en difficulté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r>
              <a:rPr lang="fr-FR" b="1" i="1" dirty="0" smtClean="0"/>
              <a:t>Critères fondés sur la situation juridique de la société: </a:t>
            </a:r>
          </a:p>
          <a:p>
            <a:pPr lvl="1" algn="just"/>
            <a:r>
              <a:rPr lang="fr-FR" dirty="0" smtClean="0"/>
              <a:t>Absence de tenue des assemblées; </a:t>
            </a:r>
          </a:p>
          <a:p>
            <a:pPr lvl="1" algn="just"/>
            <a:r>
              <a:rPr lang="fr-FR" dirty="0" smtClean="0"/>
              <a:t>Absence de dépôt des états de synthèse au greffe en vue d’éviter la connaissance de la situation de la société par les associés et les tiers; </a:t>
            </a:r>
          </a:p>
          <a:p>
            <a:pPr lvl="1" algn="just"/>
            <a:r>
              <a:rPr lang="fr-FR" dirty="0" smtClean="0"/>
              <a:t>Refus de validation des paiements par l’un des gérants ou associés;</a:t>
            </a:r>
          </a:p>
          <a:p>
            <a:pPr lvl="1" algn="just"/>
            <a:r>
              <a:rPr lang="fr-FR" dirty="0" smtClean="0"/>
              <a:t>Blocage dans la gestion de l’entreprise liée à des différends entre associés; </a:t>
            </a:r>
          </a:p>
          <a:p>
            <a:pPr lvl="1" algn="just"/>
            <a:r>
              <a:rPr lang="fr-FR" dirty="0" smtClean="0"/>
              <a:t>Litiges devant la justice et paiements des pénalités importantes (exp.de retard)…..</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smtClean="0"/>
              <a:t>Critères fondés sur la situation sociale de la société: </a:t>
            </a:r>
          </a:p>
          <a:p>
            <a:endParaRPr lang="fr-FR" b="1" i="1" dirty="0" smtClean="0"/>
          </a:p>
          <a:p>
            <a:pPr lvl="1" algn="just"/>
            <a:r>
              <a:rPr lang="fr-FR" dirty="0" smtClean="0"/>
              <a:t>Conflits sociaux graves et répétés; </a:t>
            </a:r>
          </a:p>
          <a:p>
            <a:pPr lvl="1" algn="just"/>
            <a:r>
              <a:rPr lang="fr-FR" dirty="0" smtClean="0"/>
              <a:t>Départs de personnel indispensable; </a:t>
            </a:r>
          </a:p>
          <a:p>
            <a:pPr lvl="1"/>
            <a:r>
              <a:rPr lang="fr-FR" dirty="0" smtClean="0"/>
              <a:t>Grève; </a:t>
            </a:r>
          </a:p>
          <a:p>
            <a:pPr lvl="1"/>
            <a:r>
              <a:rPr lang="fr-FR" dirty="0" smtClean="0"/>
              <a:t>Licenciement ; </a:t>
            </a:r>
          </a:p>
          <a:p>
            <a:pPr lvl="1"/>
            <a:r>
              <a:rPr lang="fr-FR" dirty="0" smtClean="0"/>
              <a:t>Frais de personnel trop important;…</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smtClean="0"/>
              <a:t>Critères fondés sur la situation économique de la société: </a:t>
            </a:r>
          </a:p>
          <a:p>
            <a:pPr lvl="1"/>
            <a:endParaRPr lang="fr-FR" b="1" i="1" dirty="0" smtClean="0"/>
          </a:p>
          <a:p>
            <a:pPr lvl="1"/>
            <a:r>
              <a:rPr lang="fr-FR" b="1" i="1" dirty="0" smtClean="0"/>
              <a:t>La conjoncture économique  ( la crise financière, crise de l’immobilier)</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b="1" i="1" dirty="0" smtClean="0"/>
              <a:t>Critères fondés sur l’organisation et la gestion de la société: </a:t>
            </a:r>
          </a:p>
          <a:p>
            <a:pPr lvl="1" algn="just"/>
            <a:r>
              <a:rPr lang="fr-FR" dirty="0" smtClean="0"/>
              <a:t>Absence de système de détection des risques: plans, prévisions, situations intermédiaires; </a:t>
            </a:r>
          </a:p>
          <a:p>
            <a:pPr lvl="1" algn="just"/>
            <a:r>
              <a:rPr lang="fr-FR" dirty="0" smtClean="0"/>
              <a:t>Vulnérabilité liée à un petit nombre de clients; régression importante du chiffre d’affaire; </a:t>
            </a:r>
          </a:p>
          <a:p>
            <a:pPr lvl="1" algn="just"/>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just"/>
            <a:r>
              <a:rPr lang="fr-FR" b="1" i="1" dirty="0" smtClean="0"/>
              <a:t>Autres critères</a:t>
            </a:r>
            <a:r>
              <a:rPr lang="fr-FR" dirty="0" smtClean="0"/>
              <a:t>: </a:t>
            </a:r>
          </a:p>
          <a:p>
            <a:pPr lvl="1" algn="just"/>
            <a:r>
              <a:rPr lang="fr-FR" dirty="0" smtClean="0"/>
              <a:t>Dispositions législatives interdisant la commercialisation d’un produit spécifique; </a:t>
            </a:r>
          </a:p>
          <a:p>
            <a:pPr lvl="1" algn="just"/>
            <a:r>
              <a:rPr lang="fr-FR" dirty="0" smtClean="0"/>
              <a:t>Conséquences des procédures judiciaires en cours ou d’expropriations; </a:t>
            </a:r>
          </a:p>
          <a:p>
            <a:pPr lvl="1" algn="just"/>
            <a:r>
              <a:rPr lang="fr-FR" dirty="0" smtClean="0"/>
              <a:t>Catastrophes naturelles; </a:t>
            </a:r>
          </a:p>
          <a:p>
            <a:pPr lvl="1" algn="just"/>
            <a:r>
              <a:rPr lang="fr-FR" dirty="0" smtClean="0"/>
              <a:t>Perte de plus des trois quarts des capitaux propres; </a:t>
            </a:r>
          </a:p>
          <a:p>
            <a:pPr lvl="1" algn="just"/>
            <a:r>
              <a:rPr lang="fr-FR" dirty="0" smtClean="0"/>
              <a:t>Défaillance de clients importants; </a:t>
            </a:r>
          </a:p>
          <a:p>
            <a:pPr lvl="1" algn="just"/>
            <a:r>
              <a:rPr lang="fr-FR" dirty="0" smtClean="0"/>
              <a:t>Incapacité du dirigeant; </a:t>
            </a:r>
          </a:p>
          <a:p>
            <a:pPr lvl="1" algn="just"/>
            <a:r>
              <a:rPr lang="fr-FR" dirty="0" smtClean="0"/>
              <a:t>Décès du dirigeant…..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Comment se déroule la procédure d’alerte</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La procédure comporte plusieurs phases. Dans les sociétés anonymes, elle se déroule en quatre étape. Elle  est réduite dans les autres sociétés.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Phase préliminaire: </a:t>
            </a:r>
          </a:p>
          <a:p>
            <a:endParaRPr lang="fr-FR" dirty="0" smtClean="0"/>
          </a:p>
          <a:p>
            <a:pPr lvl="1" algn="just"/>
            <a:r>
              <a:rPr lang="fr-FR" b="1" i="1" dirty="0" smtClean="0"/>
              <a:t>Le chef de l’entreprise doit procéder, de son propre chef, au redressement des faits de nature à compromettre la continuité de l’exploitation. </a:t>
            </a:r>
            <a:endParaRPr lang="fr-FR"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dirty="0" smtClean="0"/>
              <a:t>Lorsque le chef de l’entreprise ne prend pas cette initiative et remédier de lui même aux difficultés rencontrées par l’entreprise; la procédure d’alerte s’impose.</a:t>
            </a:r>
            <a:endParaRPr lang="fr-FR" dirty="0"/>
          </a:p>
        </p:txBody>
      </p:sp>
      <p:sp>
        <p:nvSpPr>
          <p:cNvPr id="4" name="Flèche courbée vers la droite 3"/>
          <p:cNvSpPr/>
          <p:nvPr/>
        </p:nvSpPr>
        <p:spPr>
          <a:xfrm>
            <a:off x="642910" y="1357298"/>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smtClean="0"/>
              <a:t>La procédure l’alerte dans les S.A</a:t>
            </a:r>
            <a:endParaRPr lang="fr-FR" b="1"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Phase 1: </a:t>
            </a:r>
          </a:p>
          <a:p>
            <a:pPr lvl="1" algn="just"/>
            <a:r>
              <a:rPr lang="fr-FR" dirty="0" smtClean="0"/>
              <a:t>Dans un premier temps, le commissaire aux compte informe des faits qu’il a relevé le  chef de l’entreprise, à savoir, le président du conseil d’administration ou le directoire de la société anonyme par lettre recommandée avec accusé de réception en l’invitant à redresser la situation.</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lgn="just"/>
            <a:r>
              <a:rPr lang="fr-FR" dirty="0" smtClean="0"/>
              <a:t>Le législateur par l’instauration de la prévention, c’est une considération du principe « vaut mieux prévenir que guérir », pour ce faire , éviter la défaillance et la cession de paiement. </a:t>
            </a:r>
          </a:p>
          <a:p>
            <a:pPr algn="just"/>
            <a:endParaRPr lang="fr-FR" dirty="0" smtClean="0"/>
          </a:p>
          <a:p>
            <a:pPr algn="just"/>
            <a:r>
              <a:rPr lang="fr-FR" dirty="0" smtClean="0"/>
              <a:t>Pour parvenir à un tel résultat, plusieurs moyens ont été mise en place. En particulier, une meilleure  information économique sur l’entreprise  par une augmentation des obligations comptables et par l’institution de procédure d’alerte déclenchées par différents organes: Commissaire aux comptes, associé</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r>
              <a:rPr lang="fr-FR" dirty="0" smtClean="0"/>
              <a:t>A retenir: </a:t>
            </a:r>
          </a:p>
          <a:p>
            <a:pPr lvl="1" algn="just"/>
            <a:r>
              <a:rPr lang="fr-FR" dirty="0" smtClean="0"/>
              <a:t>Le commissaire aux comptes, ou bien l’un des associés doivent informer le chef de l’entreprise dans un délais de 8 jours de la découverte des faits de nature à compromettre la continuité de l’exploitation; </a:t>
            </a:r>
          </a:p>
          <a:p>
            <a:pPr lvl="1" algn="just"/>
            <a:endParaRPr lang="fr-FR" dirty="0" smtClean="0"/>
          </a:p>
          <a:p>
            <a:pPr lvl="1" algn="just"/>
            <a:r>
              <a:rPr lang="fr-FR" dirty="0" smtClean="0"/>
              <a:t>Le chef d’entreprise (ou les dirigeants) doit (ou doivent) répondre le commissaire aux comptes / ou bien l’associer, par lettre recommandée, dans un délais de 15 jours. Il doit (ils doivent) indiquer au commissaire les mesures qu’il envisage (ils envisagent) pour remédier aux difficultés qu’il a découvertes.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Phase 2: </a:t>
            </a:r>
          </a:p>
          <a:p>
            <a:pPr lvl="1"/>
            <a:endParaRPr lang="fr-FR" dirty="0" smtClean="0"/>
          </a:p>
          <a:p>
            <a:pPr lvl="1" algn="just"/>
            <a:r>
              <a:rPr lang="fr-FR" dirty="0" smtClean="0"/>
              <a:t>Délibération du conseil d’administration ou de surveillance</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Phase 3 : (la réunion de l’assemblée des actionnaires)</a:t>
            </a:r>
          </a:p>
          <a:p>
            <a:pPr lvl="1" algn="just"/>
            <a:r>
              <a:rPr lang="fr-FR" dirty="0" smtClean="0"/>
              <a:t>Si le commissaire aux compte constate qu’on dépit des décisions prises la continuité de l’exploitation demeure compromise, il établit un rapport spécial qui sera présenté à la prochaine assemblée des actionnaires. Ce rapport est donc communiqué aux associés , ce qui leur permettra de prendre les décisions qui s’imposent. </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Phase 4:</a:t>
            </a:r>
          </a:p>
          <a:p>
            <a:pPr lvl="1" algn="just"/>
            <a:r>
              <a:rPr lang="fr-FR" dirty="0" smtClean="0"/>
              <a:t>Information du président du tribunal, par le commissaire aux comptes, le chef de l’entreprise ou bien l’un des associés; </a:t>
            </a:r>
          </a:p>
          <a:p>
            <a:pPr lvl="1" algn="just"/>
            <a:endParaRPr lang="fr-FR" dirty="0" smtClean="0"/>
          </a:p>
          <a:p>
            <a:pPr lvl="1" algn="just"/>
            <a:r>
              <a:rPr lang="fr-FR" dirty="0" smtClean="0"/>
              <a:t>Déclanchement de la prévention externe. </a:t>
            </a:r>
          </a:p>
          <a:p>
            <a:pPr lvl="1" algn="just"/>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smtClean="0"/>
              <a:t>À retenir: </a:t>
            </a:r>
          </a:p>
          <a:p>
            <a:endParaRPr lang="fr-FR" dirty="0" smtClean="0"/>
          </a:p>
          <a:p>
            <a:pPr lvl="1" algn="just"/>
            <a:r>
              <a:rPr lang="fr-FR" dirty="0" smtClean="0"/>
              <a:t>Le législateur dans le cadre de la nouvelle loi  a donné droit aux associés de saisir le président du tribunal à la différence de l’ancien texte.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b="1" i="1" dirty="0" smtClean="0"/>
              <a:t>La procédure d’alerte dans les autres groupements :</a:t>
            </a:r>
            <a:endParaRPr lang="fr-FR" b="1"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endParaRPr lang="fr-FR" dirty="0" smtClean="0"/>
          </a:p>
          <a:p>
            <a:pPr algn="just"/>
            <a:r>
              <a:rPr lang="fr-FR" dirty="0" smtClean="0"/>
              <a:t>Dans les autres groupements que la société anonyme la procédure est réduite puisqu’il n’y a pas de distinction entre le dirigeant et l’organe collégial.</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
            <a:r>
              <a:rPr lang="fr-FR" dirty="0" smtClean="0"/>
              <a:t>La lettre d’information (à propos les faits de nature à compromettre la continuité de l’exploitation) doit être adressée au gérant qui doit répondre dans les quinze jours. </a:t>
            </a:r>
          </a:p>
          <a:p>
            <a:pPr algn="just"/>
            <a:endParaRPr lang="fr-FR" dirty="0" smtClean="0"/>
          </a:p>
          <a:p>
            <a:pPr algn="just"/>
            <a:r>
              <a:rPr lang="fr-FR" dirty="0" smtClean="0"/>
              <a:t>Si le commissaire aux comptes/ ou bien l’associé qui a tiré la sonnette d’alarme,  ne reçoit pas de réponse dans les quinze jours, ou s’il estime que la continuité de l’exploitation demeure compromise, il doit en informer sur rapport spécial l’assemblée générale. </a:t>
            </a:r>
          </a:p>
          <a:p>
            <a:pPr algn="just"/>
            <a:endParaRPr lang="fr-FR" dirty="0" smtClean="0"/>
          </a:p>
          <a:p>
            <a:pPr algn="just"/>
            <a:r>
              <a:rPr lang="fr-FR" dirty="0" smtClean="0"/>
              <a:t>Lorsque à l’issue de l’assemblée, le commissaire aux comptes / l’un des associés , constate que les décisions prises ne permettent pas d’assurer la continuité de l’exploitation, il informe le président du tribunal. </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i="1" dirty="0" smtClean="0"/>
              <a:t>Le rôle des associés dans la procédure d’alerte</a:t>
            </a:r>
            <a:endParaRPr lang="fr-FR" b="1" i="1" dirty="0"/>
          </a:p>
        </p:txBody>
      </p:sp>
      <p:sp>
        <p:nvSpPr>
          <p:cNvPr id="3" name="Espace réservé du contenu 2"/>
          <p:cNvSpPr>
            <a:spLocks noGrp="1"/>
          </p:cNvSpPr>
          <p:nvPr>
            <p:ph idx="1"/>
          </p:nvPr>
        </p:nvSpPr>
        <p:spPr/>
        <p:txBody>
          <a:bodyPr/>
          <a:lstStyle/>
          <a:p>
            <a:endParaRPr lang="fr-FR" dirty="0" smtClean="0"/>
          </a:p>
          <a:p>
            <a:r>
              <a:rPr lang="fr-FR" dirty="0" smtClean="0"/>
              <a:t>Renforcement à travers:  </a:t>
            </a:r>
          </a:p>
          <a:p>
            <a:pPr algn="just"/>
            <a:endParaRPr lang="fr-FR" dirty="0" smtClean="0"/>
          </a:p>
          <a:p>
            <a:pPr lvl="1" algn="just"/>
            <a:r>
              <a:rPr lang="fr-FR" dirty="0" smtClean="0"/>
              <a:t>les questions et les investigations lors des assemblées; </a:t>
            </a:r>
          </a:p>
          <a:p>
            <a:pPr lvl="1" algn="just"/>
            <a:r>
              <a:rPr lang="fr-FR" dirty="0" smtClean="0"/>
              <a:t>La possibilité de tirer la sonnette d’alarme; </a:t>
            </a:r>
          </a:p>
          <a:p>
            <a:pPr lvl="1" algn="just"/>
            <a:r>
              <a:rPr lang="fr-FR" dirty="0" smtClean="0"/>
              <a:t>La possibilité d’aviser le président du tribunal  </a:t>
            </a:r>
            <a:r>
              <a:rPr lang="fr-FR" smtClean="0"/>
              <a:t>de dans les cas de difficultés…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confidentialité de la procédure</a:t>
            </a:r>
            <a:endParaRPr lang="fr-FR" dirty="0"/>
          </a:p>
        </p:txBody>
      </p:sp>
      <p:sp>
        <p:nvSpPr>
          <p:cNvPr id="3" name="Espace réservé du contenu 2"/>
          <p:cNvSpPr>
            <a:spLocks noGrp="1"/>
          </p:cNvSpPr>
          <p:nvPr>
            <p:ph idx="1"/>
          </p:nvPr>
        </p:nvSpPr>
        <p:spPr/>
        <p:txBody>
          <a:bodyPr>
            <a:normAutofit lnSpcReduction="10000"/>
          </a:bodyPr>
          <a:lstStyle/>
          <a:p>
            <a:pPr algn="just"/>
            <a:endParaRPr lang="fr-FR" dirty="0" smtClean="0"/>
          </a:p>
          <a:p>
            <a:pPr algn="just"/>
            <a:r>
              <a:rPr lang="fr-FR" dirty="0" smtClean="0"/>
              <a:t>Cette procédure est caractérisé par sa confidentialité. Cette dernière qui explique la nom implication des tiers, elle permet de préserver les chances de traitement des difficultés par la quête de nouveaux partenaires (créanciers, fournisseurs…) et d’éviter d’éveiller la méfiance des anciens partenaires.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2786059"/>
            <a:ext cx="8458200" cy="3289728"/>
          </a:xfrm>
        </p:spPr>
        <p:txBody>
          <a:bodyPr>
            <a:normAutofit/>
          </a:bodyPr>
          <a:lstStyle/>
          <a:p>
            <a:pPr algn="ctr"/>
            <a:r>
              <a:rPr lang="fr-FR" u="sng" dirty="0" smtClean="0"/>
              <a:t>La prévention externe : </a:t>
            </a:r>
            <a:br>
              <a:rPr lang="fr-FR" u="sng" dirty="0" smtClean="0"/>
            </a:br>
            <a:r>
              <a:rPr lang="fr-FR" u="sng" dirty="0" smtClean="0"/>
              <a:t/>
            </a:r>
            <a:br>
              <a:rPr lang="fr-FR" u="sng" dirty="0" smtClean="0"/>
            </a:br>
            <a:r>
              <a:rPr lang="fr-FR" sz="3200" dirty="0" smtClean="0"/>
              <a:t> règlement amiable; </a:t>
            </a:r>
            <a:br>
              <a:rPr lang="fr-FR" sz="3200" dirty="0" smtClean="0"/>
            </a:br>
            <a:r>
              <a:rPr lang="fr-FR" sz="3200" dirty="0" smtClean="0"/>
              <a:t>La procédure de sauvegarde.</a:t>
            </a:r>
            <a:endParaRPr lang="fr-FR" dirty="0"/>
          </a:p>
        </p:txBody>
      </p:sp>
      <p:sp>
        <p:nvSpPr>
          <p:cNvPr id="3" name="Sous-titre 2"/>
          <p:cNvSpPr>
            <a:spLocks noGrp="1"/>
          </p:cNvSpPr>
          <p:nvPr>
            <p:ph type="subTitle" idx="1"/>
          </p:nvPr>
        </p:nvSpPr>
        <p:spPr>
          <a:xfrm>
            <a:off x="381000" y="857232"/>
            <a:ext cx="8458200" cy="1071570"/>
          </a:xfrm>
        </p:spPr>
        <p:txBody>
          <a:bodyPr/>
          <a:lstStyle/>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Lorsque l’entreprise trouve des difficultés pour régler ses dettes, elle peut tenter de négocier avec ses créanciers des accords pour obtenir des facilités de paiement; elle peut également s’adresser au juge pour qu’il impose aux créanciers des délais de paiement. </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L’objectif du règlement amiable est de favoriser, par la voie de négociation, la conclusion d’un accord amiable. Celui-ci doit permettre le sauvetage de l’entreprise en difficulté n’ayant pas encore cessé ses paiements. </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L’ouverture de la procédure de conciliation nécessite la réunion de conditions de fond liées à la qualité et à la situation du débiteur. Elle nécessite aussi la réunion de conditions liées à sa mise en œuvre. </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endParaRPr lang="fr-FR" dirty="0" smtClean="0"/>
          </a:p>
          <a:p>
            <a:pPr algn="just"/>
            <a:r>
              <a:rPr lang="fr-FR" dirty="0" smtClean="0"/>
              <a:t>Les personnes physiques et morales qui exercent une activité commerciale peuvent bénéficier de cette procédure. Elle est ouverte aux personnes qui sans être déjà en cessation de paiements, doivent éprouver une difficulté juridique, économique ou financière ou encore « des besoins qui ne peuvent être couverts par un financement adapté aux possibilités de l’entreprise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Il est important de souligner que seul le débiteur peut demander l’ouverture du règlement amiable. </a:t>
            </a:r>
          </a:p>
          <a:p>
            <a:pPr algn="just"/>
            <a:endParaRPr lang="fr-FR" dirty="0" smtClean="0"/>
          </a:p>
          <a:p>
            <a:pPr algn="just"/>
            <a:r>
              <a:rPr lang="fr-FR" dirty="0" smtClean="0"/>
              <a:t>Le tribunal peut procéder à l’ouverture de cette procédure s’il constate d’après tout acte ou contrat que l’entreprise est en difficulté. </a:t>
            </a:r>
          </a:p>
          <a:p>
            <a:pPr algn="just"/>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président du tribunal est saisi par une requête du débiteur exposant sa situation économique, financière et sociale, ses besoins de financement ainsi que le cas échéant les moyens d’y faire face. </a:t>
            </a:r>
          </a:p>
          <a:p>
            <a:endParaRPr lang="fr-F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La requête peut exposer la liste des faits justifiant la demande: </a:t>
            </a:r>
          </a:p>
          <a:p>
            <a:pPr lvl="1" algn="just"/>
            <a:r>
              <a:rPr lang="fr-FR" dirty="0" smtClean="0"/>
              <a:t>La perte d’un client important, </a:t>
            </a:r>
          </a:p>
          <a:p>
            <a:pPr lvl="1" algn="just"/>
            <a:r>
              <a:rPr lang="fr-FR" dirty="0" smtClean="0"/>
              <a:t>L’entrée sur le marché d’un nouveau concurrent; </a:t>
            </a:r>
          </a:p>
          <a:p>
            <a:pPr lvl="1" algn="just"/>
            <a:r>
              <a:rPr lang="fr-FR" dirty="0" smtClean="0"/>
              <a:t>… (toutes les difficultés de nature à compromettre la continuité de l’entreprise)</a:t>
            </a:r>
          </a:p>
          <a:p>
            <a:pPr algn="just"/>
            <a:endParaRPr lang="fr-FR" dirty="0" smtClean="0"/>
          </a:p>
          <a:p>
            <a:pPr algn="just"/>
            <a:r>
              <a:rPr lang="fr-FR" dirty="0" smtClean="0"/>
              <a:t>La requête peut exposer les moyens pour résoudre ces difficultés.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Le président du tribunal dispose d’un pouvoir d’investigation très élargi. Il peut demander la communication et la consultation des documents lui permettant d’avoir une exacte information sur la situation économique, financière du débiteur. Il peut interroger les établissements bancaires voire même désigner un expert afin d’établir un rapport sur la situation économique sociale et financière du débiteur.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buNone/>
            </a:pPr>
            <a:r>
              <a:rPr lang="fr-FR" dirty="0" smtClean="0"/>
              <a:t>			</a:t>
            </a:r>
          </a:p>
          <a:p>
            <a:pPr algn="just">
              <a:buNone/>
            </a:pPr>
            <a:endParaRPr lang="fr-FR" dirty="0" smtClean="0"/>
          </a:p>
          <a:p>
            <a:pPr algn="just">
              <a:buNone/>
            </a:pPr>
            <a:r>
              <a:rPr lang="fr-FR" dirty="0" smtClean="0"/>
              <a:t>			La prévention interne constitue une technique d’alerte, et non une procédure, dans l’objectif de traiter en amont les difficultés d’une entreprise, dans la plus grande discrétion.</a:t>
            </a:r>
          </a:p>
        </p:txBody>
      </p:sp>
      <p:sp>
        <p:nvSpPr>
          <p:cNvPr id="4" name="Flèche droite 3"/>
          <p:cNvSpPr/>
          <p:nvPr/>
        </p:nvSpPr>
        <p:spPr>
          <a:xfrm>
            <a:off x="714348" y="24288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dirty="0" smtClean="0"/>
              <a:t>Si le président juge que les propositions du débiteur sont de nature à favoriser le redressement de l’entreprise, il ouvre la procédure de conciliation et désigne, dans son ordonnance un conciliateur pour une période n’excédant pas quatre mois et pouvant être prolongé d’un mois à la demande de ce dernier. </a:t>
            </a: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Afin de développer cet axe nous allons  étudier:</a:t>
            </a:r>
          </a:p>
          <a:p>
            <a:pPr lvl="1" algn="just"/>
            <a:r>
              <a:rPr lang="fr-FR" b="1" dirty="0" smtClean="0"/>
              <a:t>A- Les conditions de fond</a:t>
            </a:r>
          </a:p>
          <a:p>
            <a:pPr lvl="2" algn="just"/>
            <a:r>
              <a:rPr lang="fr-FR" dirty="0" smtClean="0"/>
              <a:t>Qui </a:t>
            </a:r>
          </a:p>
          <a:p>
            <a:pPr lvl="2" algn="just"/>
            <a:r>
              <a:rPr lang="fr-FR" dirty="0" smtClean="0"/>
              <a:t>quand</a:t>
            </a:r>
          </a:p>
          <a:p>
            <a:pPr lvl="1" algn="just"/>
            <a:r>
              <a:rPr lang="fr-FR" b="1" dirty="0" smtClean="0"/>
              <a:t>B- Les conditions de forme</a:t>
            </a:r>
          </a:p>
          <a:p>
            <a:pPr lvl="1" algn="just"/>
            <a:r>
              <a:rPr lang="fr-FR" b="1" dirty="0" smtClean="0"/>
              <a:t>C- La décision du président du tribunal</a:t>
            </a:r>
          </a:p>
          <a:p>
            <a:pPr lvl="2" algn="just"/>
            <a:r>
              <a:rPr lang="fr-FR" dirty="0" smtClean="0"/>
              <a:t>L’instruction de la demande</a:t>
            </a:r>
          </a:p>
          <a:p>
            <a:pPr lvl="2" algn="just"/>
            <a:r>
              <a:rPr lang="fr-FR" dirty="0" smtClean="0"/>
              <a:t>L’ouverture du règlement amiable</a:t>
            </a:r>
          </a:p>
          <a:p>
            <a:pPr lvl="2" algn="just"/>
            <a:r>
              <a:rPr lang="fr-FR" dirty="0" smtClean="0"/>
              <a:t>La mission du conciliateur</a:t>
            </a:r>
          </a:p>
          <a:p>
            <a:pPr lvl="1" algn="just"/>
            <a:r>
              <a:rPr lang="fr-FR" b="1" dirty="0" smtClean="0"/>
              <a:t>D- L’issue du règlement amiable</a:t>
            </a:r>
          </a:p>
          <a:p>
            <a:pPr lvl="2" algn="just"/>
            <a:r>
              <a:rPr lang="fr-FR" dirty="0" smtClean="0"/>
              <a:t>L’objet de l’accord</a:t>
            </a:r>
          </a:p>
          <a:p>
            <a:pPr lvl="2" algn="just"/>
            <a:r>
              <a:rPr lang="fr-FR" dirty="0" smtClean="0"/>
              <a:t>Les effets de l’accord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 Les conditions de fond</a:t>
            </a:r>
            <a:endParaRPr lang="fr-FR" dirty="0"/>
          </a:p>
        </p:txBody>
      </p:sp>
      <p:sp>
        <p:nvSpPr>
          <p:cNvPr id="3" name="Espace réservé du contenu 2"/>
          <p:cNvSpPr>
            <a:spLocks noGrp="1"/>
          </p:cNvSpPr>
          <p:nvPr>
            <p:ph idx="1"/>
          </p:nvPr>
        </p:nvSpPr>
        <p:spPr/>
        <p:txBody>
          <a:bodyPr/>
          <a:lstStyle/>
          <a:p>
            <a:pPr algn="just"/>
            <a:r>
              <a:rPr lang="fr-FR" b="1" dirty="0" smtClean="0"/>
              <a:t>1- QUI?</a:t>
            </a:r>
            <a:r>
              <a:rPr lang="fr-FR" dirty="0" smtClean="0"/>
              <a:t> </a:t>
            </a:r>
          </a:p>
          <a:p>
            <a:pPr algn="just"/>
            <a:endParaRPr lang="fr-FR" dirty="0" smtClean="0"/>
          </a:p>
          <a:p>
            <a:pPr lvl="1" algn="just"/>
            <a:r>
              <a:rPr lang="fr-FR" dirty="0" smtClean="0"/>
              <a:t>Selon l’article 546 du C.C. : </a:t>
            </a:r>
            <a:r>
              <a:rPr lang="fr-FR" i="1" dirty="0" smtClean="0"/>
              <a:t>«Le commerçant ou la société commerciale »  </a:t>
            </a:r>
          </a:p>
          <a:p>
            <a:pPr lvl="1" algn="just"/>
            <a:endParaRPr lang="fr-FR" dirty="0" smtClean="0"/>
          </a:p>
          <a:p>
            <a:pPr lvl="1" algn="just"/>
            <a:endParaRPr lang="fr-FR" dirty="0" smtClean="0"/>
          </a:p>
          <a:p>
            <a:pPr lvl="1" algn="just"/>
            <a:r>
              <a:rPr lang="fr-FR" dirty="0" smtClean="0"/>
              <a:t>Tout commerçant</a:t>
            </a:r>
            <a:endParaRPr lang="fr-FR" dirty="0"/>
          </a:p>
        </p:txBody>
      </p:sp>
      <p:sp>
        <p:nvSpPr>
          <p:cNvPr id="4" name="Flèche courbée vers la droite 3"/>
          <p:cNvSpPr/>
          <p:nvPr/>
        </p:nvSpPr>
        <p:spPr>
          <a:xfrm>
            <a:off x="428596" y="4071942"/>
            <a:ext cx="731520" cy="10018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b="1" dirty="0" smtClean="0"/>
              <a:t>Quand ? </a:t>
            </a:r>
          </a:p>
          <a:p>
            <a:pPr algn="just"/>
            <a:endParaRPr lang="fr-FR" b="1" dirty="0" smtClean="0"/>
          </a:p>
          <a:p>
            <a:pPr lvl="1" algn="just"/>
            <a:r>
              <a:rPr lang="fr-FR" dirty="0" smtClean="0"/>
              <a:t>L’entreprise ne doit pas être en cessation de paiement; </a:t>
            </a:r>
          </a:p>
          <a:p>
            <a:pPr lvl="1" algn="just"/>
            <a:r>
              <a:rPr lang="fr-FR" dirty="0" smtClean="0"/>
              <a:t>Elle doit éprouvé </a:t>
            </a:r>
            <a:r>
              <a:rPr lang="fr-FR" i="1" dirty="0" smtClean="0"/>
              <a:t>«une difficulté juridique, économique ou financière ou des besoins ne pouvant être couverts par un financement adapté aux possibilités de l'entreprise »</a:t>
            </a:r>
            <a:r>
              <a:rPr lang="fr-FR" dirty="0" smtClean="0"/>
              <a:t>.</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 Les conditions de forme</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Le président du tribunal est saisi sur simple requête par le représentant de l’entreprise (chef de l’entreprise ou organe légal de représentation de la personne morale); </a:t>
            </a:r>
          </a:p>
          <a:p>
            <a:pPr algn="just"/>
            <a:r>
              <a:rPr lang="fr-FR" dirty="0" smtClean="0"/>
              <a:t>Un écrit est nécessaire dans lequel sont exposés:</a:t>
            </a:r>
          </a:p>
          <a:p>
            <a:pPr lvl="1" algn="just"/>
            <a:r>
              <a:rPr lang="fr-FR" dirty="0" smtClean="0"/>
              <a:t>Les difficultés qui motivent la demande; </a:t>
            </a:r>
          </a:p>
          <a:p>
            <a:pPr lvl="1" algn="just"/>
            <a:r>
              <a:rPr lang="fr-FR" dirty="0" smtClean="0"/>
              <a:t>Les mesures de redressement envisageable; </a:t>
            </a:r>
          </a:p>
          <a:p>
            <a:pPr lvl="1" algn="just"/>
            <a:r>
              <a:rPr lang="fr-FR" dirty="0" smtClean="0"/>
              <a:t>Les délais de paiement ou les remises de dettes souhaitables.</a:t>
            </a:r>
          </a:p>
          <a:p>
            <a:pPr algn="just"/>
            <a:r>
              <a:rPr lang="fr-FR" dirty="0" smtClean="0"/>
              <a:t>Des annexes accompagnent la demande afin de permettre au président d’apprécier la situation de l’entreprise: </a:t>
            </a:r>
          </a:p>
          <a:p>
            <a:pPr lvl="1" algn="just"/>
            <a:r>
              <a:rPr lang="fr-FR" dirty="0" smtClean="0"/>
              <a:t>Les états de synthèse du dernier exercice comptable; </a:t>
            </a:r>
          </a:p>
          <a:p>
            <a:pPr lvl="1" algn="just"/>
            <a:r>
              <a:rPr lang="fr-FR" dirty="0" smtClean="0"/>
              <a:t>L’énumération et l’évaluation de tous les biens mobiliers et immobiliers de l’entreprise; </a:t>
            </a:r>
          </a:p>
          <a:p>
            <a:pPr lvl="1" algn="just"/>
            <a:r>
              <a:rPr lang="fr-FR" dirty="0" smtClean="0"/>
              <a:t>La liste des créanciers et des débiteurs avec l’indication de leur résidence, le montant de leurs droits, créances et garanties à la date de cessation des paiements</a:t>
            </a:r>
          </a:p>
          <a:p>
            <a:pPr algn="just"/>
            <a:endParaRPr lang="fr-FR" dirty="0" smtClean="0"/>
          </a:p>
          <a:p>
            <a:pPr lvl="1" algn="just">
              <a:buNone/>
            </a:pP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C- la décision du président du tribunal</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b="1" dirty="0" smtClean="0"/>
              <a:t>1- L’instruction de la demande: </a:t>
            </a:r>
          </a:p>
          <a:p>
            <a:pPr algn="just"/>
            <a:r>
              <a:rPr lang="fr-FR" dirty="0" smtClean="0"/>
              <a:t>Le président du tribunal, avant de prendre sa décision, doit s’informer sur la situation de l’entreprise.</a:t>
            </a:r>
          </a:p>
          <a:p>
            <a:pPr algn="just"/>
            <a:r>
              <a:rPr lang="fr-FR" dirty="0" smtClean="0"/>
              <a:t>Il a de large pouvoir d’investigation:	</a:t>
            </a:r>
          </a:p>
          <a:p>
            <a:pPr lvl="1" algn="just"/>
            <a:r>
              <a:rPr lang="fr-FR" dirty="0" smtClean="0"/>
              <a:t>Il fait convoquer, par le greffier, le chef de l’entreprise pour recueillir ses explications;</a:t>
            </a:r>
          </a:p>
          <a:p>
            <a:pPr lvl="1" algn="just"/>
            <a:r>
              <a:rPr lang="fr-FR" dirty="0" smtClean="0"/>
              <a:t>Il peut obtenir des établissements bancaires ou financiers tout renseignement de nature à donner une exacte information sur la situation économique et financière de l’entreprise;</a:t>
            </a:r>
          </a:p>
          <a:p>
            <a:pPr lvl="1" algn="just"/>
            <a:r>
              <a:rPr lang="fr-FR" dirty="0" smtClean="0"/>
              <a:t>Il peut charger un expert d’établir un rapport sur la situation économique, sociale et financière de l’entreprise</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buNone/>
            </a:pPr>
            <a:r>
              <a:rPr lang="fr-FR" b="1" dirty="0" smtClean="0"/>
              <a:t>2- L’ouverture du règlement amiable:</a:t>
            </a:r>
          </a:p>
          <a:p>
            <a:pPr algn="just"/>
            <a:r>
              <a:rPr lang="fr-FR" dirty="0" smtClean="0"/>
              <a:t>S’il apparaît que les propositions du chef de l’entreprise sont de nature à favoriser le redressement de l’entreprise, le président du tribunal ouvre le règlement amiable. </a:t>
            </a:r>
          </a:p>
          <a:p>
            <a:pPr algn="just"/>
            <a:r>
              <a:rPr lang="fr-FR" dirty="0" smtClean="0"/>
              <a:t>Le président désigne soit un mandataire spécial soit un conciliateur pour remédier aux difficultés.</a:t>
            </a: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85720" y="1142984"/>
            <a:ext cx="8705880" cy="5715016"/>
          </a:xfrm>
        </p:spPr>
        <p:txBody>
          <a:bodyPr>
            <a:normAutofit fontScale="85000" lnSpcReduction="20000"/>
          </a:bodyPr>
          <a:lstStyle/>
          <a:p>
            <a:pPr>
              <a:buNone/>
            </a:pPr>
            <a:r>
              <a:rPr lang="fr-FR" b="1" i="1" dirty="0" smtClean="0"/>
              <a:t>3- Le mandataire spécial:</a:t>
            </a:r>
            <a:endParaRPr lang="fr-FR" dirty="0" smtClean="0"/>
          </a:p>
          <a:p>
            <a:pPr algn="just"/>
            <a:r>
              <a:rPr lang="fr-FR" dirty="0" smtClean="0"/>
              <a:t>Le mandataire spécial est chargé d’atténuer les conflits et oppositions liés au fonctionnement de l’entreprise, que soit  : </a:t>
            </a:r>
          </a:p>
          <a:p>
            <a:pPr lvl="1" algn="just"/>
            <a:r>
              <a:rPr lang="fr-FR" dirty="0" smtClean="0"/>
              <a:t>Entre les associés et le blocage au cas de prise de décision importante liée à la gestion de l’entreprise; </a:t>
            </a:r>
          </a:p>
          <a:p>
            <a:pPr lvl="1" algn="just"/>
            <a:r>
              <a:rPr lang="fr-FR" dirty="0" smtClean="0"/>
              <a:t>Entre les gérants, et les membre de direction de la société; </a:t>
            </a:r>
          </a:p>
          <a:p>
            <a:pPr lvl="1" algn="just"/>
            <a:r>
              <a:rPr lang="fr-FR" dirty="0" smtClean="0"/>
              <a:t>Entre l’entreprise et les salariés; </a:t>
            </a:r>
          </a:p>
          <a:p>
            <a:pPr lvl="1" algn="just"/>
            <a:r>
              <a:rPr lang="fr-FR" dirty="0" smtClean="0"/>
              <a:t>Entre l’entreprise et ses clients; </a:t>
            </a:r>
          </a:p>
          <a:p>
            <a:pPr lvl="1" algn="just"/>
            <a:r>
              <a:rPr lang="fr-FR" dirty="0" smtClean="0"/>
              <a:t>Entre l’entreprise et l’administration (publique); </a:t>
            </a:r>
            <a:r>
              <a:rPr lang="fr-FR" dirty="0" err="1" smtClean="0"/>
              <a:t>etc</a:t>
            </a:r>
            <a:r>
              <a:rPr lang="fr-FR" dirty="0" smtClean="0"/>
              <a:t>,</a:t>
            </a:r>
          </a:p>
          <a:p>
            <a:pPr lvl="1" algn="just"/>
            <a:endParaRPr lang="fr-FR" dirty="0" smtClean="0"/>
          </a:p>
          <a:p>
            <a:pPr lvl="1" algn="just">
              <a:buNone/>
            </a:pPr>
            <a:r>
              <a:rPr lang="fr-FR" dirty="0" smtClean="0"/>
              <a:t>Le rôle du mandataire c’est de rapprocher les points de vue des parties et aboutir à trouver un terrain d’entente.</a:t>
            </a:r>
          </a:p>
          <a:p>
            <a:pPr lvl="1" algn="just">
              <a:buNone/>
            </a:pPr>
            <a:endParaRPr lang="fr-FR" dirty="0" smtClean="0"/>
          </a:p>
          <a:p>
            <a:pPr lvl="1" algn="just">
              <a:buNone/>
            </a:pPr>
            <a:r>
              <a:rPr lang="fr-FR" dirty="0" smtClean="0"/>
              <a:t>Alors que le rôle du conciliateur est de trouver un accord avec les créanciers.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285860"/>
            <a:ext cx="8686800" cy="5214974"/>
          </a:xfrm>
        </p:spPr>
        <p:txBody>
          <a:bodyPr>
            <a:normAutofit fontScale="85000" lnSpcReduction="20000"/>
          </a:bodyPr>
          <a:lstStyle/>
          <a:p>
            <a:pPr algn="just"/>
            <a:r>
              <a:rPr lang="fr-FR" dirty="0" smtClean="0"/>
              <a:t>Le mandataire spécial qui sera désigné par le président du tribunal, ce dernier fixera sa mission et les délais pour l’accomplir ; </a:t>
            </a:r>
          </a:p>
          <a:p>
            <a:pPr algn="just"/>
            <a:endParaRPr lang="fr-FR" dirty="0" smtClean="0"/>
          </a:p>
          <a:p>
            <a:pPr algn="just"/>
            <a:r>
              <a:rPr lang="fr-FR" dirty="0" smtClean="0"/>
              <a:t>Si le mandataire n’atteint pas les objectifs fixés, il doit en faire un rapport au président du tribunal, </a:t>
            </a:r>
          </a:p>
          <a:p>
            <a:pPr algn="just">
              <a:buNone/>
            </a:pPr>
            <a:r>
              <a:rPr lang="fr-FR" dirty="0" smtClean="0"/>
              <a:t> </a:t>
            </a:r>
          </a:p>
          <a:p>
            <a:pPr algn="just"/>
            <a:r>
              <a:rPr lang="fr-FR" dirty="0" smtClean="0"/>
              <a:t>Si le président du tribunal constat d’après le rapport du mandataire que la mission n’a pas pu aboutir à cause de l’insuffisance du temps octroyer pour la mission ou bien de la nécessité de changement du mandataire, il prolonge le délai ou bien il change le mandataire en fonction des circonstance, ceci après l’accord du chef de l’entreprise. </a:t>
            </a:r>
          </a:p>
          <a:p>
            <a:pPr>
              <a:buNone/>
            </a:pP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i="1" dirty="0" smtClean="0"/>
              <a:t>4- La mission du conciliateur : </a:t>
            </a:r>
          </a:p>
          <a:p>
            <a:pPr algn="just"/>
            <a:r>
              <a:rPr lang="fr-FR" dirty="0" smtClean="0"/>
              <a:t>Le rôle de conciliateur est de « favoriser le fonctionnement de l’entreprise et de rechercher la conclusion d’un accord avec les créanciers:</a:t>
            </a:r>
          </a:p>
          <a:p>
            <a:pPr lvl="1" algn="just"/>
            <a:r>
              <a:rPr lang="fr-FR" dirty="0" smtClean="0"/>
              <a:t>La mission essentielle du conciliateur réside dans l’élaboration d’un projet de moratoire avec les créanciers; </a:t>
            </a:r>
          </a:p>
          <a:p>
            <a:pPr lvl="1" algn="just"/>
            <a:r>
              <a:rPr lang="fr-FR" dirty="0" smtClean="0"/>
              <a:t>Il peut également: 	</a:t>
            </a:r>
          </a:p>
          <a:p>
            <a:pPr lvl="2" algn="just"/>
            <a:r>
              <a:rPr lang="fr-FR" dirty="0" smtClean="0"/>
              <a:t>Rechercher des accords avec tous les partenaires du débiteur, à savoir, les clients, les fournisseurs, associés,….; </a:t>
            </a:r>
          </a:p>
          <a:p>
            <a:pPr lvl="2" algn="just"/>
            <a:r>
              <a:rPr lang="fr-FR" dirty="0" smtClean="0"/>
              <a:t>Faciliter le règlement des différends avec ces mêmes partenaires.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L’alerte</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L’alerte a pour objet d’attirer l’attention des dirigeants sur les difficultés objectivement décelables dans leur entreprise. </a:t>
            </a:r>
          </a:p>
          <a:p>
            <a:pPr algn="just"/>
            <a:endParaRPr lang="fr-FR" dirty="0" smtClean="0"/>
          </a:p>
          <a:p>
            <a:pPr algn="just"/>
            <a:r>
              <a:rPr lang="fr-FR" dirty="0" smtClean="0"/>
              <a:t>L’alerte peut être déclenchée par le commissaire aux comptes ou les associés.</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10000"/>
          </a:bodyPr>
          <a:lstStyle/>
          <a:p>
            <a:pPr lvl="1" algn="just"/>
            <a:r>
              <a:rPr lang="fr-FR" dirty="0" smtClean="0"/>
              <a:t>Il dispose de pouvoirs souples et originaux en vue de la recherche d’un accord amiable;</a:t>
            </a:r>
          </a:p>
          <a:p>
            <a:pPr lvl="1" algn="just"/>
            <a:r>
              <a:rPr lang="fr-FR" dirty="0" smtClean="0"/>
              <a:t>S’il estime qu’une suspension provisoire des poursuites serait de nature à faciliter la conclusion de l’accord, il peut saisir le président du tribunal, ce dernier peut rendre une ordonnance fixant la suspension pour une durée n’excédant pas le terme de la mission du conciliateur; </a:t>
            </a:r>
          </a:p>
          <a:p>
            <a:pPr lvl="1" algn="just"/>
            <a:r>
              <a:rPr lang="fr-FR" dirty="0" smtClean="0"/>
              <a:t>Cette ordonnance suspend et interdit toute action en justice de la part de tous les créanciers dont la créance a son origine antérieurement à ladite décision et tendant: </a:t>
            </a:r>
          </a:p>
          <a:p>
            <a:pPr lvl="2" algn="just"/>
            <a:r>
              <a:rPr lang="fr-FR" dirty="0" smtClean="0"/>
              <a:t>À la condamnation du débiteur au paiement d’une somme d’argent; </a:t>
            </a:r>
          </a:p>
          <a:p>
            <a:pPr lvl="2" algn="just"/>
            <a:r>
              <a:rPr lang="fr-FR" dirty="0" smtClean="0"/>
              <a:t>À la résolution d’un contrat pour défaut de paiement d’une somme d’argent. </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5089548"/>
          </a:xfrm>
        </p:spPr>
        <p:txBody>
          <a:bodyPr>
            <a:normAutofit fontScale="85000" lnSpcReduction="10000"/>
          </a:bodyPr>
          <a:lstStyle/>
          <a:p>
            <a:pPr lvl="1" algn="just"/>
            <a:r>
              <a:rPr lang="fr-FR" dirty="0" smtClean="0"/>
              <a:t>Cette ordonnance arrête et interdit toute voie d’exécution de la part des créanciers tant sur les meubles que sur les immeubles; </a:t>
            </a:r>
          </a:p>
          <a:p>
            <a:pPr lvl="1" algn="just"/>
            <a:r>
              <a:rPr lang="fr-FR" dirty="0" smtClean="0"/>
              <a:t>Les délais impartis à peine de déchéance ou de résolution des droits sont, en conséquence, suspendus (art. 558). </a:t>
            </a:r>
          </a:p>
          <a:p>
            <a:pPr lvl="1" algn="just"/>
            <a:r>
              <a:rPr lang="fr-FR" dirty="0" smtClean="0"/>
              <a:t>L’ordonnance qui prononce la suspension provisoire des poursuites interdit au débiteur, sauf autorisation du président  du tribunal, à peine de nullité:	</a:t>
            </a:r>
          </a:p>
          <a:p>
            <a:pPr lvl="2" algn="just"/>
            <a:r>
              <a:rPr lang="fr-FR" dirty="0" smtClean="0"/>
              <a:t>De payer, en tout ou partie, une créance quelconque née antérieurement à cette décision; </a:t>
            </a:r>
          </a:p>
          <a:p>
            <a:pPr lvl="2" algn="just"/>
            <a:r>
              <a:rPr lang="fr-FR" dirty="0" smtClean="0"/>
              <a:t>De désintéresser les cautions qui acquitteraient des créances nées antérieurement à cette décision; </a:t>
            </a:r>
          </a:p>
          <a:p>
            <a:pPr lvl="2" algn="just"/>
            <a:r>
              <a:rPr lang="fr-FR" dirty="0" smtClean="0"/>
              <a:t>De faire un acte de disposition étranger à la gestion normale de l’entreprise; </a:t>
            </a:r>
          </a:p>
          <a:p>
            <a:pPr lvl="2" algn="just"/>
            <a:r>
              <a:rPr lang="fr-FR" dirty="0" smtClean="0"/>
              <a:t>De consentir une hypothèque ou nantissement.</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 l’issue du règlement amiable:</a:t>
            </a:r>
            <a:endParaRPr lang="fr-FR" dirty="0"/>
          </a:p>
        </p:txBody>
      </p:sp>
      <p:sp>
        <p:nvSpPr>
          <p:cNvPr id="3" name="Espace réservé du contenu 2"/>
          <p:cNvSpPr>
            <a:spLocks noGrp="1"/>
          </p:cNvSpPr>
          <p:nvPr>
            <p:ph idx="1"/>
          </p:nvPr>
        </p:nvSpPr>
        <p:spPr/>
        <p:txBody>
          <a:bodyPr/>
          <a:lstStyle/>
          <a:p>
            <a:pPr algn="just"/>
            <a:r>
              <a:rPr lang="fr-FR" dirty="0" smtClean="0"/>
              <a:t>La conclusion d’un accord entre le débiteur et ses créanciers est le terme normal du travail effectué par le conciliateur. </a:t>
            </a:r>
          </a:p>
          <a:p>
            <a:pPr algn="just"/>
            <a:endParaRPr lang="fr-FR" dirty="0" smtClean="0"/>
          </a:p>
          <a:p>
            <a:pPr algn="just"/>
            <a:r>
              <a:rPr lang="fr-FR" dirty="0" smtClean="0"/>
              <a:t>On va étudier:</a:t>
            </a:r>
          </a:p>
          <a:p>
            <a:pPr lvl="1" algn="just"/>
            <a:r>
              <a:rPr lang="fr-FR" dirty="0" smtClean="0"/>
              <a:t>L’objet de l’accord; </a:t>
            </a:r>
          </a:p>
          <a:p>
            <a:pPr lvl="1" algn="just"/>
            <a:r>
              <a:rPr lang="fr-FR" dirty="0" smtClean="0"/>
              <a:t>Les effets de l’accord. </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buNone/>
            </a:pPr>
            <a:r>
              <a:rPr lang="fr-FR" b="1" i="1" dirty="0" smtClean="0"/>
              <a:t>1- L’objet de l’accord:</a:t>
            </a:r>
          </a:p>
          <a:p>
            <a:pPr algn="just"/>
            <a:r>
              <a:rPr lang="fr-FR" dirty="0" smtClean="0"/>
              <a:t>Il est important de préciser que l’accord portant règlement amiable:</a:t>
            </a:r>
          </a:p>
          <a:p>
            <a:pPr lvl="1" algn="just"/>
            <a:r>
              <a:rPr lang="fr-FR" dirty="0" smtClean="0"/>
              <a:t>Ne concerne pas nécessairement tous les créanciers (</a:t>
            </a:r>
            <a:r>
              <a:rPr lang="fr-FR" dirty="0" err="1" smtClean="0"/>
              <a:t>exp</a:t>
            </a:r>
            <a:r>
              <a:rPr lang="fr-FR" dirty="0" smtClean="0"/>
              <a:t>. Les plus importants); </a:t>
            </a:r>
          </a:p>
          <a:p>
            <a:pPr lvl="1" algn="just"/>
            <a:r>
              <a:rPr lang="fr-FR" dirty="0" smtClean="0"/>
              <a:t>Ce règlement n’est pas forcément égalitaire et admet des conditions différentes selon les créanciers.</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4732358"/>
          </a:xfrm>
        </p:spPr>
        <p:txBody>
          <a:bodyPr>
            <a:normAutofit fontScale="85000" lnSpcReduction="10000"/>
          </a:bodyPr>
          <a:lstStyle/>
          <a:p>
            <a:pPr algn="just">
              <a:buNone/>
            </a:pPr>
            <a:r>
              <a:rPr lang="fr-FR" b="1" i="1" dirty="0" smtClean="0"/>
              <a:t>2- Les effets de l’accord: </a:t>
            </a:r>
          </a:p>
          <a:p>
            <a:pPr algn="just">
              <a:buNone/>
            </a:pPr>
            <a:endParaRPr lang="fr-FR" b="1" i="1" dirty="0" smtClean="0"/>
          </a:p>
          <a:p>
            <a:pPr algn="just"/>
            <a:r>
              <a:rPr lang="fr-FR" dirty="0" smtClean="0"/>
              <a:t>La nature contractuelle de l’accord oblige les signataires au respect de leurs engagements; </a:t>
            </a:r>
          </a:p>
          <a:p>
            <a:pPr algn="just"/>
            <a:r>
              <a:rPr lang="fr-FR" dirty="0" smtClean="0"/>
              <a:t>L’accord suspend, pendant la durée de son exécution, toute action en justice, toute poursuite individuelle tant sur les meubles que sur les immeubles du débiteur dans le but d’obtenir le paiement des créances qui en font l’objet. Il suspend les délais impartis aux créanciers à peine de déchéance ou de résolution des droits afférents à ces créanciers; </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L’accord peut faire l’objet d’une homologation par le président du tribunal: </a:t>
            </a:r>
          </a:p>
          <a:p>
            <a:pPr lvl="1" algn="just"/>
            <a:r>
              <a:rPr lang="fr-FR" dirty="0" smtClean="0"/>
              <a:t>Elle est obligatoire lorsque tous les créanciers ont pris part à l’accord; </a:t>
            </a:r>
          </a:p>
          <a:p>
            <a:pPr lvl="1" algn="just"/>
            <a:r>
              <a:rPr lang="fr-FR" dirty="0" smtClean="0"/>
              <a:t>Elle est facultative si l’accord est conclu avec les principaux créanciers; </a:t>
            </a:r>
          </a:p>
          <a:p>
            <a:pPr lvl="1" algn="just"/>
            <a:r>
              <a:rPr lang="fr-FR" dirty="0" smtClean="0"/>
              <a:t>Le président du tribunal peut également l’homologuer et accorder au débiteur les délais de paiement prévus par les textes en vigueur pour les créances non incluses dans l’accord.</a:t>
            </a:r>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En cas d’inexécution des engagements résultant de l’accord, le tribunal prononce la résolution de celui-ci ainsi que la déchéance de tout délai de paiement accordé. </a:t>
            </a:r>
            <a:endParaRPr lang="fr-F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durée de la mission de conciliateur</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conciliateur doit effectuer sa mission dans un délais de 3 mois renouvelable une seule fois à la demande du conciliateur (art. 553) </a:t>
            </a:r>
          </a:p>
          <a:p>
            <a:pPr algn="just"/>
            <a:endParaRPr lang="fr-FR" dirty="0" smtClean="0"/>
          </a:p>
          <a:p>
            <a:pPr algn="just"/>
            <a:r>
              <a:rPr lang="fr-FR" dirty="0" smtClean="0"/>
              <a:t>IMPORTANT: l’ancien texte prévoit un délai de 3 mois qui peut être prolongé d’un mois ou plus à la demande de ce dernier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pouvoirs du chef de l’entreprise	</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chef de l’entreprise n’est pas dessaisi de ses missions de gestion, il reste à la tête de l’entreprise.</a:t>
            </a:r>
          </a:p>
          <a:p>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b="1" dirty="0" smtClean="0"/>
              <a:t>La conclusion d’un accord entre le débiteur et ses créanciers est le terme normal du travail effectué par le conciliateur. </a:t>
            </a:r>
          </a:p>
          <a:p>
            <a:pPr algn="just"/>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devoir d’alerte des commissaires aux comptes</a:t>
            </a:r>
            <a:endParaRPr lang="fr-FR" dirty="0"/>
          </a:p>
        </p:txBody>
      </p:sp>
      <p:sp>
        <p:nvSpPr>
          <p:cNvPr id="3" name="Espace réservé du contenu 2"/>
          <p:cNvSpPr>
            <a:spLocks noGrp="1"/>
          </p:cNvSpPr>
          <p:nvPr>
            <p:ph idx="1"/>
          </p:nvPr>
        </p:nvSpPr>
        <p:spPr>
          <a:xfrm>
            <a:off x="304800" y="1554162"/>
            <a:ext cx="8686800" cy="4946672"/>
          </a:xfrm>
        </p:spPr>
        <p:txBody>
          <a:bodyPr>
            <a:normAutofit fontScale="85000" lnSpcReduction="20000"/>
          </a:bodyPr>
          <a:lstStyle/>
          <a:p>
            <a:pPr algn="just"/>
            <a:r>
              <a:rPr lang="fr-FR" dirty="0" smtClean="0"/>
              <a:t>Le commissaire aux compte doit déclencher la procédure d’alerte lorsqu’il relève, à l’occasion de sa mission, des faits de nature à compromettre la continuité de l’exploitation. </a:t>
            </a:r>
          </a:p>
          <a:p>
            <a:pPr algn="just"/>
            <a:r>
              <a:rPr lang="fr-FR" dirty="0" smtClean="0"/>
              <a:t>Le commissaire aux comptes </a:t>
            </a:r>
            <a:r>
              <a:rPr lang="fr-FR" b="1" dirty="0" smtClean="0"/>
              <a:t>a la responsabilité d’apprécier souverainement la situation</a:t>
            </a:r>
            <a:r>
              <a:rPr lang="fr-FR" dirty="0" smtClean="0"/>
              <a:t>. </a:t>
            </a:r>
          </a:p>
          <a:p>
            <a:pPr algn="just"/>
            <a:r>
              <a:rPr lang="fr-FR" dirty="0" smtClean="0"/>
              <a:t>On considère qu’</a:t>
            </a:r>
            <a:r>
              <a:rPr lang="fr-FR" b="1" dirty="0" smtClean="0"/>
              <a:t>un fait est de nature à compromettre la continuité de l’exploitation lorsque l’on peut raisonnablement prévoir qu’il va entraîner un déséquilibre financier et donc à terme plus ou moins proche un arrêt d’activité</a:t>
            </a:r>
            <a:r>
              <a:rPr lang="fr-FR" dirty="0" smtClean="0"/>
              <a:t>. </a:t>
            </a:r>
          </a:p>
          <a:p>
            <a:pPr algn="just"/>
            <a:r>
              <a:rPr lang="fr-FR" dirty="0" smtClean="0"/>
              <a:t>Ces faits peuvent être la perte d’une franchise, la perte d’un marché, les démissions des cadres…</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algn="just"/>
            <a:r>
              <a:rPr lang="fr-FR" b="1" dirty="0" smtClean="0"/>
              <a:t>IMPORTANT:</a:t>
            </a:r>
          </a:p>
          <a:p>
            <a:pPr algn="just"/>
            <a:endParaRPr lang="fr-FR" dirty="0" smtClean="0"/>
          </a:p>
          <a:p>
            <a:pPr lvl="1" algn="just"/>
            <a:r>
              <a:rPr lang="fr-FR" dirty="0" smtClean="0"/>
              <a:t>L’accord de règlement amiable est confidentiel :</a:t>
            </a:r>
          </a:p>
          <a:p>
            <a:pPr lvl="2" algn="just"/>
            <a:r>
              <a:rPr lang="fr-FR" dirty="0" smtClean="0"/>
              <a:t>Seul les parties à l’accord ont le droit de consulter cet accord, raison pour laquelle les créanciers qui n’ont pas fait partie de cet accord n’ont aucune information à ce propos;</a:t>
            </a:r>
          </a:p>
          <a:p>
            <a:pPr lvl="2" algn="just"/>
            <a:endParaRPr lang="fr-FR" dirty="0" smtClean="0"/>
          </a:p>
          <a:p>
            <a:pPr lvl="2" algn="just"/>
            <a:r>
              <a:rPr lang="fr-FR" dirty="0" smtClean="0"/>
              <a:t>Cet accord doit être déposé au greffe du tribunal</a:t>
            </a:r>
          </a:p>
          <a:p>
            <a:pPr>
              <a:buNone/>
            </a:pPr>
            <a:endParaRPr lang="fr-F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En cas d’inexécution des engagements résultant de l’accord, le tribunal prononce la résolution de celui-ci ainsi que la déchéance de tout délai de paiement accordé.</a:t>
            </a:r>
          </a:p>
          <a:p>
            <a:endParaRPr lang="fr-F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La procédure de sauvegarde</a:t>
            </a:r>
            <a:endParaRPr lang="fr-FR" b="1" dirty="0"/>
          </a:p>
        </p:txBody>
      </p:sp>
      <p:sp>
        <p:nvSpPr>
          <p:cNvPr id="3" name="Espace réservé du contenu 2"/>
          <p:cNvSpPr>
            <a:spLocks noGrp="1"/>
          </p:cNvSpPr>
          <p:nvPr>
            <p:ph idx="1"/>
          </p:nvPr>
        </p:nvSpPr>
        <p:spPr/>
        <p:txBody>
          <a:bodyPr/>
          <a:lstStyle/>
          <a:p>
            <a:endParaRPr lang="fr-FR" dirty="0" smtClean="0"/>
          </a:p>
          <a:p>
            <a:pPr algn="just"/>
            <a:r>
              <a:rPr lang="fr-FR" dirty="0" smtClean="0"/>
              <a:t>Les objectifs de la procédure de sauvegarde: </a:t>
            </a:r>
          </a:p>
          <a:p>
            <a:pPr algn="just"/>
            <a:endParaRPr lang="fr-FR" dirty="0" smtClean="0"/>
          </a:p>
          <a:p>
            <a:pPr lvl="1" algn="just"/>
            <a:r>
              <a:rPr lang="fr-FR" dirty="0" smtClean="0"/>
              <a:t>La procédure de sauvegarde permet à l’entreprise de surmonter ses difficultés, afin d’assurer la poursuite de son activité, le maintien de l’emploi et le paiement de ses dettes. </a:t>
            </a:r>
          </a:p>
          <a:p>
            <a:pPr>
              <a:buNone/>
            </a:pP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Les conditions d’ouverture de la procédure de sauvegarde</a:t>
            </a:r>
            <a:endParaRPr lang="fr-FR" b="1" dirty="0"/>
          </a:p>
        </p:txBody>
      </p:sp>
      <p:sp>
        <p:nvSpPr>
          <p:cNvPr id="3" name="Espace réservé du contenu 2"/>
          <p:cNvSpPr>
            <a:spLocks noGrp="1"/>
          </p:cNvSpPr>
          <p:nvPr>
            <p:ph idx="1"/>
          </p:nvPr>
        </p:nvSpPr>
        <p:spPr/>
        <p:txBody>
          <a:bodyPr/>
          <a:lstStyle/>
          <a:p>
            <a:pPr algn="just"/>
            <a:r>
              <a:rPr lang="fr-FR" dirty="0" smtClean="0"/>
              <a:t>La procédure de sauvegarde est ouverte à la demande de toute entreprise, sans être en cessation des paiements,  justifie de difficultés qu'il n'est pas en mesure de surmonter et que ces difficultés risquent de provoquer une cessation des paiements dans les brefs délais.</a:t>
            </a:r>
          </a:p>
          <a:p>
            <a:pPr algn="just"/>
            <a:endParaRPr lang="fr-FR" dirty="0" smtClean="0"/>
          </a:p>
          <a:p>
            <a:pPr marL="742950" lvl="2" indent="-342900" algn="just">
              <a:buFont typeface="Wingdings" pitchFamily="2" charset="2"/>
              <a:buChar char="ü"/>
            </a:pPr>
            <a:r>
              <a:rPr lang="fr-FR" b="1" dirty="0" smtClean="0"/>
              <a:t>La cessation de paiements doit être imminente </a:t>
            </a:r>
            <a:r>
              <a:rPr lang="fr-FR" dirty="0" smtClean="0"/>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Particularité de la procédure: exclusivité de la demande</a:t>
            </a:r>
            <a:endParaRPr lang="fr-FR" b="1" dirty="0"/>
          </a:p>
        </p:txBody>
      </p:sp>
      <p:sp>
        <p:nvSpPr>
          <p:cNvPr id="3" name="Espace réservé du contenu 2"/>
          <p:cNvSpPr>
            <a:spLocks noGrp="1"/>
          </p:cNvSpPr>
          <p:nvPr>
            <p:ph idx="1"/>
          </p:nvPr>
        </p:nvSpPr>
        <p:spPr/>
        <p:txBody>
          <a:bodyPr/>
          <a:lstStyle/>
          <a:p>
            <a:pPr algn="just"/>
            <a:r>
              <a:rPr lang="fr-FR" dirty="0" smtClean="0"/>
              <a:t>Cette procédure ne peut être ouverte que suite à la demande du débiteur. </a:t>
            </a:r>
          </a:p>
          <a:p>
            <a:pPr algn="just"/>
            <a:endParaRPr lang="fr-FR" dirty="0" smtClean="0"/>
          </a:p>
          <a:p>
            <a:pPr algn="just"/>
            <a:r>
              <a:rPr lang="fr-FR" dirty="0" smtClean="0"/>
              <a:t>Toutefois, le tribunal ne peut pas faire recours d’office à cette procédure. </a:t>
            </a:r>
          </a:p>
          <a:p>
            <a:pPr algn="just"/>
            <a:endParaRPr lang="fr-FR" dirty="0" smtClean="0"/>
          </a:p>
          <a:p>
            <a:pPr algn="just"/>
            <a:r>
              <a:rPr lang="fr-FR" dirty="0" smtClean="0"/>
              <a:t>Les créanciers et le parquet ne peuvent demandé l’ouverture de cette procédure.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Les démarches et formalités d’ouverture de la procédure </a:t>
            </a:r>
            <a:endParaRPr lang="fr-FR" b="1" dirty="0"/>
          </a:p>
        </p:txBody>
      </p:sp>
      <p:sp>
        <p:nvSpPr>
          <p:cNvPr id="3" name="Espace réservé du contenu 2"/>
          <p:cNvSpPr>
            <a:spLocks noGrp="1"/>
          </p:cNvSpPr>
          <p:nvPr>
            <p:ph idx="1"/>
          </p:nvPr>
        </p:nvSpPr>
        <p:spPr>
          <a:xfrm>
            <a:off x="0" y="1554162"/>
            <a:ext cx="8991600" cy="5303838"/>
          </a:xfrm>
        </p:spPr>
        <p:txBody>
          <a:bodyPr>
            <a:normAutofit fontScale="62500" lnSpcReduction="20000"/>
          </a:bodyPr>
          <a:lstStyle/>
          <a:p>
            <a:pPr algn="just"/>
            <a:r>
              <a:rPr lang="fr-FR" dirty="0" smtClean="0"/>
              <a:t>Le chef de l’entreprise dépose sa demande au greffe du tribunal compétent. Cette demande doit préciser les difficultés qui peuvent compromettre la continuité de l’entreprise, elle doit être jointe des documents suivant : </a:t>
            </a:r>
          </a:p>
          <a:p>
            <a:pPr algn="just">
              <a:buNone/>
            </a:pPr>
            <a:r>
              <a:rPr lang="fr-FR" dirty="0" smtClean="0"/>
              <a:t> </a:t>
            </a:r>
          </a:p>
          <a:p>
            <a:pPr lvl="1" algn="just"/>
            <a:r>
              <a:rPr lang="fr-FR" dirty="0" smtClean="0"/>
              <a:t>Les états de synthèse du dernier exercice comptable ; </a:t>
            </a:r>
          </a:p>
          <a:p>
            <a:pPr lvl="1" algn="just"/>
            <a:r>
              <a:rPr lang="fr-FR" dirty="0" smtClean="0"/>
              <a:t>L’énumération et l’évaluation de tous les biens mobiliers et immobiliers de l’entreprise ; </a:t>
            </a:r>
          </a:p>
          <a:p>
            <a:pPr lvl="1" algn="just"/>
            <a:r>
              <a:rPr lang="fr-FR" dirty="0" smtClean="0"/>
              <a:t>La liste des débiteurs avec l’indication de leur adresse, le montant des droits de l’entreprise ainsi que les garanties octroyées à l’entreprise à la date de cessation des paiements ;</a:t>
            </a:r>
          </a:p>
          <a:p>
            <a:pPr lvl="1" algn="just"/>
            <a:r>
              <a:rPr lang="fr-FR" dirty="0" smtClean="0"/>
              <a:t>La liste des créanciers avec indication de leur adresse, créances et garanties à la date de cessation des paiements ; </a:t>
            </a:r>
          </a:p>
          <a:p>
            <a:pPr lvl="1" algn="just"/>
            <a:r>
              <a:rPr lang="fr-FR" dirty="0" smtClean="0"/>
              <a:t>Le tableau des charges ; </a:t>
            </a:r>
          </a:p>
          <a:p>
            <a:pPr lvl="1" algn="just"/>
            <a:r>
              <a:rPr lang="fr-FR" dirty="0" smtClean="0"/>
              <a:t>La liste des salariés et leur représentant ; </a:t>
            </a:r>
          </a:p>
          <a:p>
            <a:pPr lvl="1" algn="just"/>
            <a:r>
              <a:rPr lang="fr-FR" dirty="0" smtClean="0"/>
              <a:t>Le formulaire numéro 7 du registre de commerce; </a:t>
            </a:r>
          </a:p>
          <a:p>
            <a:pPr lvl="1" algn="just"/>
            <a:endParaRPr lang="fr-FR" dirty="0" smtClean="0"/>
          </a:p>
          <a:p>
            <a:pPr lvl="1" algn="just">
              <a:buNone/>
            </a:pPr>
            <a:r>
              <a:rPr lang="fr-FR" dirty="0" smtClean="0"/>
              <a:t>Ces documents doivent être datées et signés par le chef de l’entreprise (art. 577)</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 chef de l’entreprise peut produire tout document de nature à exposer les difficultés touchant à l’activité de l’entreprise</a:t>
            </a:r>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dirty="0" smtClean="0"/>
              <a:t>Au moment du dépôt de la demande d’ouverture de la procédure de sauvegarde, des frais de justice sont fixés par le président du tribunal notamment pour couvrir la publicité de la procédure. </a:t>
            </a:r>
          </a:p>
          <a:p>
            <a:pPr algn="just"/>
            <a:endParaRPr lang="fr-FR" dirty="0" smtClean="0"/>
          </a:p>
          <a:p>
            <a:pPr algn="just"/>
            <a:r>
              <a:rPr lang="fr-FR" dirty="0" smtClean="0"/>
              <a:t>Les frais de justice doivent être déposés immédiatement par le chef de l’entreprise dans les caisses du tribunal.</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304800" y="1554162"/>
            <a:ext cx="8686800" cy="4946672"/>
          </a:xfrm>
        </p:spPr>
        <p:txBody>
          <a:bodyPr>
            <a:normAutofit fontScale="92500" lnSpcReduction="20000"/>
          </a:bodyPr>
          <a:lstStyle/>
          <a:p>
            <a:pPr algn="just"/>
            <a:r>
              <a:rPr lang="fr-FR" b="1" dirty="0" smtClean="0"/>
              <a:t>Le chef de l’entreprise doit joindre à sa demande d’ouverture de la procédure de sauvegarde, sous peine d’irrecevabilité, un plan de sauvegarde.</a:t>
            </a:r>
          </a:p>
          <a:p>
            <a:pPr algn="just">
              <a:buNone/>
            </a:pPr>
            <a:r>
              <a:rPr lang="fr-FR" b="1" dirty="0" smtClean="0"/>
              <a:t> </a:t>
            </a:r>
          </a:p>
          <a:p>
            <a:pPr algn="just"/>
            <a:r>
              <a:rPr lang="fr-FR" dirty="0" smtClean="0"/>
              <a:t>Le plan de sauvegarde précise l’ensemble des engagements nécessaires à la sauvegarde de l’entreprise, la manière de maintenir l’activité et son financement. </a:t>
            </a:r>
          </a:p>
          <a:p>
            <a:pPr algn="just"/>
            <a:endParaRPr lang="fr-FR" dirty="0" smtClean="0"/>
          </a:p>
          <a:p>
            <a:pPr algn="just"/>
            <a:r>
              <a:rPr lang="fr-FR" dirty="0" smtClean="0"/>
              <a:t>Aussi, les modalités de paiement des créances ainsi que les garanties éventuelles.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0" y="1285860"/>
            <a:ext cx="8991600" cy="5214974"/>
          </a:xfrm>
        </p:spPr>
        <p:txBody>
          <a:bodyPr>
            <a:normAutofit fontScale="92500" lnSpcReduction="20000"/>
          </a:bodyPr>
          <a:lstStyle/>
          <a:p>
            <a:pPr algn="just"/>
            <a:r>
              <a:rPr lang="fr-FR" b="1" dirty="0" smtClean="0"/>
              <a:t>Le tribunal statue sur l'ouverture de la procédure, après avoir entendu en chambre du conseil le chef de l’entreprise, dans un délai de 15 jours du dépôt de la demande. </a:t>
            </a:r>
          </a:p>
          <a:p>
            <a:pPr algn="just"/>
            <a:endParaRPr lang="fr-FR" dirty="0" smtClean="0"/>
          </a:p>
          <a:p>
            <a:pPr algn="just"/>
            <a:r>
              <a:rPr lang="fr-FR" dirty="0" smtClean="0"/>
              <a:t>Le tribunal peut même avant de statuer, avoir accès à toute information lui permettant d’avoir une idée claire sur la situation réelle de l’entreprise. Il peut faire appel à un expert.</a:t>
            </a:r>
          </a:p>
          <a:p>
            <a:pPr algn="just"/>
            <a:endParaRPr lang="fr-FR" dirty="0" smtClean="0"/>
          </a:p>
          <a:p>
            <a:pPr algn="just"/>
            <a:r>
              <a:rPr lang="fr-FR" dirty="0" smtClean="0"/>
              <a:t>Le secret professionnel ne peut pas être opposé au tribunal.</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Causes de l’alerte</a:t>
            </a:r>
            <a:endParaRPr lang="fr-FR" dirty="0"/>
          </a:p>
        </p:txBody>
      </p:sp>
      <p:sp>
        <p:nvSpPr>
          <p:cNvPr id="3" name="Espace réservé du contenu 2"/>
          <p:cNvSpPr>
            <a:spLocks noGrp="1"/>
          </p:cNvSpPr>
          <p:nvPr>
            <p:ph idx="1"/>
          </p:nvPr>
        </p:nvSpPr>
        <p:spPr>
          <a:xfrm>
            <a:off x="304800" y="1428736"/>
            <a:ext cx="8686800" cy="4857784"/>
          </a:xfrm>
        </p:spPr>
        <p:txBody>
          <a:bodyPr>
            <a:normAutofit fontScale="92500" lnSpcReduction="20000"/>
          </a:bodyPr>
          <a:lstStyle/>
          <a:p>
            <a:pPr algn="just"/>
            <a:r>
              <a:rPr lang="fr-FR" dirty="0" smtClean="0"/>
              <a:t>Le législateur a cité les faits de nature à compromettre la continuité de l’exploitation. On peut classer ces faits:</a:t>
            </a:r>
          </a:p>
          <a:p>
            <a:pPr lvl="1" algn="just"/>
            <a:r>
              <a:rPr lang="fr-FR" dirty="0" smtClean="0"/>
              <a:t>Critères fondés sur la situation financière;</a:t>
            </a:r>
          </a:p>
          <a:p>
            <a:pPr lvl="1" algn="just"/>
            <a:r>
              <a:rPr lang="fr-FR" dirty="0" smtClean="0"/>
              <a:t>Critères fondés sur la situation économique de la société; </a:t>
            </a:r>
          </a:p>
          <a:p>
            <a:pPr lvl="1" algn="just"/>
            <a:r>
              <a:rPr lang="fr-FR" dirty="0" smtClean="0"/>
              <a:t>Critères fondés sur la situation juridique de la société;</a:t>
            </a:r>
          </a:p>
          <a:p>
            <a:pPr lvl="1" algn="just"/>
            <a:r>
              <a:rPr lang="fr-FR" dirty="0" smtClean="0"/>
              <a:t>Critères fondés sur la situation sociale de la société;</a:t>
            </a:r>
          </a:p>
          <a:p>
            <a:pPr lvl="1" algn="just"/>
            <a:r>
              <a:rPr lang="fr-FR" dirty="0" smtClean="0"/>
              <a:t>Critères fondés sur l’exploitation; </a:t>
            </a:r>
          </a:p>
          <a:p>
            <a:pPr lvl="1" algn="just"/>
            <a:r>
              <a:rPr lang="fr-FR" dirty="0" smtClean="0"/>
              <a:t>Critères fondés sur l’organisation et la gestion de l’entreprises; </a:t>
            </a:r>
          </a:p>
          <a:p>
            <a:pPr lvl="1" algn="just"/>
            <a:r>
              <a:rPr lang="fr-FR" dirty="0" smtClean="0"/>
              <a:t>Autres critères. </a:t>
            </a:r>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b="1" dirty="0" smtClean="0"/>
              <a:t>Si le tribunal décide l’ouverture de la procédure de sauvegarde, il doit nommer dans le même jugement le juge commissaire et le syndic ( les mêmes démarches de publicité prévues dans le cadre de la procédure de redressement judiciaire).</a:t>
            </a:r>
          </a:p>
          <a:p>
            <a:pPr algn="just"/>
            <a:endParaRPr lang="fr-FR" b="1" dirty="0" smtClean="0"/>
          </a:p>
          <a:p>
            <a:pPr lvl="1" algn="just"/>
            <a:r>
              <a:rPr lang="fr-FR" b="1" dirty="0" smtClean="0"/>
              <a:t>Après la publication de ce jugement les créanciers doivent déclarer leur créance</a:t>
            </a:r>
          </a:p>
          <a:p>
            <a:pPr>
              <a:buNone/>
            </a:pP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Si le tribunal constate après l’ouverture de la procédure de sauvegarde que l’entreprise est en état de cessation de paiement à une date antérieur à celle du ce dernier jugement, il doit prononcer l’ouverture de la procédure de liquidation judiciaire (art. 564). </a:t>
            </a:r>
          </a:p>
          <a:p>
            <a:pPr algn="just"/>
            <a:endParaRPr lang="fr-FR" dirty="0" smtClean="0"/>
          </a:p>
          <a:p>
            <a:pPr lvl="1" algn="just"/>
            <a:r>
              <a:rPr lang="fr-FR" dirty="0" smtClean="0"/>
              <a:t>Dans ce cas les créanciers n’ont pas à faire une autre déclaration de créance.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Les pouvoirs du chef de l’entreprise et du syndic</a:t>
            </a:r>
            <a:endParaRPr lang="fr-FR" b="1" dirty="0"/>
          </a:p>
        </p:txBody>
      </p:sp>
      <p:sp>
        <p:nvSpPr>
          <p:cNvPr id="3" name="Espace réservé du contenu 2"/>
          <p:cNvSpPr>
            <a:spLocks noGrp="1"/>
          </p:cNvSpPr>
          <p:nvPr>
            <p:ph idx="1"/>
          </p:nvPr>
        </p:nvSpPr>
        <p:spPr>
          <a:xfrm>
            <a:off x="304800" y="1554162"/>
            <a:ext cx="8686800" cy="5303838"/>
          </a:xfrm>
        </p:spPr>
        <p:txBody>
          <a:bodyPr>
            <a:normAutofit fontScale="70000" lnSpcReduction="20000"/>
          </a:bodyPr>
          <a:lstStyle/>
          <a:p>
            <a:pPr algn="just"/>
            <a:r>
              <a:rPr lang="fr-FR" b="1" dirty="0" smtClean="0"/>
              <a:t>Le chef de l’entreprise reste chargé de la gestion –art. 566-</a:t>
            </a:r>
            <a:r>
              <a:rPr lang="fr-FR" dirty="0" smtClean="0"/>
              <a:t> (parmi les particularités de cette procédure seul le gérant chargé des opérations de gestion en aucun le syndic ne peut intervenir, à la différence de la procédure de redressement qui permet au syndic de gérer l’entreprise en difficulté). </a:t>
            </a:r>
          </a:p>
          <a:p>
            <a:pPr algn="just"/>
            <a:endParaRPr lang="fr-FR" dirty="0" smtClean="0"/>
          </a:p>
          <a:p>
            <a:pPr algn="just"/>
            <a:r>
              <a:rPr lang="fr-FR" dirty="0" smtClean="0"/>
              <a:t>Toutefois, en ce qui concerne les actes de dispositions et portant sur l’exécution du plan de sauvegarde, ils sont soumis au contrôle du syndic et du juge commissaire.</a:t>
            </a:r>
          </a:p>
          <a:p>
            <a:pPr algn="just"/>
            <a:endParaRPr lang="fr-FR" dirty="0" smtClean="0"/>
          </a:p>
          <a:p>
            <a:pPr algn="just"/>
            <a:r>
              <a:rPr lang="fr-FR" dirty="0" smtClean="0"/>
              <a:t>Dès l’ouverture de la procédure de sauvegarde, le chef de l’entreprise est tenu d’établir un inventaire des bien de l’entreprise ainsi que les hypothèques et garanties. </a:t>
            </a:r>
          </a:p>
          <a:p>
            <a:pPr algn="just"/>
            <a:endParaRPr lang="fr-FR" dirty="0" smtClean="0"/>
          </a:p>
          <a:p>
            <a:pPr algn="just"/>
            <a:r>
              <a:rPr lang="fr-FR" dirty="0" smtClean="0"/>
              <a:t>Toute personne qui détient les documents et livres comptable doit les mettre à disposition du syndic</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Elaboration de la solution</a:t>
            </a:r>
            <a:endParaRPr lang="fr-FR" dirty="0"/>
          </a:p>
        </p:txBody>
      </p:sp>
      <p:sp>
        <p:nvSpPr>
          <p:cNvPr id="3" name="Espace réservé du contenu 2"/>
          <p:cNvSpPr>
            <a:spLocks noGrp="1"/>
          </p:cNvSpPr>
          <p:nvPr>
            <p:ph idx="1"/>
          </p:nvPr>
        </p:nvSpPr>
        <p:spPr>
          <a:xfrm>
            <a:off x="304800" y="1554162"/>
            <a:ext cx="8686800" cy="5303838"/>
          </a:xfrm>
        </p:spPr>
        <p:txBody>
          <a:bodyPr>
            <a:normAutofit fontScale="92500" lnSpcReduction="20000"/>
          </a:bodyPr>
          <a:lstStyle/>
          <a:p>
            <a:pPr algn="just"/>
            <a:r>
              <a:rPr lang="fr-FR" dirty="0" smtClean="0"/>
              <a:t>Le syndic doit mentionnée dans un rapport détaillé le bilan financière, économique et social de l’entreprise. Ceci est élaboré avec l’aide du chef de l’entreprise.</a:t>
            </a:r>
          </a:p>
          <a:p>
            <a:pPr algn="just">
              <a:buNone/>
            </a:pPr>
            <a:r>
              <a:rPr lang="fr-FR" dirty="0" smtClean="0"/>
              <a:t> </a:t>
            </a:r>
          </a:p>
          <a:p>
            <a:pPr algn="just"/>
            <a:r>
              <a:rPr lang="fr-FR" dirty="0" smtClean="0"/>
              <a:t>A la lumière de ce bilan, le syndic propose au tribunal soit la validation du projet du plan de sauvegarde, soit sa modification, ou bien le redressement de l’entreprise ou sa liquidation.</a:t>
            </a:r>
          </a:p>
          <a:p>
            <a:pPr algn="just"/>
            <a:endParaRPr lang="fr-FR" dirty="0" smtClean="0"/>
          </a:p>
          <a:p>
            <a:pPr lvl="2" algn="just"/>
            <a:r>
              <a:rPr lang="fr-FR" dirty="0" smtClean="0"/>
              <a:t>(La même procédure et démarches prévues dans le cadre de la procédure de redressement judiciaire et avec les mêmes organes à savoir, le syndic, le juge commissaire, les contrôleurs)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Le tribunal adopte le plan de sauvegarde s’il constate qu’il présente des possibilités sérieuses pour sauver l’entreprise, cette décision est prise sur le fondement du rapport du syndic et après avoir entendu le chef de l’entreprise et les contrôleurs.</a:t>
            </a:r>
          </a:p>
          <a:p>
            <a:pPr algn="just"/>
            <a:endParaRPr lang="fr-FR" dirty="0" smtClean="0"/>
          </a:p>
          <a:p>
            <a:pPr algn="just"/>
            <a:r>
              <a:rPr lang="fr-FR" dirty="0" smtClean="0"/>
              <a:t>Le tribunal détermine la durée de ce plan à condition qu’elle </a:t>
            </a:r>
            <a:r>
              <a:rPr lang="fr-FR" b="1" dirty="0" smtClean="0"/>
              <a:t>ne dépasse pas 5 ans.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0" y="1285860"/>
            <a:ext cx="8991600" cy="5286412"/>
          </a:xfrm>
        </p:spPr>
        <p:txBody>
          <a:bodyPr>
            <a:normAutofit fontScale="77500" lnSpcReduction="20000"/>
          </a:bodyPr>
          <a:lstStyle/>
          <a:p>
            <a:pPr algn="just"/>
            <a:r>
              <a:rPr lang="fr-FR" dirty="0" smtClean="0"/>
              <a:t>Si l’entreprise ne respecte pas les engagements prévus dans le plan de sauvegarde, le tribunal peut prononcer la résolution du plan et l’ouverture de la procédure de redressement ou bien de liquidation judiciaire, soit d’office, soit sur la demande de l’un des créanciers.</a:t>
            </a:r>
          </a:p>
          <a:p>
            <a:pPr algn="just"/>
            <a:endParaRPr lang="fr-FR" dirty="0" smtClean="0"/>
          </a:p>
          <a:p>
            <a:pPr algn="just"/>
            <a:r>
              <a:rPr lang="fr-FR" dirty="0" smtClean="0"/>
              <a:t>Si le tribunal décide la reconversion de la procédure de sauvegarde à la procédure de liquidation judiciaire, les créanciers doivent déclarer la totalité de leur créances (celles qui ont été crées avant et après le plan de sauvegarde)</a:t>
            </a:r>
          </a:p>
          <a:p>
            <a:pPr algn="just"/>
            <a:endParaRPr lang="fr-FR" dirty="0" smtClean="0"/>
          </a:p>
          <a:p>
            <a:pPr algn="just"/>
            <a:r>
              <a:rPr lang="fr-FR" dirty="0" smtClean="0"/>
              <a:t>Au cas reconversion de la procédure de sauvegarde en procédure de redressement judiciaire, les créanciers concernés  par le plan, doivent déclarés leur créances et les garanties octroyées telle qu’elles ont été élaborés dans le plan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IMPORTANT:</a:t>
            </a:r>
          </a:p>
          <a:p>
            <a:pPr algn="just"/>
            <a:endParaRPr lang="fr-FR" dirty="0" smtClean="0"/>
          </a:p>
          <a:p>
            <a:pPr lvl="1" algn="just"/>
            <a:r>
              <a:rPr lang="fr-FR" b="1" dirty="0" smtClean="0"/>
              <a:t>Les dispositions portant sur la période suspecte ne sont pas applicables en terme de procédure de sauvegarde</a:t>
            </a:r>
            <a:r>
              <a:rPr lang="fr-FR" dirty="0" smtClean="0"/>
              <a:t> (art. 574), ceci est justifié par le fait que l’entreprise n’est pas encore en état de cessation de paiements.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b="1" i="1" dirty="0" smtClean="0"/>
              <a:t>Critères fondés sur la situation financière:</a:t>
            </a:r>
          </a:p>
          <a:p>
            <a:pPr lvl="1" algn="just"/>
            <a:r>
              <a:rPr lang="fr-FR" dirty="0" smtClean="0"/>
              <a:t>Endettement important; </a:t>
            </a:r>
          </a:p>
          <a:p>
            <a:pPr lvl="1" algn="just"/>
            <a:r>
              <a:rPr lang="fr-FR" dirty="0" smtClean="0"/>
              <a:t>Retard de paiement des tiers (salariés, charges sociales, impôts, fournisseurs…);</a:t>
            </a:r>
          </a:p>
          <a:p>
            <a:pPr lvl="1" algn="just"/>
            <a:r>
              <a:rPr lang="fr-FR" dirty="0" smtClean="0"/>
              <a:t>Demande par les tiers de sûretés exorbitantes; </a:t>
            </a:r>
          </a:p>
          <a:p>
            <a:pPr lvl="1" algn="just"/>
            <a:r>
              <a:rPr lang="fr-FR" dirty="0" smtClean="0"/>
              <a:t>Situation de trésorerie négative; </a:t>
            </a:r>
          </a:p>
          <a:p>
            <a:pPr lvl="1" algn="just"/>
            <a:r>
              <a:rPr lang="fr-FR" dirty="0" smtClean="0"/>
              <a:t>Absorbation d’une filiale en difficulté ou filialisation d’un secteur déficitaire…………..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b="1" i="1" dirty="0" smtClean="0"/>
              <a:t>Critères fondés sur l’exploitation:</a:t>
            </a:r>
          </a:p>
          <a:p>
            <a:pPr lvl="1" algn="just"/>
            <a:r>
              <a:rPr lang="fr-FR" dirty="0" smtClean="0"/>
              <a:t>Perte de marché important;</a:t>
            </a:r>
          </a:p>
          <a:p>
            <a:pPr lvl="1" algn="just"/>
            <a:r>
              <a:rPr lang="fr-FR" dirty="0" smtClean="0"/>
              <a:t>Rupture d’approvisionnement en matière premières essentielles pour couvrir les amortissements économiques; </a:t>
            </a:r>
          </a:p>
          <a:p>
            <a:pPr lvl="1" algn="just"/>
            <a:r>
              <a:rPr lang="fr-FR" dirty="0" smtClean="0"/>
              <a:t>Affaiblissement du carnet de commande en deçà d’un seul de rentabilité; </a:t>
            </a:r>
          </a:p>
          <a:p>
            <a:pPr lvl="1" algn="just"/>
            <a:r>
              <a:rPr lang="fr-FR" dirty="0" smtClean="0"/>
              <a:t>Perte de licence ou de brevets, fin de contrat de franchise, non renouvellement de concessions ……</a:t>
            </a: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7172</TotalTime>
  <Words>3742</Words>
  <PresentationFormat>Affichage à l'écran (4:3)</PresentationFormat>
  <Paragraphs>327</Paragraphs>
  <Slides>76</Slides>
  <Notes>1</Notes>
  <HiddenSlides>0</HiddenSlides>
  <MMClips>0</MMClips>
  <ScaleCrop>false</ScaleCrop>
  <HeadingPairs>
    <vt:vector size="4" baseType="variant">
      <vt:variant>
        <vt:lpstr>Thème</vt:lpstr>
      </vt:variant>
      <vt:variant>
        <vt:i4>1</vt:i4>
      </vt:variant>
      <vt:variant>
        <vt:lpstr>Titres des diapositives</vt:lpstr>
      </vt:variant>
      <vt:variant>
        <vt:i4>76</vt:i4>
      </vt:variant>
    </vt:vector>
  </HeadingPairs>
  <TitlesOfParts>
    <vt:vector size="77" baseType="lpstr">
      <vt:lpstr>Promenade</vt:lpstr>
      <vt:lpstr>Droit des affaires </vt:lpstr>
      <vt:lpstr>Diapositive 2</vt:lpstr>
      <vt:lpstr>La confidentialité de la procédure</vt:lpstr>
      <vt:lpstr>Diapositive 4</vt:lpstr>
      <vt:lpstr>L’alerte</vt:lpstr>
      <vt:lpstr>Le  devoir d’alerte des commissaires aux comptes</vt:lpstr>
      <vt:lpstr>Causes de l’alerte</vt:lpstr>
      <vt:lpstr>Diapositive 8</vt:lpstr>
      <vt:lpstr>Diapositive 9</vt:lpstr>
      <vt:lpstr>Diapositive 10</vt:lpstr>
      <vt:lpstr>Diapositive 11</vt:lpstr>
      <vt:lpstr>Diapositive 12</vt:lpstr>
      <vt:lpstr>Diapositive 13</vt:lpstr>
      <vt:lpstr>Diapositive 14</vt:lpstr>
      <vt:lpstr>Comment se déroule la procédure d’alerte</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Le rôle des associés dans la procédure d’alerte</vt:lpstr>
      <vt:lpstr>Diapositive 29</vt:lpstr>
      <vt:lpstr>Diapositive 30</vt:lpstr>
      <vt:lpstr>La prévention externe :    règlement amiable;  La procédure de sauvegarde.</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A- Les conditions de fond</vt:lpstr>
      <vt:lpstr>Diapositive 43</vt:lpstr>
      <vt:lpstr>B- Les conditions de forme</vt:lpstr>
      <vt:lpstr>C- la décision du président du tribunal</vt:lpstr>
      <vt:lpstr>Diapositive 46</vt:lpstr>
      <vt:lpstr>Diapositive 47</vt:lpstr>
      <vt:lpstr>Diapositive 48</vt:lpstr>
      <vt:lpstr>Diapositive 49</vt:lpstr>
      <vt:lpstr>Diapositive 50</vt:lpstr>
      <vt:lpstr>Diapositive 51</vt:lpstr>
      <vt:lpstr>D- l’issue du règlement amiable:</vt:lpstr>
      <vt:lpstr>Diapositive 53</vt:lpstr>
      <vt:lpstr>Diapositive 54</vt:lpstr>
      <vt:lpstr>Diapositive 55</vt:lpstr>
      <vt:lpstr>Diapositive 56</vt:lpstr>
      <vt:lpstr>La durée de la mission de conciliateur</vt:lpstr>
      <vt:lpstr>Les pouvoirs du chef de l’entreprise </vt:lpstr>
      <vt:lpstr>Diapositive 59</vt:lpstr>
      <vt:lpstr>Diapositive 60</vt:lpstr>
      <vt:lpstr>Diapositive 61</vt:lpstr>
      <vt:lpstr>La procédure de sauvegarde</vt:lpstr>
      <vt:lpstr>Les conditions d’ouverture de la procédure de sauvegarde</vt:lpstr>
      <vt:lpstr>Particularité de la procédure: exclusivité de la demande</vt:lpstr>
      <vt:lpstr>Les démarches et formalités d’ouverture de la procédure </vt:lpstr>
      <vt:lpstr>Diapositive 66</vt:lpstr>
      <vt:lpstr>Diapositive 67</vt:lpstr>
      <vt:lpstr>Diapositive 68</vt:lpstr>
      <vt:lpstr>Diapositive 69</vt:lpstr>
      <vt:lpstr>Diapositive 70</vt:lpstr>
      <vt:lpstr>Diapositive 71</vt:lpstr>
      <vt:lpstr>Les pouvoirs du chef de l’entreprise et du syndic</vt:lpstr>
      <vt:lpstr>Elaboration de la solution</vt:lpstr>
      <vt:lpstr>Diapositive 74</vt:lpstr>
      <vt:lpstr>Diapositive 75</vt:lpstr>
      <vt:lpstr>Diapositive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prévention interne</dc:title>
  <dc:creator>hp</dc:creator>
  <cp:lastModifiedBy>KAMAL</cp:lastModifiedBy>
  <cp:revision>58</cp:revision>
  <dcterms:created xsi:type="dcterms:W3CDTF">2017-09-20T15:50:05Z</dcterms:created>
  <dcterms:modified xsi:type="dcterms:W3CDTF">2023-10-05T20:40:06Z</dcterms:modified>
</cp:coreProperties>
</file>