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2" r:id="rId2"/>
    <p:sldId id="310"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B2E1D"/>
    <a:srgbClr val="CA2F1D"/>
    <a:srgbClr val="B01912"/>
    <a:srgbClr val="AA1811"/>
    <a:srgbClr val="011760"/>
    <a:srgbClr val="922624"/>
    <a:srgbClr val="6A1916"/>
    <a:srgbClr val="6B1A15"/>
    <a:srgbClr val="96272D"/>
    <a:srgbClr val="97292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15" autoAdjust="0"/>
    <p:restoredTop sz="94660" autoAdjust="0"/>
  </p:normalViewPr>
  <p:slideViewPr>
    <p:cSldViewPr snapToGrid="0">
      <p:cViewPr varScale="1">
        <p:scale>
          <a:sx n="73" d="100"/>
          <a:sy n="73" d="100"/>
        </p:scale>
        <p:origin x="-498" y="-102"/>
      </p:cViewPr>
      <p:guideLst>
        <p:guide orient="horz" pos="2160"/>
        <p:guide pos="3840"/>
      </p:guideLst>
    </p:cSldViewPr>
  </p:slideViewPr>
  <p:outlineViewPr>
    <p:cViewPr>
      <p:scale>
        <a:sx n="33" d="100"/>
        <a:sy n="33" d="100"/>
      </p:scale>
      <p:origin x="0" y="270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42CCF343-5E99-445C-92D6-B31E2ACDEDBC}" type="datetimeFigureOut">
              <a:rPr lang="en-US" smtClean="0"/>
              <a:pPr/>
              <a:t>10/5/2023</a:t>
            </a:fld>
            <a:endParaRPr lang="en-US"/>
          </a:p>
        </p:txBody>
      </p:sp>
      <p:sp>
        <p:nvSpPr>
          <p:cNvPr id="19" name="Espace réservé du pied de page 18"/>
          <p:cNvSpPr>
            <a:spLocks noGrp="1"/>
          </p:cNvSpPr>
          <p:nvPr>
            <p:ph type="ftr" sz="quarter" idx="11"/>
          </p:nvPr>
        </p:nvSpPr>
        <p:spPr/>
        <p:txBody>
          <a:bodyPr/>
          <a:lstStyle/>
          <a:p>
            <a:endParaRPr lang="en-US"/>
          </a:p>
        </p:txBody>
      </p:sp>
      <p:sp>
        <p:nvSpPr>
          <p:cNvPr id="27" name="Espace réservé du numéro de diapositive 26"/>
          <p:cNvSpPr>
            <a:spLocks noGrp="1"/>
          </p:cNvSpPr>
          <p:nvPr>
            <p:ph type="sldNum" sz="quarter" idx="12"/>
          </p:nvPr>
        </p:nvSpPr>
        <p:spPr/>
        <p:txBody>
          <a:bodyPr/>
          <a:lstStyle/>
          <a:p>
            <a:fld id="{14385F30-F5BB-45A0-A756-346F67DA10C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CF343-5E99-445C-92D6-B31E2ACDEDBC}" type="datetimeFigureOut">
              <a:rPr lang="en-US" smtClean="0"/>
              <a:pPr/>
              <a:t>10/5/2023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914402"/>
            <a:ext cx="27432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914402"/>
            <a:ext cx="80264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CF343-5E99-445C-92D6-B31E2ACDEDBC}" type="datetimeFigureOut">
              <a:rPr lang="en-US" smtClean="0"/>
              <a:pPr/>
              <a:t>10/5/2023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2CCF343-5E99-445C-92D6-B31E2ACDEDBC}" type="datetimeFigureOut">
              <a:rPr lang="en-US" smtClean="0"/>
              <a:pPr/>
              <a:t>10/5/2023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2CCF343-5E99-445C-92D6-B31E2ACDEDBC}" type="datetimeFigureOut">
              <a:rPr lang="en-US" smtClean="0"/>
              <a:pPr/>
              <a:t>10/5/2023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4385F30-F5BB-45A0-A756-346F67DA10C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2CCF343-5E99-445C-92D6-B31E2ACDEDBC}" type="datetimeFigureOut">
              <a:rPr lang="en-US" smtClean="0"/>
              <a:pPr/>
              <a:t>10/5/2023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2CCF343-5E99-445C-92D6-B31E2ACDEDBC}" type="datetimeFigureOut">
              <a:rPr lang="en-US" smtClean="0"/>
              <a:pPr/>
              <a:t>10/5/2023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2CCF343-5E99-445C-92D6-B31E2ACDEDBC}" type="datetimeFigureOut">
              <a:rPr lang="en-US" smtClean="0"/>
              <a:pPr/>
              <a:t>10/5/2023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CCF343-5E99-445C-92D6-B31E2ACDEDBC}" type="datetimeFigureOut">
              <a:rPr lang="en-US" smtClean="0"/>
              <a:pPr/>
              <a:t>10/5/2023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2CCF343-5E99-445C-92D6-B31E2ACDEDBC}" type="datetimeFigureOut">
              <a:rPr lang="en-US" smtClean="0"/>
              <a:pPr/>
              <a:t>10/5/2023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4385F30-F5BB-45A0-A756-346F67DA10C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2CCF343-5E99-445C-92D6-B31E2ACDEDBC}" type="datetimeFigureOut">
              <a:rPr lang="en-US" smtClean="0"/>
              <a:pPr/>
              <a:t>10/5/2023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a:xfrm>
            <a:off x="10769600" y="6356351"/>
            <a:ext cx="812800" cy="365125"/>
          </a:xfrm>
        </p:spPr>
        <p:txBody>
          <a:bodyPr/>
          <a:lstStyle/>
          <a:p>
            <a:fld id="{14385F30-F5BB-45A0-A756-346F67DA10C3}" type="slidenum">
              <a:rPr lang="en-US" smtClean="0"/>
              <a:pPr/>
              <a:t>‹N°›</a:t>
            </a:fld>
            <a:endParaRPr lang="en-US"/>
          </a:p>
        </p:txBody>
      </p:sp>
      <p:sp>
        <p:nvSpPr>
          <p:cNvPr id="3" name="Espace réservé pour une image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CCF343-5E99-445C-92D6-B31E2ACDEDBC}" type="datetimeFigureOut">
              <a:rPr lang="en-US" smtClean="0"/>
              <a:pPr/>
              <a:t>10/5/2023</a:t>
            </a:fld>
            <a:endParaRPr lang="en-US"/>
          </a:p>
        </p:txBody>
      </p:sp>
      <p:sp>
        <p:nvSpPr>
          <p:cNvPr id="22" name="Espace réservé du pied de page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Espace réservé du numéro de diapositive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385F30-F5BB-45A0-A756-346F67DA10C3}" type="slidenum">
              <a:rPr lang="en-US" smtClean="0"/>
              <a:pPr/>
              <a:t>‹N°›</a:t>
            </a:fld>
            <a:endParaRPr lang="en-US"/>
          </a:p>
        </p:txBody>
      </p:sp>
      <p:grpSp>
        <p:nvGrpSpPr>
          <p:cNvPr id="2" name="Groupe 1"/>
          <p:cNvGrpSpPr/>
          <p:nvPr/>
        </p:nvGrpSpPr>
        <p:grpSpPr>
          <a:xfrm>
            <a:off x="-25356" y="202408"/>
            <a:ext cx="12240731"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6- Droit des sociétés </a:t>
            </a:r>
            <a:endParaRPr lang="fr-FR" dirty="0"/>
          </a:p>
        </p:txBody>
      </p:sp>
      <p:sp>
        <p:nvSpPr>
          <p:cNvPr id="3" name="Sous-titre 2"/>
          <p:cNvSpPr>
            <a:spLocks noGrp="1"/>
          </p:cNvSpPr>
          <p:nvPr>
            <p:ph type="subTitle" idx="1"/>
          </p:nvPr>
        </p:nvSpPr>
        <p:spPr/>
        <p:txBody>
          <a:bodyPr/>
          <a:lstStyle/>
          <a:p>
            <a:r>
              <a:rPr lang="fr-FR" dirty="0" smtClean="0"/>
              <a:t>Droit des affaires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
          <p:cNvSpPr>
            <a:spLocks noChangeArrowheads="1"/>
          </p:cNvSpPr>
          <p:nvPr/>
        </p:nvSpPr>
        <p:spPr bwMode="auto">
          <a:xfrm>
            <a:off x="1007358" y="1052513"/>
            <a:ext cx="1593574" cy="2881312"/>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de gestion</a:t>
            </a:r>
          </a:p>
          <a:p>
            <a:pPr>
              <a:lnSpc>
                <a:spcPct val="110000"/>
              </a:lnSpc>
            </a:pPr>
            <a:r>
              <a:rPr lang="fr-FR" sz="1300" b="1" u="none">
                <a:solidFill>
                  <a:schemeClr val="bg1"/>
                </a:solidFill>
                <a:latin typeface="Tahoma" charset="0"/>
              </a:rPr>
              <a:t>(Suite)  </a:t>
            </a:r>
          </a:p>
        </p:txBody>
      </p:sp>
      <p:sp>
        <p:nvSpPr>
          <p:cNvPr id="23555" name="Rectangle 11" descr="Papier de soie bleu"/>
          <p:cNvSpPr>
            <a:spLocks noChangeArrowheads="1"/>
          </p:cNvSpPr>
          <p:nvPr/>
        </p:nvSpPr>
        <p:spPr bwMode="auto">
          <a:xfrm>
            <a:off x="2696165" y="1052514"/>
            <a:ext cx="8814387" cy="2462213"/>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buClr>
                <a:srgbClr val="990000"/>
              </a:buClr>
              <a:buFont typeface="Wingdings" pitchFamily="2" charset="2"/>
              <a:buNone/>
              <a:tabLst>
                <a:tab pos="381000" algn="l"/>
              </a:tabLst>
            </a:pPr>
            <a:r>
              <a:rPr lang="fr-FR" sz="1400" b="1" u="none">
                <a:solidFill>
                  <a:srgbClr val="990000"/>
                </a:solidFill>
                <a:latin typeface="Tahoma" charset="0"/>
              </a:rPr>
              <a:t>Le conseil de surveillance :</a:t>
            </a:r>
            <a:endParaRPr lang="fr-FR" sz="1400" b="1" u="none">
              <a:latin typeface="Tahoma" charset="0"/>
            </a:endParaRPr>
          </a:p>
          <a:p>
            <a:pPr marL="190500" indent="-190500" algn="just">
              <a:buClr>
                <a:srgbClr val="990000"/>
              </a:buClr>
              <a:buFont typeface="Wingdings" pitchFamily="2" charset="2"/>
              <a:buNone/>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Le conseil de surveillance est composé de </a:t>
            </a:r>
            <a:r>
              <a:rPr lang="fr-FR" sz="1400" b="1" u="none">
                <a:solidFill>
                  <a:srgbClr val="990000"/>
                </a:solidFill>
                <a:latin typeface="Tahoma" charset="0"/>
              </a:rPr>
              <a:t>trois commanditaires au moins</a:t>
            </a:r>
            <a:r>
              <a:rPr lang="fr-FR" sz="1400" u="none">
                <a:latin typeface="Tahoma" charset="0"/>
              </a:rPr>
              <a:t>, nommés pour une durée de six ans. Les associés commandités ne peuvent y siéger.</a:t>
            </a:r>
          </a:p>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C’est </a:t>
            </a:r>
            <a:r>
              <a:rPr lang="fr-FR" sz="1400" b="1" u="none">
                <a:solidFill>
                  <a:srgbClr val="990000"/>
                </a:solidFill>
                <a:latin typeface="Tahoma" charset="0"/>
              </a:rPr>
              <a:t>un organe de contrôle</a:t>
            </a:r>
            <a:r>
              <a:rPr lang="fr-FR" sz="1400" u="none">
                <a:latin typeface="Tahoma" charset="0"/>
              </a:rPr>
              <a:t> permanent, qui dispose des mêmes pouvoirs que le commissaire aux comptes, à la différence le conseil de surveillance porte un jugement sur la gestion présenté dans un rapport à l’assemblée générale ordinaire annuelle des associés.</a:t>
            </a:r>
          </a:p>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Les membres du conseil de surveillance n’encourent </a:t>
            </a:r>
            <a:r>
              <a:rPr lang="fr-FR" sz="1400" b="1" u="none">
                <a:solidFill>
                  <a:srgbClr val="990000"/>
                </a:solidFill>
                <a:latin typeface="Tahoma" charset="0"/>
              </a:rPr>
              <a:t>aucune responsabilité</a:t>
            </a:r>
            <a:r>
              <a:rPr lang="fr-FR" sz="1400" u="none">
                <a:latin typeface="Tahoma" charset="0"/>
              </a:rPr>
              <a:t>, en raison des actes de la gestion de leur résultat.</a:t>
            </a:r>
          </a:p>
        </p:txBody>
      </p:sp>
      <p:sp>
        <p:nvSpPr>
          <p:cNvPr id="23556" name="Rectangle 12" descr="Papier de soie bleu"/>
          <p:cNvSpPr>
            <a:spLocks noChangeArrowheads="1"/>
          </p:cNvSpPr>
          <p:nvPr/>
        </p:nvSpPr>
        <p:spPr bwMode="auto">
          <a:xfrm>
            <a:off x="2696165" y="4005263"/>
            <a:ext cx="8814387" cy="527050"/>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algn="just">
              <a:tabLst>
                <a:tab pos="381000" algn="l"/>
              </a:tabLst>
            </a:pPr>
            <a:r>
              <a:rPr lang="fr-FR" sz="1400" u="none">
                <a:latin typeface="Tahoma" charset="0"/>
              </a:rPr>
              <a:t>Toute convention intervenant entre une société en commandite par actions et l’un de ses gérants est soumise à l’autorisation préalable des associés.</a:t>
            </a:r>
          </a:p>
        </p:txBody>
      </p:sp>
      <p:sp>
        <p:nvSpPr>
          <p:cNvPr id="23557" name="Rectangle 13" descr="Papier de soie bleu"/>
          <p:cNvSpPr>
            <a:spLocks noChangeArrowheads="1"/>
          </p:cNvSpPr>
          <p:nvPr/>
        </p:nvSpPr>
        <p:spPr bwMode="auto">
          <a:xfrm>
            <a:off x="2696165" y="4595814"/>
            <a:ext cx="8814387" cy="138499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La désignation d’un </a:t>
            </a:r>
            <a:r>
              <a:rPr lang="fr-FR" sz="1400" b="1" u="none">
                <a:solidFill>
                  <a:srgbClr val="990000"/>
                </a:solidFill>
                <a:latin typeface="Tahoma" charset="0"/>
              </a:rPr>
              <a:t>commissaire aux comptes est obligatoire</a:t>
            </a:r>
            <a:r>
              <a:rPr lang="fr-FR" sz="1400" u="none">
                <a:latin typeface="Tahoma" charset="0"/>
              </a:rPr>
              <a:t> dans toute société en commandite par actions.</a:t>
            </a:r>
          </a:p>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Les dispositions de la loi 17/95 relatives aux sociétés anonymes sont applicables au contrôle dans les SCA.</a:t>
            </a:r>
          </a:p>
          <a:p>
            <a:pPr marL="190500" indent="-190500" algn="just">
              <a:buClr>
                <a:srgbClr val="990000"/>
              </a:buClr>
              <a:buFont typeface="Wingdings" pitchFamily="2" charset="2"/>
              <a:buChar char="§"/>
              <a:tabLst>
                <a:tab pos="381000" algn="l"/>
              </a:tabLst>
            </a:pPr>
            <a:endParaRPr lang="fr-FR" sz="1400" u="none">
              <a:latin typeface="Tahoma" charset="0"/>
            </a:endParaRPr>
          </a:p>
        </p:txBody>
      </p:sp>
      <p:sp>
        <p:nvSpPr>
          <p:cNvPr id="23558" name="Rectangle 14"/>
          <p:cNvSpPr>
            <a:spLocks noChangeArrowheads="1"/>
          </p:cNvSpPr>
          <p:nvPr/>
        </p:nvSpPr>
        <p:spPr bwMode="auto">
          <a:xfrm>
            <a:off x="1007358" y="3971925"/>
            <a:ext cx="1593574" cy="6096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Conventions </a:t>
            </a:r>
          </a:p>
          <a:p>
            <a:pPr>
              <a:lnSpc>
                <a:spcPct val="110000"/>
              </a:lnSpc>
            </a:pPr>
            <a:r>
              <a:rPr lang="fr-FR" sz="1300" b="1" u="none">
                <a:solidFill>
                  <a:schemeClr val="bg1"/>
                </a:solidFill>
                <a:latin typeface="Tahoma" charset="0"/>
              </a:rPr>
              <a:t>   réglementées  </a:t>
            </a:r>
          </a:p>
        </p:txBody>
      </p:sp>
      <p:sp>
        <p:nvSpPr>
          <p:cNvPr id="23559" name="Rectangle 15"/>
          <p:cNvSpPr>
            <a:spLocks noChangeArrowheads="1"/>
          </p:cNvSpPr>
          <p:nvPr/>
        </p:nvSpPr>
        <p:spPr bwMode="auto">
          <a:xfrm>
            <a:off x="1007358" y="4610100"/>
            <a:ext cx="1593574" cy="16002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Contrôle   </a:t>
            </a:r>
          </a:p>
        </p:txBody>
      </p:sp>
      <p:sp>
        <p:nvSpPr>
          <p:cNvPr id="23560" name="Text Box 16"/>
          <p:cNvSpPr txBox="1">
            <a:spLocks noChangeArrowheads="1"/>
          </p:cNvSpPr>
          <p:nvPr/>
        </p:nvSpPr>
        <p:spPr bwMode="auto">
          <a:xfrm>
            <a:off x="912126" y="228601"/>
            <a:ext cx="7690631"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3. </a:t>
            </a:r>
            <a:r>
              <a:rPr lang="fr-FR" sz="2000" b="1" i="1" u="none">
                <a:solidFill>
                  <a:srgbClr val="000099"/>
                </a:solidFill>
                <a:latin typeface="Arial" charset="0"/>
              </a:rPr>
              <a:t>La Société en commandite par actions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7"/>
          <p:cNvSpPr>
            <a:spLocks noChangeArrowheads="1"/>
          </p:cNvSpPr>
          <p:nvPr/>
        </p:nvSpPr>
        <p:spPr bwMode="auto">
          <a:xfrm>
            <a:off x="1104708" y="1160463"/>
            <a:ext cx="1593574" cy="21971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Décisions </a:t>
            </a:r>
          </a:p>
          <a:p>
            <a:pPr>
              <a:lnSpc>
                <a:spcPct val="110000"/>
              </a:lnSpc>
            </a:pPr>
            <a:r>
              <a:rPr lang="fr-FR" sz="1300" b="1" u="none">
                <a:solidFill>
                  <a:schemeClr val="bg1"/>
                </a:solidFill>
                <a:latin typeface="Tahoma" charset="0"/>
              </a:rPr>
              <a:t>collectives</a:t>
            </a:r>
          </a:p>
        </p:txBody>
      </p:sp>
      <p:sp>
        <p:nvSpPr>
          <p:cNvPr id="24579" name="Rectangle 1028" descr="Papier de soie bleu"/>
          <p:cNvSpPr>
            <a:spLocks noChangeArrowheads="1"/>
          </p:cNvSpPr>
          <p:nvPr/>
        </p:nvSpPr>
        <p:spPr bwMode="auto">
          <a:xfrm>
            <a:off x="2791400" y="1125539"/>
            <a:ext cx="8816502" cy="1794337"/>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buClr>
                <a:srgbClr val="990000"/>
              </a:buClr>
              <a:buFont typeface="Wingdings" pitchFamily="2" charset="2"/>
              <a:buNone/>
              <a:tabLst>
                <a:tab pos="381000" algn="l"/>
              </a:tabLst>
            </a:pPr>
            <a:r>
              <a:rPr lang="fr-FR" sz="1400" u="none">
                <a:latin typeface="Tahoma" charset="0"/>
              </a:rPr>
              <a:t>En raison de l’existence de </a:t>
            </a:r>
            <a:r>
              <a:rPr lang="fr-FR" sz="1400" b="1" u="none">
                <a:solidFill>
                  <a:srgbClr val="990000"/>
                </a:solidFill>
                <a:latin typeface="Tahoma" charset="0"/>
              </a:rPr>
              <a:t>deux catégories d’associés</a:t>
            </a:r>
            <a:r>
              <a:rPr lang="fr-FR" sz="1400" u="none">
                <a:latin typeface="Tahoma" charset="0"/>
              </a:rPr>
              <a:t>, les décisions collectives nécessitent un double consultation :</a:t>
            </a:r>
          </a:p>
          <a:p>
            <a:pPr algn="just">
              <a:lnSpc>
                <a:spcPct val="30000"/>
              </a:lnSpc>
              <a:buClr>
                <a:srgbClr val="990000"/>
              </a:buClr>
              <a:buFont typeface="Wingdings" pitchFamily="2" charset="2"/>
              <a:buChar char="§"/>
              <a:tabLst>
                <a:tab pos="381000" algn="l"/>
              </a:tabLst>
            </a:pPr>
            <a:endParaRPr lang="fr-FR" sz="1400" u="none">
              <a:latin typeface="Tahoma" charset="0"/>
            </a:endParaRPr>
          </a:p>
          <a:p>
            <a:pPr marL="571500" lvl="1" indent="-190500" algn="just">
              <a:buClr>
                <a:srgbClr val="990000"/>
              </a:buClr>
              <a:buFont typeface="Wingdings" pitchFamily="2" charset="2"/>
              <a:buChar char="§"/>
              <a:tabLst>
                <a:tab pos="381000" algn="l"/>
              </a:tabLst>
            </a:pPr>
            <a:r>
              <a:rPr lang="fr-FR" sz="1400" u="none">
                <a:latin typeface="Tahoma" charset="0"/>
              </a:rPr>
              <a:t>Une consultation des</a:t>
            </a:r>
            <a:r>
              <a:rPr lang="fr-FR" sz="1400" b="1" u="none">
                <a:solidFill>
                  <a:srgbClr val="990000"/>
                </a:solidFill>
                <a:latin typeface="Tahoma" charset="0"/>
              </a:rPr>
              <a:t> commandités</a:t>
            </a:r>
            <a:r>
              <a:rPr lang="fr-FR" sz="1400" u="none">
                <a:latin typeface="Tahoma" charset="0"/>
              </a:rPr>
              <a:t>, soit en assemblée, soit par correspondance, dans les mêmes conditions que les associés d’une société en nom collectif ;</a:t>
            </a:r>
          </a:p>
          <a:p>
            <a:pPr marL="571500" lvl="1" indent="-190500" algn="just">
              <a:lnSpc>
                <a:spcPct val="60000"/>
              </a:lnSpc>
              <a:buClr>
                <a:srgbClr val="990000"/>
              </a:buClr>
              <a:buFont typeface="Wingdings" pitchFamily="2" charset="2"/>
              <a:buChar char="§"/>
              <a:tabLst>
                <a:tab pos="381000" algn="l"/>
              </a:tabLst>
            </a:pPr>
            <a:endParaRPr lang="fr-FR" sz="1400" u="none">
              <a:latin typeface="Tahoma" charset="0"/>
            </a:endParaRPr>
          </a:p>
          <a:p>
            <a:pPr marL="571500" lvl="1" indent="-190500" algn="just">
              <a:buClr>
                <a:srgbClr val="990000"/>
              </a:buClr>
              <a:buFont typeface="Wingdings" pitchFamily="2" charset="2"/>
              <a:buChar char="§"/>
              <a:tabLst>
                <a:tab pos="381000" algn="l"/>
              </a:tabLst>
            </a:pPr>
            <a:r>
              <a:rPr lang="fr-FR" sz="1400" u="none">
                <a:latin typeface="Tahoma" charset="0"/>
              </a:rPr>
              <a:t>Une consultation des </a:t>
            </a:r>
            <a:r>
              <a:rPr lang="fr-FR" sz="1400" b="1" u="none">
                <a:solidFill>
                  <a:srgbClr val="990000"/>
                </a:solidFill>
                <a:latin typeface="Tahoma" charset="0"/>
              </a:rPr>
              <a:t>commanditaires</a:t>
            </a:r>
            <a:r>
              <a:rPr lang="fr-FR" sz="1400" u="none">
                <a:latin typeface="Tahoma" charset="0"/>
              </a:rPr>
              <a:t> réunis obligatoirement en assemblée générale. Cette dernière obéit aux mêmes règles que celles fixées pour les sociétés anonymes, à l’exception de quelques règles particulières.</a:t>
            </a:r>
          </a:p>
        </p:txBody>
      </p:sp>
      <p:sp>
        <p:nvSpPr>
          <p:cNvPr id="24580" name="Rectangle 1030" descr="Papier de soie bleu"/>
          <p:cNvSpPr>
            <a:spLocks noChangeArrowheads="1"/>
          </p:cNvSpPr>
          <p:nvPr/>
        </p:nvSpPr>
        <p:spPr bwMode="auto">
          <a:xfrm>
            <a:off x="2791400" y="3438526"/>
            <a:ext cx="8816502" cy="237807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lnSpc>
                <a:spcPct val="70000"/>
              </a:lnSpc>
              <a:buClr>
                <a:srgbClr val="990000"/>
              </a:buClr>
              <a:buFont typeface="Wingdings" pitchFamily="2" charset="2"/>
              <a:buNone/>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Les associés commandités répondent </a:t>
            </a:r>
            <a:r>
              <a:rPr lang="fr-FR" sz="1400" b="1" u="none">
                <a:solidFill>
                  <a:srgbClr val="990000"/>
                </a:solidFill>
                <a:latin typeface="Tahoma" charset="0"/>
              </a:rPr>
              <a:t>indéfiniment et solidairement</a:t>
            </a:r>
            <a:r>
              <a:rPr lang="fr-FR" sz="1400" u="none">
                <a:latin typeface="Tahoma" charset="0"/>
              </a:rPr>
              <a:t> sur leurs biens personnels des dettes sociales.</a:t>
            </a:r>
          </a:p>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La SCA est </a:t>
            </a:r>
            <a:r>
              <a:rPr lang="fr-FR" sz="1400" b="1" u="none">
                <a:solidFill>
                  <a:srgbClr val="990000"/>
                </a:solidFill>
                <a:latin typeface="Tahoma" charset="0"/>
              </a:rPr>
              <a:t>une société de capitaux</a:t>
            </a:r>
            <a:r>
              <a:rPr lang="fr-FR" sz="1400" u="none">
                <a:latin typeface="Tahoma" charset="0"/>
              </a:rPr>
              <a:t> dont le régime emprunte largement à celui de la société anonyme. Les différences principales résident dans le statut particulier des associés commandités et le mode de gestion.</a:t>
            </a:r>
          </a:p>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C’est </a:t>
            </a:r>
            <a:r>
              <a:rPr lang="fr-FR" sz="1400" b="1" u="none">
                <a:solidFill>
                  <a:srgbClr val="990000"/>
                </a:solidFill>
                <a:latin typeface="Tahoma" charset="0"/>
              </a:rPr>
              <a:t>une société par actions</a:t>
            </a:r>
            <a:r>
              <a:rPr lang="fr-FR" sz="1400" u="none">
                <a:latin typeface="Tahoma" charset="0"/>
              </a:rPr>
              <a:t> car son capital et représenté par des actions librement négociables et non par des parts sociales.</a:t>
            </a:r>
          </a:p>
          <a:p>
            <a:pPr marL="190500" indent="-190500" algn="just">
              <a:buClr>
                <a:srgbClr val="990000"/>
              </a:buClr>
              <a:buFont typeface="Wingdings" pitchFamily="2" charset="2"/>
              <a:buNone/>
              <a:tabLst>
                <a:tab pos="381000" algn="l"/>
              </a:tabLst>
            </a:pPr>
            <a:endParaRPr lang="fr-FR" sz="1400" u="none">
              <a:latin typeface="Tahoma" charset="0"/>
            </a:endParaRPr>
          </a:p>
        </p:txBody>
      </p:sp>
      <p:sp>
        <p:nvSpPr>
          <p:cNvPr id="24581" name="Rectangle 1032"/>
          <p:cNvSpPr>
            <a:spLocks noChangeArrowheads="1"/>
          </p:cNvSpPr>
          <p:nvPr/>
        </p:nvSpPr>
        <p:spPr bwMode="auto">
          <a:xfrm>
            <a:off x="1104708" y="3438525"/>
            <a:ext cx="1593574" cy="24384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Particularités </a:t>
            </a:r>
          </a:p>
        </p:txBody>
      </p:sp>
      <p:sp>
        <p:nvSpPr>
          <p:cNvPr id="24582" name="Text Box 1033"/>
          <p:cNvSpPr txBox="1">
            <a:spLocks noChangeArrowheads="1"/>
          </p:cNvSpPr>
          <p:nvPr/>
        </p:nvSpPr>
        <p:spPr bwMode="auto">
          <a:xfrm>
            <a:off x="912126" y="228601"/>
            <a:ext cx="7690631"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3. </a:t>
            </a:r>
            <a:r>
              <a:rPr lang="fr-FR" sz="2000" b="1" i="1" u="none">
                <a:solidFill>
                  <a:srgbClr val="000099"/>
                </a:solidFill>
                <a:latin typeface="Arial" charset="0"/>
              </a:rPr>
              <a:t>La Société en commandite par actions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12126" y="228601"/>
            <a:ext cx="7690631"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4. </a:t>
            </a:r>
            <a:r>
              <a:rPr lang="fr-FR" sz="2000" b="1" i="1" u="none">
                <a:solidFill>
                  <a:srgbClr val="000099"/>
                </a:solidFill>
                <a:latin typeface="Arial" charset="0"/>
              </a:rPr>
              <a:t>La Société en participation</a:t>
            </a:r>
          </a:p>
        </p:txBody>
      </p:sp>
      <p:sp>
        <p:nvSpPr>
          <p:cNvPr id="25603" name="Rectangle 5"/>
          <p:cNvSpPr>
            <a:spLocks noChangeArrowheads="1"/>
          </p:cNvSpPr>
          <p:nvPr/>
        </p:nvSpPr>
        <p:spPr bwMode="auto">
          <a:xfrm>
            <a:off x="1199943" y="1268413"/>
            <a:ext cx="1407338" cy="5334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Nombre </a:t>
            </a:r>
          </a:p>
          <a:p>
            <a:pPr>
              <a:lnSpc>
                <a:spcPct val="110000"/>
              </a:lnSpc>
            </a:pPr>
            <a:r>
              <a:rPr lang="fr-FR" sz="1300" b="1" u="none">
                <a:solidFill>
                  <a:schemeClr val="bg1"/>
                </a:solidFill>
                <a:latin typeface="Tahoma" charset="0"/>
              </a:rPr>
              <a:t>d’associés  </a:t>
            </a:r>
          </a:p>
        </p:txBody>
      </p:sp>
      <p:sp>
        <p:nvSpPr>
          <p:cNvPr id="25604" name="Rectangle 6" descr="Papier de soie bleu"/>
          <p:cNvSpPr>
            <a:spLocks noChangeArrowheads="1"/>
          </p:cNvSpPr>
          <p:nvPr/>
        </p:nvSpPr>
        <p:spPr bwMode="auto">
          <a:xfrm>
            <a:off x="2700398" y="1268414"/>
            <a:ext cx="8816502" cy="446276"/>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lnSpc>
                <a:spcPct val="50000"/>
              </a:lnSpc>
              <a:tabLst>
                <a:tab pos="381000" algn="l"/>
              </a:tabLst>
            </a:pPr>
            <a:endParaRPr lang="fr-FR" u="none">
              <a:latin typeface="Tahoma" charset="0"/>
            </a:endParaRPr>
          </a:p>
          <a:p>
            <a:pPr algn="l">
              <a:tabLst>
                <a:tab pos="381000" algn="l"/>
              </a:tabLst>
            </a:pPr>
            <a:r>
              <a:rPr lang="fr-FR" sz="1400" u="none">
                <a:latin typeface="Tahoma" charset="0"/>
              </a:rPr>
              <a:t>Deux associés au minimum sans limitation légale du nombre maximum.</a:t>
            </a:r>
          </a:p>
        </p:txBody>
      </p:sp>
      <p:sp>
        <p:nvSpPr>
          <p:cNvPr id="25605" name="Rectangle 7"/>
          <p:cNvSpPr>
            <a:spLocks noChangeArrowheads="1"/>
          </p:cNvSpPr>
          <p:nvPr/>
        </p:nvSpPr>
        <p:spPr bwMode="auto">
          <a:xfrm>
            <a:off x="1199943" y="2106613"/>
            <a:ext cx="1407338" cy="5334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Capital  </a:t>
            </a:r>
          </a:p>
        </p:txBody>
      </p:sp>
      <p:sp>
        <p:nvSpPr>
          <p:cNvPr id="25606" name="Rectangle 9" descr="Papier de soie bleu"/>
          <p:cNvSpPr>
            <a:spLocks noChangeArrowheads="1"/>
          </p:cNvSpPr>
          <p:nvPr/>
        </p:nvSpPr>
        <p:spPr bwMode="auto">
          <a:xfrm>
            <a:off x="2700398" y="2106613"/>
            <a:ext cx="8816502" cy="307777"/>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l">
              <a:tabLst>
                <a:tab pos="381000" algn="l"/>
              </a:tabLst>
            </a:pPr>
            <a:r>
              <a:rPr lang="fr-FR" sz="1400" u="none">
                <a:latin typeface="Tahoma" charset="0"/>
              </a:rPr>
              <a:t>Le défaut de personnalité morale fait que la société en participation ne peut jamais avoir de capital social.</a:t>
            </a:r>
          </a:p>
        </p:txBody>
      </p:sp>
      <p:sp>
        <p:nvSpPr>
          <p:cNvPr id="25607" name="Rectangle 10"/>
          <p:cNvSpPr>
            <a:spLocks noChangeArrowheads="1"/>
          </p:cNvSpPr>
          <p:nvPr/>
        </p:nvSpPr>
        <p:spPr bwMode="auto">
          <a:xfrm>
            <a:off x="1199943" y="2944813"/>
            <a:ext cx="1407338" cy="17526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de gestion  </a:t>
            </a:r>
          </a:p>
        </p:txBody>
      </p:sp>
      <p:sp>
        <p:nvSpPr>
          <p:cNvPr id="25608" name="Rectangle 11" descr="Papier de soie bleu"/>
          <p:cNvSpPr>
            <a:spLocks noChangeArrowheads="1"/>
          </p:cNvSpPr>
          <p:nvPr/>
        </p:nvSpPr>
        <p:spPr bwMode="auto">
          <a:xfrm>
            <a:off x="2700398" y="2944813"/>
            <a:ext cx="8816502" cy="1320361"/>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buClr>
                <a:srgbClr val="990000"/>
              </a:buClr>
              <a:buFont typeface="Wingdings" pitchFamily="2" charset="2"/>
              <a:buChar char="§"/>
              <a:tabLst>
                <a:tab pos="381000" algn="l"/>
              </a:tabLst>
            </a:pPr>
            <a:r>
              <a:rPr lang="fr-FR" sz="1400" u="none">
                <a:latin typeface="Tahoma" charset="0"/>
              </a:rPr>
              <a:t>La société en participation est administrée par un </a:t>
            </a:r>
            <a:r>
              <a:rPr lang="fr-FR" sz="1400" b="1" u="none">
                <a:solidFill>
                  <a:srgbClr val="990000"/>
                </a:solidFill>
                <a:latin typeface="Tahoma" charset="0"/>
              </a:rPr>
              <a:t>gérant</a:t>
            </a:r>
            <a:r>
              <a:rPr lang="fr-FR" sz="1400" u="none">
                <a:latin typeface="Tahoma" charset="0"/>
              </a:rPr>
              <a:t> qui n’a cette qualité qu’à l’égard de la société.</a:t>
            </a:r>
          </a:p>
          <a:p>
            <a:pPr marL="190500" indent="-190500" algn="just">
              <a:lnSpc>
                <a:spcPct val="7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Les rapports entre associés sont régis, soit par les dispositions applicables aux sociétés civiles </a:t>
            </a:r>
            <a:r>
              <a:rPr lang="fr-FR" sz="1400" b="1" u="none">
                <a:solidFill>
                  <a:srgbClr val="990000"/>
                </a:solidFill>
                <a:latin typeface="Tahoma" charset="0"/>
              </a:rPr>
              <a:t>si la société à un caractère civil</a:t>
            </a:r>
            <a:r>
              <a:rPr lang="fr-FR" sz="1400" u="none">
                <a:latin typeface="Tahoma" charset="0"/>
              </a:rPr>
              <a:t>, soit par les dispositions applicables aux sociétés en nom collectif, relatives à la nomination, la révocation et les pouvoirs du gérant ainsi que la transmission des droits sociaux des participants, si la société a un caractère commercial.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ChangeArrowheads="1"/>
          </p:cNvSpPr>
          <p:nvPr/>
        </p:nvSpPr>
        <p:spPr bwMode="auto">
          <a:xfrm>
            <a:off x="1104708" y="995363"/>
            <a:ext cx="1593574" cy="2087562"/>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Responsabilité </a:t>
            </a:r>
          </a:p>
          <a:p>
            <a:pPr>
              <a:lnSpc>
                <a:spcPct val="110000"/>
              </a:lnSpc>
            </a:pPr>
            <a:r>
              <a:rPr lang="fr-FR" sz="1300" b="1" u="none">
                <a:solidFill>
                  <a:schemeClr val="bg1"/>
                </a:solidFill>
                <a:latin typeface="Tahoma" charset="0"/>
              </a:rPr>
              <a:t>des gérants   </a:t>
            </a:r>
          </a:p>
        </p:txBody>
      </p:sp>
      <p:sp>
        <p:nvSpPr>
          <p:cNvPr id="26627" name="Rectangle 9" descr="Papier de soie bleu"/>
          <p:cNvSpPr>
            <a:spLocks noChangeArrowheads="1"/>
          </p:cNvSpPr>
          <p:nvPr/>
        </p:nvSpPr>
        <p:spPr bwMode="auto">
          <a:xfrm>
            <a:off x="2793515" y="990600"/>
            <a:ext cx="8814387" cy="1711238"/>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buClr>
                <a:srgbClr val="990000"/>
              </a:buClr>
              <a:buFont typeface="Wingdings" pitchFamily="2" charset="2"/>
              <a:buNone/>
              <a:tabLst>
                <a:tab pos="381000" algn="l"/>
              </a:tabLst>
            </a:pPr>
            <a:r>
              <a:rPr lang="fr-FR" sz="1400" b="1" u="none">
                <a:latin typeface="Tahoma" charset="0"/>
              </a:rPr>
              <a:t>  </a:t>
            </a:r>
            <a:r>
              <a:rPr lang="fr-FR" sz="1400" b="1" u="none">
                <a:solidFill>
                  <a:srgbClr val="990000"/>
                </a:solidFill>
                <a:latin typeface="Tahoma" charset="0"/>
              </a:rPr>
              <a:t>Vis à vis des tiers :</a:t>
            </a:r>
            <a:endParaRPr lang="fr-FR" sz="1400" b="1" u="none">
              <a:latin typeface="Tahoma" charset="0"/>
            </a:endParaRPr>
          </a:p>
          <a:p>
            <a:pPr marL="571500" lvl="1" indent="-190500" algn="just">
              <a:buClr>
                <a:srgbClr val="990000"/>
              </a:buClr>
              <a:buFont typeface="Wingdings" pitchFamily="2" charset="2"/>
              <a:buChar char="§"/>
              <a:tabLst>
                <a:tab pos="381000" algn="l"/>
              </a:tabLst>
            </a:pPr>
            <a:r>
              <a:rPr lang="fr-FR" sz="1300" u="none">
                <a:latin typeface="Tahoma" charset="0"/>
              </a:rPr>
              <a:t>Le gérant d’une société à caractère occulte agit en son nom propre et non au nom de la société. Il assume donc une responsabilité personnelle des actes de gestion.</a:t>
            </a:r>
          </a:p>
          <a:p>
            <a:pPr marL="571500" lvl="1" indent="-190500" algn="just">
              <a:buClr>
                <a:srgbClr val="990000"/>
              </a:buClr>
              <a:buFont typeface="Wingdings" pitchFamily="2" charset="2"/>
              <a:buChar char="§"/>
              <a:tabLst>
                <a:tab pos="381000" algn="l"/>
              </a:tabLst>
            </a:pPr>
            <a:r>
              <a:rPr lang="fr-FR" sz="1300" u="none">
                <a:latin typeface="Tahoma" charset="0"/>
              </a:rPr>
              <a:t>Dans une société à caractère ostensible, le gérant est réputé avoir agi pour le compte de la société et il engage la responsabilité des associés.</a:t>
            </a:r>
            <a:endParaRPr lang="fr-FR" sz="1400" u="none">
              <a:latin typeface="Tahoma" charset="0"/>
            </a:endParaRPr>
          </a:p>
          <a:p>
            <a:pPr marL="190500" indent="-190500" algn="just">
              <a:lnSpc>
                <a:spcPct val="80000"/>
              </a:lnSpc>
              <a:buClr>
                <a:srgbClr val="990000"/>
              </a:buClr>
              <a:buFont typeface="Wingdings" pitchFamily="2" charset="2"/>
              <a:buNone/>
              <a:tabLst>
                <a:tab pos="381000" algn="l"/>
              </a:tabLst>
            </a:pPr>
            <a:r>
              <a:rPr lang="fr-FR" sz="1400" b="1" u="none">
                <a:latin typeface="Tahoma" charset="0"/>
              </a:rPr>
              <a:t>   </a:t>
            </a:r>
            <a:r>
              <a:rPr lang="fr-FR" sz="1400" b="1" u="none">
                <a:solidFill>
                  <a:srgbClr val="990000"/>
                </a:solidFill>
                <a:latin typeface="Tahoma" charset="0"/>
              </a:rPr>
              <a:t>Vis à vis des associés :</a:t>
            </a:r>
            <a:endParaRPr lang="fr-FR" sz="1400" u="none">
              <a:latin typeface="Tahoma" charset="0"/>
            </a:endParaRPr>
          </a:p>
          <a:p>
            <a:pPr marL="190500" indent="-190500" algn="just">
              <a:buClr>
                <a:srgbClr val="990000"/>
              </a:buClr>
              <a:buFont typeface="Wingdings" pitchFamily="2" charset="2"/>
              <a:buNone/>
              <a:tabLst>
                <a:tab pos="381000" algn="l"/>
              </a:tabLst>
            </a:pPr>
            <a:r>
              <a:rPr lang="fr-FR" sz="1400" u="none">
                <a:latin typeface="Tahoma" charset="0"/>
              </a:rPr>
              <a:t>   La responsabilité contractuelle du gérant peut être mise en cause par la violation des dispositions légales ou statutaires ou d’une faute commise dans la gestion.</a:t>
            </a:r>
          </a:p>
        </p:txBody>
      </p:sp>
      <p:sp>
        <p:nvSpPr>
          <p:cNvPr id="26628" name="Rectangle 10"/>
          <p:cNvSpPr>
            <a:spLocks noChangeArrowheads="1"/>
          </p:cNvSpPr>
          <p:nvPr/>
        </p:nvSpPr>
        <p:spPr bwMode="auto">
          <a:xfrm>
            <a:off x="1104708" y="3155951"/>
            <a:ext cx="1593574" cy="612775"/>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Décisions </a:t>
            </a:r>
          </a:p>
          <a:p>
            <a:pPr>
              <a:lnSpc>
                <a:spcPct val="110000"/>
              </a:lnSpc>
            </a:pPr>
            <a:r>
              <a:rPr lang="fr-FR" sz="1300" b="1" u="none">
                <a:solidFill>
                  <a:schemeClr val="bg1"/>
                </a:solidFill>
                <a:latin typeface="Tahoma" charset="0"/>
              </a:rPr>
              <a:t>collectives</a:t>
            </a:r>
          </a:p>
        </p:txBody>
      </p:sp>
      <p:sp>
        <p:nvSpPr>
          <p:cNvPr id="26629" name="Rectangle 11" descr="Papier de soie bleu"/>
          <p:cNvSpPr>
            <a:spLocks noChangeArrowheads="1"/>
          </p:cNvSpPr>
          <p:nvPr/>
        </p:nvSpPr>
        <p:spPr bwMode="auto">
          <a:xfrm>
            <a:off x="2793515" y="3189288"/>
            <a:ext cx="8814387" cy="527050"/>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tabLst>
                <a:tab pos="381000" algn="l"/>
              </a:tabLst>
            </a:pPr>
            <a:r>
              <a:rPr lang="fr-FR" sz="1400" u="none">
                <a:latin typeface="Tahoma" charset="0"/>
              </a:rPr>
              <a:t>Le fonctionnement de la société en participation est </a:t>
            </a:r>
            <a:r>
              <a:rPr lang="fr-FR" sz="1400" b="1" u="none">
                <a:solidFill>
                  <a:srgbClr val="990000"/>
                </a:solidFill>
                <a:latin typeface="Tahoma" charset="0"/>
              </a:rPr>
              <a:t>librement fixé par les associés</a:t>
            </a:r>
            <a:r>
              <a:rPr lang="fr-FR" sz="1400" u="none">
                <a:latin typeface="Tahoma" charset="0"/>
              </a:rPr>
              <a:t>, sous réserve des dispositions du Dahir des Obligations et Contrats.</a:t>
            </a:r>
          </a:p>
        </p:txBody>
      </p:sp>
      <p:sp>
        <p:nvSpPr>
          <p:cNvPr id="26630" name="Rectangle 12" descr="Papier de soie bleu"/>
          <p:cNvSpPr>
            <a:spLocks noChangeArrowheads="1"/>
          </p:cNvSpPr>
          <p:nvPr/>
        </p:nvSpPr>
        <p:spPr bwMode="auto">
          <a:xfrm>
            <a:off x="2793515" y="3810001"/>
            <a:ext cx="8814387" cy="203132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buClr>
                <a:srgbClr val="990000"/>
              </a:buClr>
              <a:buFont typeface="Wingdings" pitchFamily="2" charset="2"/>
              <a:buChar char="§"/>
              <a:tabLst>
                <a:tab pos="381000" algn="l"/>
              </a:tabLst>
            </a:pPr>
            <a:r>
              <a:rPr lang="fr-FR" sz="1400" u="none">
                <a:latin typeface="Tahoma" charset="0"/>
              </a:rPr>
              <a:t>La société en participation réunit trois éléments essentiels d’une société : les apports, l’affectio-societatis et la participation aux bénéfices et aux pertes.</a:t>
            </a:r>
          </a:p>
          <a:p>
            <a:pPr marL="190500" indent="-190500" algn="just">
              <a:buClr>
                <a:srgbClr val="990000"/>
              </a:buClr>
              <a:buFont typeface="Wingdings" pitchFamily="2" charset="2"/>
              <a:buChar char="§"/>
              <a:tabLst>
                <a:tab pos="381000" algn="l"/>
              </a:tabLst>
            </a:pPr>
            <a:r>
              <a:rPr lang="fr-FR" sz="1400" u="none">
                <a:latin typeface="Tahoma" charset="0"/>
              </a:rPr>
              <a:t>La société en participation </a:t>
            </a:r>
            <a:r>
              <a:rPr lang="fr-FR" sz="1400" b="1" u="none">
                <a:solidFill>
                  <a:srgbClr val="990000"/>
                </a:solidFill>
                <a:latin typeface="Tahoma" charset="0"/>
              </a:rPr>
              <a:t>n’a pas la personnalité morale</a:t>
            </a:r>
            <a:r>
              <a:rPr lang="fr-FR" sz="1400" u="none">
                <a:latin typeface="Tahoma" charset="0"/>
              </a:rPr>
              <a:t> et elle n’est soumise à aucune formalité de publicité ou d’immatriculation.</a:t>
            </a:r>
          </a:p>
          <a:p>
            <a:pPr marL="190500" indent="-190500" algn="just">
              <a:buClr>
                <a:srgbClr val="990000"/>
              </a:buClr>
              <a:buFont typeface="Wingdings" pitchFamily="2" charset="2"/>
              <a:buChar char="§"/>
              <a:tabLst>
                <a:tab pos="381000" algn="l"/>
              </a:tabLst>
            </a:pPr>
            <a:r>
              <a:rPr lang="fr-FR" sz="1400" u="none">
                <a:latin typeface="Tahoma" charset="0"/>
              </a:rPr>
              <a:t>En principe la société en participation a </a:t>
            </a:r>
            <a:r>
              <a:rPr lang="fr-FR" sz="1400" b="1" u="none">
                <a:solidFill>
                  <a:srgbClr val="990000"/>
                </a:solidFill>
                <a:latin typeface="Tahoma" charset="0"/>
              </a:rPr>
              <a:t>un caractère occulte</a:t>
            </a:r>
            <a:r>
              <a:rPr lang="fr-FR" sz="1400" u="none">
                <a:latin typeface="Tahoma" charset="0"/>
              </a:rPr>
              <a:t> vis à vis des tiers sauf lorsqu’elle a un objet commercial (dépôt des statuts et états de synthèse obligatoire).</a:t>
            </a:r>
          </a:p>
          <a:p>
            <a:pPr marL="190500" indent="-190500" algn="just">
              <a:buClr>
                <a:srgbClr val="990000"/>
              </a:buClr>
              <a:buFont typeface="Wingdings" pitchFamily="2" charset="2"/>
              <a:buChar char="§"/>
              <a:tabLst>
                <a:tab pos="381000" algn="l"/>
              </a:tabLst>
            </a:pPr>
            <a:r>
              <a:rPr lang="fr-FR" sz="1400" b="1" u="none">
                <a:solidFill>
                  <a:srgbClr val="990000"/>
                </a:solidFill>
                <a:latin typeface="Tahoma" charset="0"/>
              </a:rPr>
              <a:t>Elle peut être créée de fait</a:t>
            </a:r>
            <a:r>
              <a:rPr lang="fr-FR" sz="1400" u="none">
                <a:latin typeface="Tahoma" charset="0"/>
              </a:rPr>
              <a:t>, en ce sens qu’elle peut résulter, non pas de la volonté expresse des associés, mais implicitement du comportement de personnes qui, sans avoir pleinement conscience, se traitent entre elles et agissent à l’égard des tiers comme de véritables associés. </a:t>
            </a:r>
          </a:p>
        </p:txBody>
      </p:sp>
      <p:sp>
        <p:nvSpPr>
          <p:cNvPr id="26631" name="Rectangle 13"/>
          <p:cNvSpPr>
            <a:spLocks noChangeArrowheads="1"/>
          </p:cNvSpPr>
          <p:nvPr/>
        </p:nvSpPr>
        <p:spPr bwMode="auto">
          <a:xfrm>
            <a:off x="1104708" y="3846514"/>
            <a:ext cx="1593574" cy="2376487"/>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Particularités </a:t>
            </a:r>
          </a:p>
        </p:txBody>
      </p:sp>
      <p:sp>
        <p:nvSpPr>
          <p:cNvPr id="26632" name="Text Box 14"/>
          <p:cNvSpPr txBox="1">
            <a:spLocks noChangeArrowheads="1"/>
          </p:cNvSpPr>
          <p:nvPr/>
        </p:nvSpPr>
        <p:spPr bwMode="auto">
          <a:xfrm>
            <a:off x="912126" y="228601"/>
            <a:ext cx="7690631"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4. </a:t>
            </a:r>
            <a:r>
              <a:rPr lang="fr-FR" sz="2000" b="1" i="1" u="none">
                <a:solidFill>
                  <a:srgbClr val="000099"/>
                </a:solidFill>
                <a:latin typeface="Arial" charset="0"/>
              </a:rPr>
              <a:t>La Société en participation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901544" y="228601"/>
            <a:ext cx="7690631"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5. </a:t>
            </a:r>
            <a:r>
              <a:rPr lang="fr-FR" sz="2000" b="1" i="1" u="none">
                <a:solidFill>
                  <a:srgbClr val="000099"/>
                </a:solidFill>
                <a:latin typeface="Arial" charset="0"/>
              </a:rPr>
              <a:t>La Société à responsabilité limitée</a:t>
            </a:r>
          </a:p>
        </p:txBody>
      </p:sp>
      <p:sp>
        <p:nvSpPr>
          <p:cNvPr id="27651" name="Rectangle 6"/>
          <p:cNvSpPr>
            <a:spLocks noChangeArrowheads="1"/>
          </p:cNvSpPr>
          <p:nvPr/>
        </p:nvSpPr>
        <p:spPr bwMode="auto">
          <a:xfrm>
            <a:off x="1199943" y="1143000"/>
            <a:ext cx="1407338" cy="6096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Nombre </a:t>
            </a:r>
          </a:p>
          <a:p>
            <a:pPr>
              <a:lnSpc>
                <a:spcPct val="110000"/>
              </a:lnSpc>
            </a:pPr>
            <a:r>
              <a:rPr lang="fr-FR" sz="1300" b="1" u="none">
                <a:solidFill>
                  <a:schemeClr val="bg1"/>
                </a:solidFill>
                <a:latin typeface="Tahoma" charset="0"/>
              </a:rPr>
              <a:t>d’associés  </a:t>
            </a:r>
          </a:p>
        </p:txBody>
      </p:sp>
      <p:sp>
        <p:nvSpPr>
          <p:cNvPr id="27652" name="Rectangle 7" descr="Papier de soie bleu"/>
          <p:cNvSpPr>
            <a:spLocks noChangeArrowheads="1"/>
          </p:cNvSpPr>
          <p:nvPr/>
        </p:nvSpPr>
        <p:spPr bwMode="auto">
          <a:xfrm>
            <a:off x="2700398" y="1143001"/>
            <a:ext cx="8816502" cy="563563"/>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lnSpc>
                <a:spcPct val="10000"/>
              </a:lnSpc>
              <a:tabLst>
                <a:tab pos="381000" algn="l"/>
              </a:tabLst>
            </a:pPr>
            <a:endParaRPr lang="fr-FR" u="none">
              <a:latin typeface="Tahoma" charset="0"/>
            </a:endParaRPr>
          </a:p>
          <a:p>
            <a:pPr algn="just">
              <a:tabLst>
                <a:tab pos="381000" algn="l"/>
              </a:tabLst>
            </a:pPr>
            <a:r>
              <a:rPr lang="fr-FR" sz="1400" u="none">
                <a:latin typeface="Tahoma" charset="0"/>
              </a:rPr>
              <a:t>Une SARL peut être constituée valablement avec </a:t>
            </a:r>
            <a:r>
              <a:rPr lang="fr-FR" sz="1400" b="1" u="none">
                <a:solidFill>
                  <a:srgbClr val="990000"/>
                </a:solidFill>
                <a:latin typeface="Tahoma" charset="0"/>
              </a:rPr>
              <a:t>une seule personne et</a:t>
            </a:r>
            <a:r>
              <a:rPr lang="fr-FR" sz="1400" u="none">
                <a:latin typeface="Tahoma" charset="0"/>
              </a:rPr>
              <a:t> </a:t>
            </a:r>
            <a:r>
              <a:rPr lang="fr-FR" sz="1400" b="1" u="none">
                <a:solidFill>
                  <a:srgbClr val="990000"/>
                </a:solidFill>
                <a:latin typeface="Tahoma" charset="0"/>
              </a:rPr>
              <a:t>ne peut comprendre plus de 50 associés.</a:t>
            </a:r>
          </a:p>
        </p:txBody>
      </p:sp>
      <p:sp>
        <p:nvSpPr>
          <p:cNvPr id="27653" name="Rectangle 8"/>
          <p:cNvSpPr>
            <a:spLocks noChangeArrowheads="1"/>
          </p:cNvSpPr>
          <p:nvPr/>
        </p:nvSpPr>
        <p:spPr bwMode="auto">
          <a:xfrm>
            <a:off x="1199943" y="1981200"/>
            <a:ext cx="1407338" cy="5334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Capital  </a:t>
            </a:r>
          </a:p>
        </p:txBody>
      </p:sp>
      <p:sp>
        <p:nvSpPr>
          <p:cNvPr id="27654" name="Rectangle 9"/>
          <p:cNvSpPr>
            <a:spLocks noChangeArrowheads="1"/>
          </p:cNvSpPr>
          <p:nvPr/>
        </p:nvSpPr>
        <p:spPr bwMode="auto">
          <a:xfrm>
            <a:off x="1199943" y="2819400"/>
            <a:ext cx="1407338" cy="31242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de gestion  </a:t>
            </a:r>
          </a:p>
        </p:txBody>
      </p:sp>
      <p:sp>
        <p:nvSpPr>
          <p:cNvPr id="27655" name="Rectangle 10" descr="Papier de soie bleu"/>
          <p:cNvSpPr>
            <a:spLocks noChangeArrowheads="1"/>
          </p:cNvSpPr>
          <p:nvPr/>
        </p:nvSpPr>
        <p:spPr bwMode="auto">
          <a:xfrm>
            <a:off x="2700398" y="1981200"/>
            <a:ext cx="8816502" cy="527050"/>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tabLst>
                <a:tab pos="381000" algn="l"/>
              </a:tabLst>
            </a:pPr>
            <a:endParaRPr lang="fr-FR" sz="1400" u="none" dirty="0">
              <a:latin typeface="Tahoma" charset="0"/>
            </a:endParaRPr>
          </a:p>
          <a:p>
            <a:pPr algn="just">
              <a:tabLst>
                <a:tab pos="381000" algn="l"/>
              </a:tabLst>
            </a:pPr>
            <a:r>
              <a:rPr lang="fr-FR" sz="1400" u="none" dirty="0">
                <a:latin typeface="Tahoma" charset="0"/>
              </a:rPr>
              <a:t>La capital minimal de la SARL est fixé à </a:t>
            </a:r>
            <a:r>
              <a:rPr lang="fr-FR" sz="1400" b="1" dirty="0" smtClean="0">
                <a:solidFill>
                  <a:srgbClr val="990000"/>
                </a:solidFill>
                <a:latin typeface="Tahoma" charset="0"/>
              </a:rPr>
              <a:t>………………</a:t>
            </a:r>
            <a:r>
              <a:rPr lang="fr-FR" sz="1400" b="1" u="none" dirty="0" smtClean="0">
                <a:solidFill>
                  <a:srgbClr val="990000"/>
                </a:solidFill>
                <a:latin typeface="Tahoma" charset="0"/>
              </a:rPr>
              <a:t>DH</a:t>
            </a:r>
            <a:r>
              <a:rPr lang="fr-FR" sz="1400" b="1" u="none" dirty="0">
                <a:solidFill>
                  <a:srgbClr val="990000"/>
                </a:solidFill>
                <a:latin typeface="Tahoma" charset="0"/>
              </a:rPr>
              <a:t>.</a:t>
            </a:r>
            <a:endParaRPr lang="fr-FR" sz="1400" u="none" dirty="0">
              <a:latin typeface="Tahoma" charset="0"/>
            </a:endParaRPr>
          </a:p>
        </p:txBody>
      </p:sp>
      <p:sp>
        <p:nvSpPr>
          <p:cNvPr id="27656" name="Rectangle 12" descr="Papier de soie bleu"/>
          <p:cNvSpPr>
            <a:spLocks noChangeArrowheads="1"/>
          </p:cNvSpPr>
          <p:nvPr/>
        </p:nvSpPr>
        <p:spPr bwMode="auto">
          <a:xfrm>
            <a:off x="2700398" y="2819400"/>
            <a:ext cx="8816502" cy="3100388"/>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lnSpc>
                <a:spcPct val="3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b="1" u="none">
                <a:solidFill>
                  <a:srgbClr val="990000"/>
                </a:solidFill>
                <a:latin typeface="Tahoma" charset="0"/>
              </a:rPr>
              <a:t>La gérance de la société est assurée par un ou plusieurs gérants personnes physiques</a:t>
            </a:r>
            <a:r>
              <a:rPr lang="fr-FR" sz="1400" u="none">
                <a:latin typeface="Tahoma" charset="0"/>
              </a:rPr>
              <a:t> qui sont choisis parmi les associés ou les tiers.</a:t>
            </a:r>
          </a:p>
          <a:p>
            <a:pPr marL="190500" indent="-190500" algn="just">
              <a:lnSpc>
                <a:spcPct val="4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Les gérants sont </a:t>
            </a:r>
            <a:r>
              <a:rPr lang="fr-FR" sz="1400" b="1" u="none">
                <a:solidFill>
                  <a:srgbClr val="990000"/>
                </a:solidFill>
                <a:latin typeface="Tahoma" charset="0"/>
              </a:rPr>
              <a:t>nommés</a:t>
            </a:r>
            <a:r>
              <a:rPr lang="fr-FR" sz="1400" u="none">
                <a:latin typeface="Tahoma" charset="0"/>
              </a:rPr>
              <a:t> par les statuts de la société ou un acte postérieur.</a:t>
            </a:r>
          </a:p>
          <a:p>
            <a:pPr marL="190500" indent="-190500" algn="just">
              <a:lnSpc>
                <a:spcPct val="7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Ils sont nommés en </a:t>
            </a:r>
            <a:r>
              <a:rPr lang="fr-FR" sz="1400" b="1" u="none">
                <a:solidFill>
                  <a:srgbClr val="990000"/>
                </a:solidFill>
                <a:latin typeface="Tahoma" charset="0"/>
              </a:rPr>
              <a:t>assemblées ou lors d’une consultation écrite</a:t>
            </a:r>
            <a:r>
              <a:rPr lang="fr-FR" sz="1400" u="none">
                <a:latin typeface="Tahoma" charset="0"/>
              </a:rPr>
              <a:t> par un ou plusieurs associés représentant plus de la moitié des parts sociales.</a:t>
            </a:r>
          </a:p>
          <a:p>
            <a:pPr marL="190500" indent="-190500" algn="just">
              <a:lnSpc>
                <a:spcPct val="6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Les gérants sont nommés, en principe, pour </a:t>
            </a:r>
            <a:r>
              <a:rPr lang="fr-FR" sz="1400" b="1" u="none">
                <a:solidFill>
                  <a:srgbClr val="990000"/>
                </a:solidFill>
                <a:latin typeface="Tahoma" charset="0"/>
              </a:rPr>
              <a:t>la durée de la société</a:t>
            </a:r>
            <a:r>
              <a:rPr lang="fr-FR" sz="1400" u="none">
                <a:latin typeface="Tahoma" charset="0"/>
              </a:rPr>
              <a:t>, sous réserve des dispositions statutaires ou collectives.</a:t>
            </a:r>
          </a:p>
          <a:p>
            <a:pPr marL="190500" indent="-190500" algn="just">
              <a:lnSpc>
                <a:spcPct val="6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b="1" u="none">
                <a:solidFill>
                  <a:srgbClr val="990000"/>
                </a:solidFill>
                <a:latin typeface="Tahoma" charset="0"/>
              </a:rPr>
              <a:t>Les pouvoirs</a:t>
            </a:r>
            <a:r>
              <a:rPr lang="fr-FR" sz="1400" u="none">
                <a:latin typeface="Tahoma" charset="0"/>
              </a:rPr>
              <a:t> des gérants sont déterminés par les statuts, à défaut chaque associé peut effectuer tout acte de gestion dans l’intérêt de la société.</a:t>
            </a:r>
          </a:p>
          <a:p>
            <a:pPr marL="190500" indent="-190500" algn="just">
              <a:lnSpc>
                <a:spcPct val="5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Dans </a:t>
            </a:r>
            <a:r>
              <a:rPr lang="fr-FR" sz="1400" b="1" u="none">
                <a:solidFill>
                  <a:srgbClr val="990000"/>
                </a:solidFill>
                <a:latin typeface="Tahoma" charset="0"/>
              </a:rPr>
              <a:t>les rapports avec les tiers</a:t>
            </a:r>
            <a:r>
              <a:rPr lang="fr-FR" sz="1400" u="none">
                <a:latin typeface="Tahoma" charset="0"/>
              </a:rPr>
              <a:t>, les gérants sont investi des pouvoirs les plus étendus pour agir en toute circonstance au nom de la société.</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ChangeArrowheads="1"/>
          </p:cNvSpPr>
          <p:nvPr/>
        </p:nvSpPr>
        <p:spPr bwMode="auto">
          <a:xfrm>
            <a:off x="1159732" y="1196975"/>
            <a:ext cx="1593574" cy="16002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Conventions </a:t>
            </a:r>
          </a:p>
          <a:p>
            <a:pPr>
              <a:lnSpc>
                <a:spcPct val="110000"/>
              </a:lnSpc>
            </a:pPr>
            <a:r>
              <a:rPr lang="fr-FR" sz="1300" b="1" u="none">
                <a:solidFill>
                  <a:schemeClr val="bg1"/>
                </a:solidFill>
                <a:latin typeface="Tahoma" charset="0"/>
              </a:rPr>
              <a:t>réglementées</a:t>
            </a:r>
          </a:p>
        </p:txBody>
      </p:sp>
      <p:sp>
        <p:nvSpPr>
          <p:cNvPr id="28675" name="Rectangle 7" descr="Papier de soie bleu"/>
          <p:cNvSpPr>
            <a:spLocks noChangeArrowheads="1"/>
          </p:cNvSpPr>
          <p:nvPr/>
        </p:nvSpPr>
        <p:spPr bwMode="auto">
          <a:xfrm>
            <a:off x="2848538" y="1196975"/>
            <a:ext cx="8814387" cy="138499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buClr>
                <a:srgbClr val="990000"/>
              </a:buClr>
              <a:buFont typeface="Wingdings" pitchFamily="2" charset="2"/>
              <a:buChar char="§"/>
              <a:tabLst>
                <a:tab pos="381000" algn="l"/>
              </a:tabLst>
            </a:pPr>
            <a:r>
              <a:rPr lang="fr-FR" sz="1400" u="none">
                <a:latin typeface="Tahoma" charset="0"/>
              </a:rPr>
              <a:t>Toute convention intervenue </a:t>
            </a:r>
            <a:r>
              <a:rPr lang="fr-FR" sz="1400" b="1" u="none">
                <a:solidFill>
                  <a:srgbClr val="990000"/>
                </a:solidFill>
                <a:latin typeface="Tahoma" charset="0"/>
              </a:rPr>
              <a:t>directement ou par personne interposée</a:t>
            </a:r>
            <a:r>
              <a:rPr lang="fr-FR" sz="1400" u="none">
                <a:latin typeface="Tahoma" charset="0"/>
              </a:rPr>
              <a:t> entre la société et l’un des gérants ou associés doit faire l’objet d’un rapport spécial présenté à l’assemblée générale des associés ou joint aux documents communiqués aux associés en cas de consultation écrite.</a:t>
            </a:r>
          </a:p>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b="1" u="none">
                <a:solidFill>
                  <a:srgbClr val="990000"/>
                </a:solidFill>
                <a:latin typeface="Tahoma" charset="0"/>
              </a:rPr>
              <a:t>L’assemblée statue sur ce rapport</a:t>
            </a:r>
            <a:r>
              <a:rPr lang="fr-FR" sz="1400" u="none">
                <a:latin typeface="Tahoma" charset="0"/>
              </a:rPr>
              <a:t> dans les conditions prévues pour les décisions ordinaires, sans que l’intéressé ne puisse prendre part au vote.</a:t>
            </a:r>
          </a:p>
        </p:txBody>
      </p:sp>
      <p:sp>
        <p:nvSpPr>
          <p:cNvPr id="28676" name="Rectangle 8" descr="Papier de soie bleu"/>
          <p:cNvSpPr>
            <a:spLocks noChangeArrowheads="1"/>
          </p:cNvSpPr>
          <p:nvPr/>
        </p:nvSpPr>
        <p:spPr bwMode="auto">
          <a:xfrm>
            <a:off x="2848538" y="3006726"/>
            <a:ext cx="8814387" cy="203132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C’est une société qui est à la fois une </a:t>
            </a:r>
            <a:r>
              <a:rPr lang="fr-FR" sz="1400" b="1" u="none">
                <a:solidFill>
                  <a:srgbClr val="990000"/>
                </a:solidFill>
                <a:latin typeface="Tahoma" charset="0"/>
              </a:rPr>
              <a:t>société de personne</a:t>
            </a:r>
            <a:r>
              <a:rPr lang="fr-FR" sz="1400" u="none">
                <a:latin typeface="Tahoma" charset="0"/>
              </a:rPr>
              <a:t>, en raison de l’intuitu personae, du nombre limité des associés et de la non négociabilité des parts sociales, et </a:t>
            </a:r>
            <a:r>
              <a:rPr lang="fr-FR" sz="1400" b="1" u="none">
                <a:solidFill>
                  <a:srgbClr val="990000"/>
                </a:solidFill>
                <a:latin typeface="Tahoma" charset="0"/>
              </a:rPr>
              <a:t>une société de capitaux</a:t>
            </a:r>
            <a:r>
              <a:rPr lang="fr-FR" sz="1400" u="none">
                <a:latin typeface="Tahoma" charset="0"/>
              </a:rPr>
              <a:t> du fait de son organisation et son fonctionnement s’apparentent à ceux de la société anonyme. </a:t>
            </a:r>
          </a:p>
          <a:p>
            <a:pPr marL="190500" indent="-190500" algn="just">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La possibilité de constituer une société à </a:t>
            </a:r>
            <a:r>
              <a:rPr lang="fr-FR" sz="1400" b="1" u="none">
                <a:solidFill>
                  <a:srgbClr val="990000"/>
                </a:solidFill>
                <a:latin typeface="Tahoma" charset="0"/>
              </a:rPr>
              <a:t>responsabilité limitée à associé unique</a:t>
            </a:r>
            <a:r>
              <a:rPr lang="fr-FR" sz="1400" u="none">
                <a:latin typeface="Tahoma" charset="0"/>
              </a:rPr>
              <a:t>, qui présente l’intérêt de dissocier le patrimoine de l’entreprise de celui de l’associé unique, ce qui fait que la responsabilité pécuniaire de l’associé unique est limitée au montant de son apport.</a:t>
            </a:r>
          </a:p>
          <a:p>
            <a:pPr marL="190500" indent="-190500" algn="just">
              <a:buClr>
                <a:srgbClr val="990000"/>
              </a:buClr>
              <a:buFont typeface="Wingdings" pitchFamily="2" charset="2"/>
              <a:buChar char="§"/>
              <a:tabLst>
                <a:tab pos="381000" algn="l"/>
              </a:tabLst>
            </a:pPr>
            <a:endParaRPr lang="fr-FR" sz="1400" u="none">
              <a:latin typeface="Tahoma" charset="0"/>
            </a:endParaRPr>
          </a:p>
        </p:txBody>
      </p:sp>
      <p:sp>
        <p:nvSpPr>
          <p:cNvPr id="28677" name="Rectangle 9"/>
          <p:cNvSpPr>
            <a:spLocks noChangeArrowheads="1"/>
          </p:cNvSpPr>
          <p:nvPr/>
        </p:nvSpPr>
        <p:spPr bwMode="auto">
          <a:xfrm>
            <a:off x="1159732" y="3006725"/>
            <a:ext cx="1593574" cy="245745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Particularités</a:t>
            </a:r>
          </a:p>
        </p:txBody>
      </p:sp>
      <p:sp>
        <p:nvSpPr>
          <p:cNvPr id="28678" name="Text Box 10"/>
          <p:cNvSpPr txBox="1">
            <a:spLocks noChangeArrowheads="1"/>
          </p:cNvSpPr>
          <p:nvPr/>
        </p:nvSpPr>
        <p:spPr bwMode="auto">
          <a:xfrm>
            <a:off x="901544" y="228601"/>
            <a:ext cx="7690631"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5. </a:t>
            </a:r>
            <a:r>
              <a:rPr lang="fr-FR" sz="2000" b="1" i="1" u="none">
                <a:solidFill>
                  <a:srgbClr val="000099"/>
                </a:solidFill>
                <a:latin typeface="Arial" charset="0"/>
              </a:rPr>
              <a:t>La Société à responsabilité limitée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912126" y="228601"/>
            <a:ext cx="7127695"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6. </a:t>
            </a:r>
            <a:r>
              <a:rPr lang="fr-FR" sz="2000" b="1" i="1" u="none">
                <a:solidFill>
                  <a:srgbClr val="000099"/>
                </a:solidFill>
                <a:latin typeface="Arial" charset="0"/>
              </a:rPr>
              <a:t>La Société anonyme</a:t>
            </a:r>
          </a:p>
        </p:txBody>
      </p:sp>
      <p:sp>
        <p:nvSpPr>
          <p:cNvPr id="29699" name="Rectangle 6"/>
          <p:cNvSpPr>
            <a:spLocks noChangeArrowheads="1"/>
          </p:cNvSpPr>
          <p:nvPr/>
        </p:nvSpPr>
        <p:spPr bwMode="auto">
          <a:xfrm>
            <a:off x="1199943" y="2514600"/>
            <a:ext cx="1407338" cy="3506788"/>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de </a:t>
            </a:r>
          </a:p>
          <a:p>
            <a:pPr>
              <a:lnSpc>
                <a:spcPct val="110000"/>
              </a:lnSpc>
            </a:pPr>
            <a:r>
              <a:rPr lang="fr-FR" sz="1300" b="1" u="none">
                <a:solidFill>
                  <a:schemeClr val="bg1"/>
                </a:solidFill>
                <a:latin typeface="Tahoma" charset="0"/>
              </a:rPr>
              <a:t>gestion </a:t>
            </a:r>
          </a:p>
        </p:txBody>
      </p:sp>
      <p:sp>
        <p:nvSpPr>
          <p:cNvPr id="29700" name="Text Box 7" descr="Papier de soie bleu"/>
          <p:cNvSpPr txBox="1">
            <a:spLocks noChangeArrowheads="1"/>
          </p:cNvSpPr>
          <p:nvPr/>
        </p:nvSpPr>
        <p:spPr bwMode="auto">
          <a:xfrm>
            <a:off x="2700398" y="2514600"/>
            <a:ext cx="8816502" cy="2893100"/>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tabLst>
                <a:tab pos="381000" algn="l"/>
              </a:tabLst>
            </a:pPr>
            <a:r>
              <a:rPr lang="fr-FR" sz="1400" u="none">
                <a:latin typeface="Tahoma" charset="0"/>
              </a:rPr>
              <a:t>La loi 17/95 relative aux sociétés anonymes a institué deux modes de gestion pour lesquels les actionnaires doivent opter.</a:t>
            </a:r>
          </a:p>
          <a:p>
            <a:pPr algn="just">
              <a:tabLst>
                <a:tab pos="381000" algn="l"/>
              </a:tabLst>
            </a:pPr>
            <a:endParaRPr lang="fr-FR" sz="1400" u="none">
              <a:latin typeface="Tahoma" charset="0"/>
            </a:endParaRPr>
          </a:p>
          <a:p>
            <a:pPr algn="just">
              <a:buFont typeface="Monotype Sorts" charset="2"/>
              <a:buChar char="ç"/>
              <a:tabLst>
                <a:tab pos="381000" algn="l"/>
              </a:tabLst>
            </a:pPr>
            <a:r>
              <a:rPr lang="fr-FR" sz="1400" b="1" u="none">
                <a:latin typeface="Tahoma" charset="0"/>
              </a:rPr>
              <a:t>  </a:t>
            </a:r>
            <a:r>
              <a:rPr lang="fr-FR" sz="1400" b="1" u="none">
                <a:solidFill>
                  <a:srgbClr val="990000"/>
                </a:solidFill>
                <a:latin typeface="Tahoma" charset="0"/>
              </a:rPr>
              <a:t>Société anonyme à conseil d’administration :</a:t>
            </a:r>
            <a:endParaRPr lang="fr-FR" sz="1400" b="1" u="none">
              <a:latin typeface="Tahoma" charset="0"/>
            </a:endParaRPr>
          </a:p>
          <a:p>
            <a:pPr algn="just">
              <a:tabLst>
                <a:tab pos="381000" algn="l"/>
              </a:tabLst>
            </a:pPr>
            <a:endParaRPr lang="fr-FR" sz="1400" b="1" u="none">
              <a:latin typeface="Tahoma" charset="0"/>
            </a:endParaRPr>
          </a:p>
          <a:p>
            <a:pPr marL="381000" lvl="1" indent="-190500" algn="just">
              <a:buClr>
                <a:srgbClr val="990000"/>
              </a:buClr>
              <a:buFont typeface="Wingdings" pitchFamily="2" charset="2"/>
              <a:buChar char="§"/>
              <a:tabLst>
                <a:tab pos="381000" algn="l"/>
              </a:tabLst>
            </a:pPr>
            <a:r>
              <a:rPr lang="fr-FR" sz="1400" u="none">
                <a:latin typeface="Tahoma" charset="0"/>
              </a:rPr>
              <a:t>Le conseil d’administration se compose d’au moins 3 administrateurs et au plus 12, voire 15 si la société fait appel à l’épargne public. </a:t>
            </a:r>
          </a:p>
          <a:p>
            <a:pPr marL="381000" lvl="1" indent="-190500" algn="just">
              <a:buClr>
                <a:srgbClr val="990000"/>
              </a:buClr>
              <a:buFont typeface="Wingdings" pitchFamily="2" charset="2"/>
              <a:buChar char="§"/>
              <a:tabLst>
                <a:tab pos="381000" algn="l"/>
              </a:tabLst>
            </a:pPr>
            <a:r>
              <a:rPr lang="fr-FR" sz="1400" u="none">
                <a:latin typeface="Tahoma" charset="0"/>
              </a:rPr>
              <a:t>Les administrateurs sont tous actionnaires. Ils doivent détenir au moins une action pour garantir leur gestion.</a:t>
            </a:r>
          </a:p>
          <a:p>
            <a:pPr marL="381000" lvl="1" indent="-190500" algn="just">
              <a:buClr>
                <a:srgbClr val="990000"/>
              </a:buClr>
              <a:buFont typeface="Wingdings" pitchFamily="2" charset="2"/>
              <a:buChar char="§"/>
              <a:tabLst>
                <a:tab pos="381000" algn="l"/>
              </a:tabLst>
            </a:pPr>
            <a:r>
              <a:rPr lang="fr-FR" sz="1400" u="none">
                <a:latin typeface="Tahoma" charset="0"/>
              </a:rPr>
              <a:t>Ils sont nommés pour une durée qui ne peut excéder 6 ans, sauf stipulation contraire des statuts.</a:t>
            </a:r>
          </a:p>
          <a:p>
            <a:pPr marL="381000" lvl="1" indent="-190500" algn="just">
              <a:buClr>
                <a:srgbClr val="990000"/>
              </a:buClr>
              <a:buFont typeface="Wingdings" pitchFamily="2" charset="2"/>
              <a:buChar char="§"/>
              <a:tabLst>
                <a:tab pos="381000" algn="l"/>
              </a:tabLst>
            </a:pPr>
            <a:r>
              <a:rPr lang="fr-FR" sz="1400" u="none">
                <a:latin typeface="Tahoma" charset="0"/>
              </a:rPr>
              <a:t>Les décisions sont prises à la majorité des membres présents ou représentés.</a:t>
            </a:r>
          </a:p>
          <a:p>
            <a:pPr marL="381000" lvl="1" indent="-190500" algn="just">
              <a:buClr>
                <a:srgbClr val="990000"/>
              </a:buClr>
              <a:buFont typeface="Wingdings" pitchFamily="2" charset="2"/>
              <a:buChar char="§"/>
              <a:tabLst>
                <a:tab pos="381000" algn="l"/>
              </a:tabLst>
            </a:pPr>
            <a:r>
              <a:rPr lang="fr-FR" sz="1400" u="none">
                <a:latin typeface="Tahoma" charset="0"/>
              </a:rPr>
              <a:t>Le conseil d’administration est présidé par une personne obligatoirement physique. Le président du conseil d’administration est investi des pouvoirs les plus étendus pour agir dans l’intérêt de la société.</a:t>
            </a:r>
          </a:p>
        </p:txBody>
      </p:sp>
      <p:sp>
        <p:nvSpPr>
          <p:cNvPr id="29701" name="Rectangle 9"/>
          <p:cNvSpPr>
            <a:spLocks noChangeArrowheads="1"/>
          </p:cNvSpPr>
          <p:nvPr/>
        </p:nvSpPr>
        <p:spPr bwMode="auto">
          <a:xfrm>
            <a:off x="1199943" y="1066800"/>
            <a:ext cx="1407338" cy="6096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Nombre </a:t>
            </a:r>
          </a:p>
          <a:p>
            <a:pPr>
              <a:lnSpc>
                <a:spcPct val="110000"/>
              </a:lnSpc>
            </a:pPr>
            <a:r>
              <a:rPr lang="fr-FR" sz="1300" b="1" u="none">
                <a:solidFill>
                  <a:schemeClr val="bg1"/>
                </a:solidFill>
                <a:latin typeface="Tahoma" charset="0"/>
              </a:rPr>
              <a:t>d’associés  </a:t>
            </a:r>
          </a:p>
        </p:txBody>
      </p:sp>
      <p:sp>
        <p:nvSpPr>
          <p:cNvPr id="29702" name="Rectangle 10" descr="Papier de soie bleu"/>
          <p:cNvSpPr>
            <a:spLocks noChangeArrowheads="1"/>
          </p:cNvSpPr>
          <p:nvPr/>
        </p:nvSpPr>
        <p:spPr bwMode="auto">
          <a:xfrm>
            <a:off x="2700398" y="1066801"/>
            <a:ext cx="8816502" cy="563563"/>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lnSpc>
                <a:spcPct val="10000"/>
              </a:lnSpc>
              <a:tabLst>
                <a:tab pos="381000" algn="l"/>
              </a:tabLst>
            </a:pPr>
            <a:endParaRPr lang="fr-FR" u="none">
              <a:latin typeface="Tahoma" charset="0"/>
            </a:endParaRPr>
          </a:p>
          <a:p>
            <a:pPr algn="just">
              <a:tabLst>
                <a:tab pos="381000" algn="l"/>
              </a:tabLst>
            </a:pPr>
            <a:endParaRPr lang="fr-FR" sz="1400" u="none">
              <a:latin typeface="Tahoma" charset="0"/>
            </a:endParaRPr>
          </a:p>
          <a:p>
            <a:pPr algn="just">
              <a:tabLst>
                <a:tab pos="381000" algn="l"/>
              </a:tabLst>
            </a:pPr>
            <a:r>
              <a:rPr lang="fr-FR" sz="1400" u="none">
                <a:latin typeface="Tahoma" charset="0"/>
              </a:rPr>
              <a:t>5 associés minimum</a:t>
            </a:r>
            <a:endParaRPr lang="fr-FR" u="none">
              <a:latin typeface="Tahoma" charset="0"/>
            </a:endParaRPr>
          </a:p>
        </p:txBody>
      </p:sp>
      <p:sp>
        <p:nvSpPr>
          <p:cNvPr id="29703" name="Rectangle 11"/>
          <p:cNvSpPr>
            <a:spLocks noChangeArrowheads="1"/>
          </p:cNvSpPr>
          <p:nvPr/>
        </p:nvSpPr>
        <p:spPr bwMode="auto">
          <a:xfrm>
            <a:off x="1199943" y="1828800"/>
            <a:ext cx="1407338" cy="6096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Capital  </a:t>
            </a:r>
          </a:p>
        </p:txBody>
      </p:sp>
      <p:sp>
        <p:nvSpPr>
          <p:cNvPr id="29704" name="Rectangle 12" descr="Papier de soie bleu"/>
          <p:cNvSpPr>
            <a:spLocks noChangeArrowheads="1"/>
          </p:cNvSpPr>
          <p:nvPr/>
        </p:nvSpPr>
        <p:spPr bwMode="auto">
          <a:xfrm>
            <a:off x="2700398" y="1828800"/>
            <a:ext cx="8816502" cy="547688"/>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indent="-190500" algn="just">
              <a:lnSpc>
                <a:spcPct val="10000"/>
              </a:lnSpc>
              <a:buClr>
                <a:srgbClr val="990000"/>
              </a:buClr>
              <a:buFont typeface="Wingdings" pitchFamily="2" charset="2"/>
              <a:buChar char="§"/>
              <a:tabLst>
                <a:tab pos="381000" algn="l"/>
              </a:tabLst>
            </a:pPr>
            <a:endParaRPr lang="fr-FR" sz="1400" u="none">
              <a:latin typeface="Tahoma" charset="0"/>
            </a:endParaRPr>
          </a:p>
          <a:p>
            <a:pPr marL="190500" indent="-190500" algn="just">
              <a:buClr>
                <a:srgbClr val="990000"/>
              </a:buClr>
              <a:buFont typeface="Wingdings" pitchFamily="2" charset="2"/>
              <a:buChar char="§"/>
              <a:tabLst>
                <a:tab pos="381000" algn="l"/>
              </a:tabLst>
            </a:pPr>
            <a:r>
              <a:rPr lang="fr-FR" sz="1400" u="none">
                <a:latin typeface="Tahoma" charset="0"/>
              </a:rPr>
              <a:t>300.000 DH si la société ne fait pas appel public à l’épargne</a:t>
            </a:r>
          </a:p>
          <a:p>
            <a:pPr marL="190500" indent="-190500" algn="just">
              <a:buClr>
                <a:srgbClr val="990000"/>
              </a:buClr>
              <a:buFont typeface="Wingdings" pitchFamily="2" charset="2"/>
              <a:buChar char="§"/>
              <a:tabLst>
                <a:tab pos="381000" algn="l"/>
              </a:tabLst>
            </a:pPr>
            <a:r>
              <a:rPr lang="fr-FR" sz="1400" u="none">
                <a:latin typeface="Tahoma" charset="0"/>
              </a:rPr>
              <a:t>3.000.000 DH si la société fait appel à l’épargne public</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1392525" y="1200150"/>
            <a:ext cx="1218988" cy="459105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de </a:t>
            </a:r>
          </a:p>
          <a:p>
            <a:pPr>
              <a:lnSpc>
                <a:spcPct val="110000"/>
              </a:lnSpc>
            </a:pPr>
            <a:r>
              <a:rPr lang="fr-FR" sz="1300" b="1" u="none">
                <a:solidFill>
                  <a:schemeClr val="bg1"/>
                </a:solidFill>
                <a:latin typeface="Tahoma" charset="0"/>
              </a:rPr>
              <a:t>gestion</a:t>
            </a:r>
          </a:p>
          <a:p>
            <a:pPr>
              <a:lnSpc>
                <a:spcPct val="110000"/>
              </a:lnSpc>
            </a:pPr>
            <a:r>
              <a:rPr lang="fr-FR" sz="1300" b="1" u="none">
                <a:solidFill>
                  <a:schemeClr val="bg1"/>
                </a:solidFill>
                <a:latin typeface="Tahoma" charset="0"/>
              </a:rPr>
              <a:t>(Suite)</a:t>
            </a:r>
          </a:p>
        </p:txBody>
      </p:sp>
      <p:sp>
        <p:nvSpPr>
          <p:cNvPr id="30723" name="Text Box 4" descr="Papier de soie bleu"/>
          <p:cNvSpPr txBox="1">
            <a:spLocks noChangeArrowheads="1"/>
          </p:cNvSpPr>
          <p:nvPr/>
        </p:nvSpPr>
        <p:spPr bwMode="auto">
          <a:xfrm>
            <a:off x="2706748" y="1185864"/>
            <a:ext cx="8814385" cy="3754874"/>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l">
              <a:buFont typeface="Monotype Sorts" charset="2"/>
              <a:buChar char="ç"/>
              <a:tabLst>
                <a:tab pos="95250" algn="l"/>
              </a:tabLst>
            </a:pPr>
            <a:r>
              <a:rPr lang="fr-FR" sz="1400" b="1" u="none">
                <a:solidFill>
                  <a:srgbClr val="990000"/>
                </a:solidFill>
                <a:latin typeface="Tahoma" charset="0"/>
              </a:rPr>
              <a:t> Société anonyme à directoire et conseil de surveillance :</a:t>
            </a:r>
            <a:endParaRPr lang="fr-FR" sz="1400" b="1" u="none">
              <a:latin typeface="Tahoma" charset="0"/>
            </a:endParaRPr>
          </a:p>
          <a:p>
            <a:pPr algn="just">
              <a:tabLst>
                <a:tab pos="95250" algn="l"/>
              </a:tabLst>
            </a:pPr>
            <a:endParaRPr lang="fr-FR" sz="1400" b="1" u="none">
              <a:latin typeface="Tahoma" charset="0"/>
            </a:endParaRPr>
          </a:p>
          <a:p>
            <a:pPr algn="l">
              <a:tabLst>
                <a:tab pos="95250" algn="l"/>
              </a:tabLst>
            </a:pPr>
            <a:r>
              <a:rPr lang="fr-FR" sz="1400" u="none">
                <a:latin typeface="Tahoma" charset="0"/>
              </a:rPr>
              <a:t>Ce mode de fonctionnement des sociétés anonymes distingue les fonctions de </a:t>
            </a:r>
            <a:r>
              <a:rPr lang="fr-FR" sz="1400" b="1" u="none">
                <a:solidFill>
                  <a:srgbClr val="990000"/>
                </a:solidFill>
                <a:latin typeface="Tahoma" charset="0"/>
              </a:rPr>
              <a:t>gestion</a:t>
            </a:r>
            <a:r>
              <a:rPr lang="fr-FR" sz="1400" u="none">
                <a:latin typeface="Tahoma" charset="0"/>
              </a:rPr>
              <a:t> de celles de </a:t>
            </a:r>
            <a:r>
              <a:rPr lang="fr-FR" sz="1400" b="1" u="none">
                <a:solidFill>
                  <a:srgbClr val="990000"/>
                </a:solidFill>
                <a:latin typeface="Tahoma" charset="0"/>
              </a:rPr>
              <a:t>contrôle</a:t>
            </a:r>
            <a:r>
              <a:rPr lang="fr-FR" sz="1400" u="none">
                <a:solidFill>
                  <a:srgbClr val="990000"/>
                </a:solidFill>
                <a:latin typeface="Tahoma" charset="0"/>
              </a:rPr>
              <a:t>.</a:t>
            </a:r>
          </a:p>
          <a:p>
            <a:pPr algn="l">
              <a:tabLst>
                <a:tab pos="95250" algn="l"/>
              </a:tabLst>
            </a:pPr>
            <a:endParaRPr lang="fr-FR" sz="1400" u="none">
              <a:latin typeface="Tahoma" charset="0"/>
            </a:endParaRPr>
          </a:p>
          <a:p>
            <a:pPr marL="571500" lvl="1" indent="-285750" algn="just">
              <a:buClr>
                <a:srgbClr val="990000"/>
              </a:buClr>
              <a:buFont typeface="Wingdings" pitchFamily="2" charset="2"/>
              <a:buChar char="§"/>
              <a:tabLst>
                <a:tab pos="95250" algn="l"/>
              </a:tabLst>
            </a:pPr>
            <a:r>
              <a:rPr lang="fr-FR" sz="1400" u="none">
                <a:solidFill>
                  <a:srgbClr val="990000"/>
                </a:solidFill>
                <a:latin typeface="Tahoma" charset="0"/>
              </a:rPr>
              <a:t>Le </a:t>
            </a:r>
            <a:r>
              <a:rPr lang="fr-FR" sz="1400" b="1" u="none">
                <a:solidFill>
                  <a:srgbClr val="990000"/>
                </a:solidFill>
                <a:latin typeface="Tahoma" charset="0"/>
              </a:rPr>
              <a:t>directoire</a:t>
            </a:r>
            <a:r>
              <a:rPr lang="fr-FR" sz="1400" u="none">
                <a:latin typeface="Tahoma" charset="0"/>
              </a:rPr>
              <a:t> est un organe collégial, dont le nombre de membres est fixé par les statuts. Toutefois, ce nombre ne peut être supérieur à 5 ou 7 si la société fait appel public à l’épargne.</a:t>
            </a:r>
          </a:p>
          <a:p>
            <a:pPr marL="571500" lvl="1" indent="-285750" algn="just">
              <a:buClr>
                <a:srgbClr val="990000"/>
              </a:buClr>
              <a:buFont typeface="Wingdings" pitchFamily="2" charset="2"/>
              <a:buChar char="§"/>
              <a:tabLst>
                <a:tab pos="95250" algn="l"/>
              </a:tabLst>
            </a:pPr>
            <a:r>
              <a:rPr lang="fr-FR" sz="1400" u="none">
                <a:latin typeface="Tahoma" charset="0"/>
              </a:rPr>
              <a:t>Dans les sociétés anonymes dont le capital est inférieur à 1.500.000 Dirhams, les fonctions attribuées au directoire peuvent être exercées par une seule personne, qui prend dans ce cas, le titre de directeur général unique.</a:t>
            </a:r>
          </a:p>
          <a:p>
            <a:pPr marL="571500" lvl="1" indent="-285750" algn="just">
              <a:buClr>
                <a:srgbClr val="990000"/>
              </a:buClr>
              <a:buFont typeface="Wingdings" pitchFamily="2" charset="2"/>
              <a:buChar char="§"/>
              <a:tabLst>
                <a:tab pos="95250" algn="l"/>
              </a:tabLst>
            </a:pPr>
            <a:r>
              <a:rPr lang="fr-FR" sz="1400" u="none">
                <a:latin typeface="Tahoma" charset="0"/>
              </a:rPr>
              <a:t>Les membres du directoire peuvent être pris en dehors des actionnaires.</a:t>
            </a:r>
          </a:p>
          <a:p>
            <a:pPr marL="571500" lvl="1" indent="-285750" algn="just">
              <a:buClr>
                <a:srgbClr val="990000"/>
              </a:buClr>
              <a:buFont typeface="Wingdings" pitchFamily="2" charset="2"/>
              <a:buChar char="§"/>
              <a:tabLst>
                <a:tab pos="95250" algn="l"/>
              </a:tabLst>
            </a:pPr>
            <a:r>
              <a:rPr lang="fr-FR" sz="1400" u="none">
                <a:latin typeface="Tahoma" charset="0"/>
              </a:rPr>
              <a:t>La loi ne contient aucune disposition relative aux modalités de décisions du directoire.</a:t>
            </a:r>
          </a:p>
          <a:p>
            <a:pPr marL="571500" lvl="1" indent="-285750" algn="just">
              <a:buClr>
                <a:srgbClr val="990000"/>
              </a:buClr>
              <a:buFont typeface="Wingdings" pitchFamily="2" charset="2"/>
              <a:buChar char="§"/>
              <a:tabLst>
                <a:tab pos="95250" algn="l"/>
              </a:tabLst>
            </a:pPr>
            <a:r>
              <a:rPr lang="fr-FR" sz="1400" u="none">
                <a:latin typeface="Tahoma" charset="0"/>
              </a:rPr>
              <a:t>Les dirigeants ou les statuts ont donc toute liberté pour fixer la cadence des réunions, au besoin par un règlement intérieur.</a:t>
            </a:r>
          </a:p>
          <a:p>
            <a:pPr marL="571500" lvl="1" indent="-285750" algn="just">
              <a:buClr>
                <a:srgbClr val="990000"/>
              </a:buClr>
              <a:buFont typeface="Wingdings" pitchFamily="2" charset="2"/>
              <a:buChar char="§"/>
              <a:tabLst>
                <a:tab pos="95250" algn="l"/>
              </a:tabLst>
            </a:pPr>
            <a:r>
              <a:rPr lang="fr-FR" sz="1400" u="none">
                <a:latin typeface="Tahoma" charset="0"/>
              </a:rPr>
              <a:t>Le directoire est investi des pouvoirs les plus étendus pour agir en toutes circonstances au nom de la société dans les seules limites de l'objet social et sans empiéter sur les pouvoirs expressément attribués par la loi au conseil de surveillance et aux assemblées d'actionnaires.</a:t>
            </a:r>
          </a:p>
        </p:txBody>
      </p:sp>
      <p:sp>
        <p:nvSpPr>
          <p:cNvPr id="30724" name="Text Box 5"/>
          <p:cNvSpPr txBox="1">
            <a:spLocks noChangeArrowheads="1"/>
          </p:cNvSpPr>
          <p:nvPr/>
        </p:nvSpPr>
        <p:spPr bwMode="auto">
          <a:xfrm>
            <a:off x="912126" y="228601"/>
            <a:ext cx="7127695"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6. </a:t>
            </a:r>
            <a:r>
              <a:rPr lang="fr-FR" sz="2000" b="1" i="1" u="none">
                <a:solidFill>
                  <a:srgbClr val="000099"/>
                </a:solidFill>
                <a:latin typeface="Arial" charset="0"/>
              </a:rPr>
              <a:t>La Société anonyme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487759" y="1524001"/>
            <a:ext cx="1218988" cy="3992563"/>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de </a:t>
            </a:r>
          </a:p>
          <a:p>
            <a:pPr>
              <a:lnSpc>
                <a:spcPct val="110000"/>
              </a:lnSpc>
            </a:pPr>
            <a:r>
              <a:rPr lang="fr-FR" sz="1300" b="1" u="none">
                <a:solidFill>
                  <a:schemeClr val="bg1"/>
                </a:solidFill>
                <a:latin typeface="Tahoma" charset="0"/>
              </a:rPr>
              <a:t>gestion</a:t>
            </a:r>
          </a:p>
          <a:p>
            <a:pPr>
              <a:lnSpc>
                <a:spcPct val="110000"/>
              </a:lnSpc>
            </a:pPr>
            <a:r>
              <a:rPr lang="fr-FR" sz="1300" b="1" u="none">
                <a:solidFill>
                  <a:schemeClr val="bg1"/>
                </a:solidFill>
                <a:latin typeface="Tahoma" charset="0"/>
              </a:rPr>
              <a:t>(Suite) </a:t>
            </a:r>
          </a:p>
        </p:txBody>
      </p:sp>
      <p:sp>
        <p:nvSpPr>
          <p:cNvPr id="31747" name="Text Box 4" descr="Papier de soie bleu"/>
          <p:cNvSpPr txBox="1">
            <a:spLocks noChangeArrowheads="1"/>
          </p:cNvSpPr>
          <p:nvPr/>
        </p:nvSpPr>
        <p:spPr bwMode="auto">
          <a:xfrm>
            <a:off x="2801980" y="1533525"/>
            <a:ext cx="8814387" cy="3108543"/>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l">
              <a:tabLst>
                <a:tab pos="95250" algn="l"/>
              </a:tabLst>
            </a:pPr>
            <a:r>
              <a:rPr lang="fr-FR" sz="1400" b="1" u="none">
                <a:solidFill>
                  <a:srgbClr val="990000"/>
                </a:solidFill>
                <a:latin typeface="Tahoma" charset="0"/>
              </a:rPr>
              <a:t>Le conseil de surveillance</a:t>
            </a:r>
            <a:r>
              <a:rPr lang="fr-FR" sz="1400" u="none">
                <a:latin typeface="Tahoma" charset="0"/>
              </a:rPr>
              <a:t> doit être composé de 3 membres au moins et de 12 membres au plus ; ce nombre est porté à 15 dans les sociétés dont les actions sont inscrites à la cote officielle de la bourse des valeurs.</a:t>
            </a:r>
          </a:p>
          <a:p>
            <a:pPr marL="1295400" lvl="2" indent="-533400" algn="just">
              <a:buClr>
                <a:srgbClr val="990000"/>
              </a:buClr>
              <a:buFont typeface="Wingdings" pitchFamily="2" charset="2"/>
              <a:buChar char="§"/>
              <a:tabLst>
                <a:tab pos="95250" algn="l"/>
              </a:tabLst>
            </a:pPr>
            <a:endParaRPr lang="fr-FR" sz="1400" u="none">
              <a:latin typeface="Tahoma" charset="0"/>
            </a:endParaRPr>
          </a:p>
          <a:p>
            <a:pPr marL="571500" lvl="1" indent="-285750" algn="just">
              <a:buClr>
                <a:srgbClr val="990000"/>
              </a:buClr>
              <a:buFont typeface="Wingdings" pitchFamily="2" charset="2"/>
              <a:buChar char="§"/>
              <a:tabLst>
                <a:tab pos="95250" algn="l"/>
              </a:tabLst>
            </a:pPr>
            <a:r>
              <a:rPr lang="fr-FR" sz="1400" u="none">
                <a:latin typeface="Tahoma" charset="0"/>
              </a:rPr>
              <a:t>Les membres du conseil de surveillance doivent être actionnaires et détenir au moins une action de garantie.</a:t>
            </a:r>
          </a:p>
          <a:p>
            <a:pPr marL="571500" lvl="1" indent="-285750" algn="just">
              <a:buClr>
                <a:srgbClr val="990000"/>
              </a:buClr>
              <a:buFont typeface="Wingdings" pitchFamily="2" charset="2"/>
              <a:buChar char="§"/>
              <a:tabLst>
                <a:tab pos="95250" algn="l"/>
              </a:tabLst>
            </a:pPr>
            <a:r>
              <a:rPr lang="fr-FR" sz="1400" u="none">
                <a:latin typeface="Tahoma" charset="0"/>
              </a:rPr>
              <a:t>Le conseil de surveillance élit en son sein un président et un vice-président. A peine de nullité de leur nomination, le président et le vice-président doivent être des personnes physiques.</a:t>
            </a:r>
          </a:p>
          <a:p>
            <a:pPr marL="571500" lvl="1" indent="-285750" algn="just">
              <a:buClr>
                <a:srgbClr val="990000"/>
              </a:buClr>
              <a:buFont typeface="Wingdings" pitchFamily="2" charset="2"/>
              <a:buChar char="§"/>
              <a:tabLst>
                <a:tab pos="95250" algn="l"/>
              </a:tabLst>
            </a:pPr>
            <a:r>
              <a:rPr lang="fr-FR" sz="1400" u="none">
                <a:latin typeface="Tahoma" charset="0"/>
              </a:rPr>
              <a:t>Le conseil de surveillance exerce le contrôle permanent de la gestion de la société par le directoire.</a:t>
            </a:r>
          </a:p>
          <a:p>
            <a:pPr marL="571500" lvl="1" indent="-285750" algn="just">
              <a:buClr>
                <a:srgbClr val="990000"/>
              </a:buClr>
              <a:buFont typeface="Wingdings" pitchFamily="2" charset="2"/>
              <a:buChar char="§"/>
              <a:tabLst>
                <a:tab pos="95250" algn="l"/>
              </a:tabLst>
            </a:pPr>
            <a:r>
              <a:rPr lang="fr-FR" sz="1400" u="none">
                <a:latin typeface="Tahoma" charset="0"/>
              </a:rPr>
              <a:t>Les prérogatives du conseil de surveillance peuvent être étendues en insérant dans les statuts une liste non limitative d'actes qui seront soumis à autorisation préalable du conseil.</a:t>
            </a:r>
          </a:p>
          <a:p>
            <a:pPr marL="571500" lvl="1" indent="-285750" algn="just">
              <a:buClr>
                <a:srgbClr val="990000"/>
              </a:buClr>
              <a:buFont typeface="Wingdings" pitchFamily="2" charset="2"/>
              <a:buChar char="§"/>
              <a:tabLst>
                <a:tab pos="95250" algn="l"/>
              </a:tabLst>
            </a:pPr>
            <a:r>
              <a:rPr lang="fr-FR" sz="1400" u="none">
                <a:latin typeface="Tahoma" charset="0"/>
              </a:rPr>
              <a:t>Les décisions sont prises à la majorité des membres présents ou représentés, sauf disposition contraire des statuts prévoyant une majorité plus forte.</a:t>
            </a:r>
          </a:p>
          <a:p>
            <a:pPr marL="571500" lvl="1" indent="-285750" algn="just">
              <a:buClr>
                <a:srgbClr val="990000"/>
              </a:buClr>
              <a:buFont typeface="Wingdings" pitchFamily="2" charset="2"/>
              <a:buChar char="§"/>
              <a:tabLst>
                <a:tab pos="95250" algn="l"/>
              </a:tabLst>
            </a:pPr>
            <a:endParaRPr lang="fr-FR" sz="1400" u="none">
              <a:latin typeface="Tahoma" charset="0"/>
            </a:endParaRPr>
          </a:p>
        </p:txBody>
      </p:sp>
      <p:sp>
        <p:nvSpPr>
          <p:cNvPr id="31748" name="Text Box 5"/>
          <p:cNvSpPr txBox="1">
            <a:spLocks noChangeArrowheads="1"/>
          </p:cNvSpPr>
          <p:nvPr/>
        </p:nvSpPr>
        <p:spPr bwMode="auto">
          <a:xfrm>
            <a:off x="912126" y="228601"/>
            <a:ext cx="7127695"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6. </a:t>
            </a:r>
            <a:r>
              <a:rPr lang="fr-FR" sz="2000" b="1" i="1" u="none">
                <a:solidFill>
                  <a:srgbClr val="000099"/>
                </a:solidFill>
                <a:latin typeface="Arial" charset="0"/>
              </a:rPr>
              <a:t>La Société anonyme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ChangeArrowheads="1"/>
          </p:cNvSpPr>
          <p:nvPr/>
        </p:nvSpPr>
        <p:spPr bwMode="auto">
          <a:xfrm>
            <a:off x="1007358" y="1219201"/>
            <a:ext cx="1593574" cy="1489075"/>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Conventions </a:t>
            </a:r>
          </a:p>
          <a:p>
            <a:pPr>
              <a:lnSpc>
                <a:spcPct val="110000"/>
              </a:lnSpc>
            </a:pPr>
            <a:r>
              <a:rPr lang="fr-FR" sz="1300" b="1" u="none">
                <a:solidFill>
                  <a:schemeClr val="bg1"/>
                </a:solidFill>
                <a:latin typeface="Tahoma" charset="0"/>
              </a:rPr>
              <a:t>réglementées</a:t>
            </a:r>
          </a:p>
        </p:txBody>
      </p:sp>
      <p:sp>
        <p:nvSpPr>
          <p:cNvPr id="32771" name="Rectangle 7" descr="Papier de soie bleu"/>
          <p:cNvSpPr>
            <a:spLocks noChangeArrowheads="1"/>
          </p:cNvSpPr>
          <p:nvPr/>
        </p:nvSpPr>
        <p:spPr bwMode="auto">
          <a:xfrm>
            <a:off x="2696165" y="1219200"/>
            <a:ext cx="8814387" cy="1083374"/>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lnSpc>
                <a:spcPct val="60000"/>
              </a:lnSpc>
              <a:tabLst>
                <a:tab pos="381000" algn="l"/>
              </a:tabLst>
            </a:pPr>
            <a:endParaRPr lang="fr-FR" sz="1400" u="none">
              <a:latin typeface="Tahoma" charset="0"/>
            </a:endParaRPr>
          </a:p>
          <a:p>
            <a:pPr algn="just">
              <a:tabLst>
                <a:tab pos="381000" algn="l"/>
              </a:tabLst>
            </a:pPr>
            <a:r>
              <a:rPr lang="fr-FR" sz="1400" u="none">
                <a:latin typeface="Tahoma" charset="0"/>
              </a:rPr>
              <a:t>Toutes les conventions, qui ne sont </a:t>
            </a:r>
            <a:r>
              <a:rPr lang="fr-FR" sz="1400" b="1" u="none">
                <a:solidFill>
                  <a:srgbClr val="990000"/>
                </a:solidFill>
                <a:latin typeface="Tahoma" charset="0"/>
              </a:rPr>
              <a:t>ni interdites, ni libres</a:t>
            </a:r>
            <a:r>
              <a:rPr lang="fr-FR" sz="1400" u="none">
                <a:latin typeface="Tahoma" charset="0"/>
              </a:rPr>
              <a:t> entre une société et l'un de ses administrateurs, directeurs généraux ou membre du directoire ou du conseil de surveillance sont soumises à </a:t>
            </a:r>
            <a:r>
              <a:rPr lang="fr-FR" sz="1400" b="1" u="none">
                <a:solidFill>
                  <a:srgbClr val="990000"/>
                </a:solidFill>
                <a:latin typeface="Tahoma" charset="0"/>
              </a:rPr>
              <a:t>l’autorisation préalable du conseil d’administration</a:t>
            </a:r>
            <a:r>
              <a:rPr lang="fr-FR" sz="1400" u="none">
                <a:latin typeface="Tahoma" charset="0"/>
              </a:rPr>
              <a:t>. Les commissaires aux comptes présentent ensuite à l'assemblée, un rapport spécial sur ces conventions, laquelle assemblée doit se prononcer sur leur ratification.</a:t>
            </a:r>
          </a:p>
        </p:txBody>
      </p:sp>
      <p:sp>
        <p:nvSpPr>
          <p:cNvPr id="32772" name="Rectangle 8"/>
          <p:cNvSpPr>
            <a:spLocks noChangeArrowheads="1"/>
          </p:cNvSpPr>
          <p:nvPr/>
        </p:nvSpPr>
        <p:spPr bwMode="auto">
          <a:xfrm>
            <a:off x="1007358" y="2781300"/>
            <a:ext cx="1593574" cy="26670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Le droit de </a:t>
            </a:r>
          </a:p>
          <a:p>
            <a:pPr>
              <a:lnSpc>
                <a:spcPct val="110000"/>
              </a:lnSpc>
            </a:pPr>
            <a:r>
              <a:rPr lang="fr-FR" sz="1300" b="1" u="none">
                <a:solidFill>
                  <a:schemeClr val="bg1"/>
                </a:solidFill>
                <a:latin typeface="Tahoma" charset="0"/>
              </a:rPr>
              <a:t>communication</a:t>
            </a:r>
          </a:p>
          <a:p>
            <a:pPr>
              <a:lnSpc>
                <a:spcPct val="110000"/>
              </a:lnSpc>
            </a:pPr>
            <a:r>
              <a:rPr lang="fr-FR" sz="1300" b="1" u="none">
                <a:solidFill>
                  <a:schemeClr val="bg1"/>
                </a:solidFill>
                <a:latin typeface="Tahoma" charset="0"/>
              </a:rPr>
              <a:t>des </a:t>
            </a:r>
          </a:p>
          <a:p>
            <a:pPr>
              <a:lnSpc>
                <a:spcPct val="110000"/>
              </a:lnSpc>
            </a:pPr>
            <a:r>
              <a:rPr lang="fr-FR" sz="1300" b="1" u="none">
                <a:solidFill>
                  <a:schemeClr val="bg1"/>
                </a:solidFill>
                <a:latin typeface="Tahoma" charset="0"/>
              </a:rPr>
              <a:t>actionnaires </a:t>
            </a:r>
          </a:p>
        </p:txBody>
      </p:sp>
      <p:sp>
        <p:nvSpPr>
          <p:cNvPr id="32773" name="Rectangle 9" descr="Papier de soie bleu"/>
          <p:cNvSpPr>
            <a:spLocks noChangeArrowheads="1"/>
          </p:cNvSpPr>
          <p:nvPr/>
        </p:nvSpPr>
        <p:spPr bwMode="auto">
          <a:xfrm>
            <a:off x="2696165" y="2781300"/>
            <a:ext cx="8814387" cy="2462213"/>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l">
              <a:tabLst>
                <a:tab pos="95250" algn="l"/>
              </a:tabLst>
            </a:pPr>
            <a:endParaRPr lang="fr-FR" sz="1400" u="none">
              <a:latin typeface="Tahoma" charset="0"/>
            </a:endParaRPr>
          </a:p>
          <a:p>
            <a:pPr algn="just">
              <a:buClr>
                <a:srgbClr val="990000"/>
              </a:buClr>
              <a:buFont typeface="Wingdings" pitchFamily="2" charset="2"/>
              <a:buNone/>
              <a:tabLst>
                <a:tab pos="95250" algn="l"/>
              </a:tabLst>
            </a:pPr>
            <a:r>
              <a:rPr lang="fr-FR" sz="1400" u="none">
                <a:latin typeface="Tahoma" charset="0"/>
              </a:rPr>
              <a:t>Le droit de communication des actionnaires est organisé en deux phases: la communication préalable à une assemblée d’une part, et la communication permanente, d’autre part.</a:t>
            </a:r>
          </a:p>
          <a:p>
            <a:pPr marL="571500" lvl="1" indent="-285750" algn="just">
              <a:buClr>
                <a:srgbClr val="990000"/>
              </a:buClr>
              <a:buFont typeface="Wingdings" pitchFamily="2" charset="2"/>
              <a:buChar char="§"/>
              <a:tabLst>
                <a:tab pos="95250" algn="l"/>
              </a:tabLst>
            </a:pPr>
            <a:endParaRPr lang="fr-FR" sz="1400" u="none">
              <a:latin typeface="Tahoma" charset="0"/>
            </a:endParaRPr>
          </a:p>
          <a:p>
            <a:pPr marL="571500" lvl="1" indent="-285750" algn="l">
              <a:buClr>
                <a:srgbClr val="990000"/>
              </a:buClr>
              <a:buFont typeface="Wingdings" pitchFamily="2" charset="2"/>
              <a:buChar char="§"/>
              <a:tabLst>
                <a:tab pos="95250" algn="l"/>
              </a:tabLst>
            </a:pPr>
            <a:r>
              <a:rPr lang="fr-FR" sz="1400" u="none">
                <a:latin typeface="Tahoma" charset="0"/>
              </a:rPr>
              <a:t>La communication </a:t>
            </a:r>
            <a:r>
              <a:rPr lang="fr-FR" sz="1400" b="1" u="none">
                <a:solidFill>
                  <a:srgbClr val="990000"/>
                </a:solidFill>
                <a:latin typeface="Tahoma" charset="0"/>
              </a:rPr>
              <a:t>préalable</a:t>
            </a:r>
            <a:r>
              <a:rPr lang="fr-FR" sz="1400" u="none">
                <a:latin typeface="Tahoma" charset="0"/>
              </a:rPr>
              <a:t> : consultation de documents sociaux au siège social ou au lieu de la direction administrative de la société.</a:t>
            </a:r>
          </a:p>
          <a:p>
            <a:pPr marL="571500" lvl="1" indent="-285750" algn="l">
              <a:buClr>
                <a:srgbClr val="990000"/>
              </a:buClr>
              <a:buFont typeface="Wingdings" pitchFamily="2" charset="2"/>
              <a:buChar char="§"/>
              <a:tabLst>
                <a:tab pos="95250" algn="l"/>
              </a:tabLst>
            </a:pPr>
            <a:r>
              <a:rPr lang="fr-FR" sz="1400" u="none">
                <a:latin typeface="Tahoma" charset="0"/>
              </a:rPr>
              <a:t>La communication</a:t>
            </a:r>
            <a:r>
              <a:rPr lang="fr-FR" sz="1400" b="1" u="none">
                <a:latin typeface="Tahoma" charset="0"/>
              </a:rPr>
              <a:t> </a:t>
            </a:r>
            <a:r>
              <a:rPr lang="fr-FR" sz="1400" b="1" u="none">
                <a:solidFill>
                  <a:srgbClr val="990000"/>
                </a:solidFill>
                <a:latin typeface="Tahoma" charset="0"/>
              </a:rPr>
              <a:t>permanente</a:t>
            </a:r>
            <a:r>
              <a:rPr lang="fr-FR" sz="1400" u="none">
                <a:latin typeface="Tahoma" charset="0"/>
              </a:rPr>
              <a:t> porte sur la consultation des documents suivants sur les trois derniers exercices : </a:t>
            </a:r>
          </a:p>
          <a:p>
            <a:pPr marL="571500" lvl="1" indent="-285750" algn="l">
              <a:buClr>
                <a:srgbClr val="990000"/>
              </a:buClr>
              <a:buFont typeface="Wingdings" pitchFamily="2" charset="2"/>
              <a:buChar char="§"/>
              <a:tabLst>
                <a:tab pos="95250" algn="l"/>
              </a:tabLst>
            </a:pPr>
            <a:endParaRPr lang="fr-FR" sz="1400" u="none">
              <a:latin typeface="Tahoma" charset="0"/>
            </a:endParaRPr>
          </a:p>
          <a:p>
            <a:pPr algn="l">
              <a:tabLst>
                <a:tab pos="95250" algn="l"/>
              </a:tabLst>
            </a:pPr>
            <a:r>
              <a:rPr lang="fr-FR" sz="1400" u="none">
                <a:latin typeface="Tahoma" charset="0"/>
              </a:rPr>
              <a:t>          - l’inventaire, les états de synthèses écoulés, arrêtés par le conseil ;</a:t>
            </a:r>
          </a:p>
          <a:p>
            <a:pPr algn="l">
              <a:tabLst>
                <a:tab pos="95250" algn="l"/>
              </a:tabLst>
            </a:pPr>
            <a:r>
              <a:rPr lang="fr-FR" sz="1400" u="none">
                <a:latin typeface="Tahoma" charset="0"/>
              </a:rPr>
              <a:t>          - le rapport du commissaire aux comptes…</a:t>
            </a:r>
          </a:p>
        </p:txBody>
      </p:sp>
      <p:sp>
        <p:nvSpPr>
          <p:cNvPr id="32774" name="Text Box 10"/>
          <p:cNvSpPr txBox="1">
            <a:spLocks noChangeArrowheads="1"/>
          </p:cNvSpPr>
          <p:nvPr/>
        </p:nvSpPr>
        <p:spPr bwMode="auto">
          <a:xfrm>
            <a:off x="912126" y="228601"/>
            <a:ext cx="7127695"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6. </a:t>
            </a:r>
            <a:r>
              <a:rPr lang="fr-FR" sz="2000" b="1" i="1" u="none">
                <a:solidFill>
                  <a:srgbClr val="000099"/>
                </a:solidFill>
                <a:latin typeface="Arial" charset="0"/>
              </a:rPr>
              <a:t>La Société anonyme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ce réservé du contenu 2"/>
          <p:cNvSpPr txBox="1">
            <a:spLocks/>
          </p:cNvSpPr>
          <p:nvPr/>
        </p:nvSpPr>
        <p:spPr>
          <a:xfrm>
            <a:off x="3125337" y="361666"/>
            <a:ext cx="7219666" cy="59367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FR" sz="4000" b="1" dirty="0"/>
          </a:p>
        </p:txBody>
      </p:sp>
      <p:sp>
        <p:nvSpPr>
          <p:cNvPr id="29" name="Espace réservé du contenu 2"/>
          <p:cNvSpPr txBox="1">
            <a:spLocks/>
          </p:cNvSpPr>
          <p:nvPr/>
        </p:nvSpPr>
        <p:spPr>
          <a:xfrm>
            <a:off x="2538484" y="2133600"/>
            <a:ext cx="8584441" cy="3777622"/>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6000" b="1" dirty="0" smtClean="0"/>
              <a:t>Plan</a:t>
            </a:r>
            <a:r>
              <a:rPr lang="fr-FR" sz="11200" b="1" dirty="0" smtClean="0"/>
              <a:t> :</a:t>
            </a:r>
          </a:p>
          <a:p>
            <a:pPr marL="762000" lvl="1" indent="-465138" algn="l">
              <a:spcBef>
                <a:spcPct val="50000"/>
              </a:spcBef>
            </a:pPr>
            <a:r>
              <a:rPr lang="fr-FR" sz="10100" b="1" i="1" dirty="0" smtClean="0">
                <a:solidFill>
                  <a:srgbClr val="FF0000"/>
                </a:solidFill>
                <a:latin typeface="Arial" charset="0"/>
              </a:rPr>
              <a:t>I </a:t>
            </a:r>
            <a:r>
              <a:rPr lang="fr-FR" sz="5100" b="1" dirty="0" smtClean="0">
                <a:solidFill>
                  <a:srgbClr val="FF0000"/>
                </a:solidFill>
                <a:latin typeface="Arial" charset="0"/>
                <a:sym typeface="Wingdings" pitchFamily="2" charset="2"/>
              </a:rPr>
              <a:t></a:t>
            </a:r>
            <a:r>
              <a:rPr lang="fr-FR" sz="10100" b="1" i="1" dirty="0" smtClean="0">
                <a:solidFill>
                  <a:srgbClr val="000099"/>
                </a:solidFill>
                <a:latin typeface="Arial" charset="0"/>
              </a:rPr>
              <a:t> 	Les principales caractéristiques des différentes formes de sociétés commerciales</a:t>
            </a:r>
          </a:p>
          <a:p>
            <a:pPr marL="762000" lvl="1" indent="-465138" algn="l">
              <a:lnSpc>
                <a:spcPct val="10000"/>
              </a:lnSpc>
              <a:spcBef>
                <a:spcPct val="50000"/>
              </a:spcBef>
            </a:pPr>
            <a:endParaRPr lang="fr-FR" sz="10100" b="1" i="1" dirty="0" smtClean="0">
              <a:solidFill>
                <a:srgbClr val="FF0000"/>
              </a:solidFill>
              <a:latin typeface="Arial" charset="0"/>
            </a:endParaRPr>
          </a:p>
          <a:p>
            <a:pPr marL="762000" lvl="1" indent="-465138" algn="l">
              <a:spcBef>
                <a:spcPct val="50000"/>
              </a:spcBef>
            </a:pPr>
            <a:r>
              <a:rPr lang="fr-FR" sz="10100" b="1" i="1" dirty="0" smtClean="0">
                <a:solidFill>
                  <a:srgbClr val="FF0000"/>
                </a:solidFill>
                <a:latin typeface="Arial" charset="0"/>
              </a:rPr>
              <a:t>II </a:t>
            </a:r>
            <a:r>
              <a:rPr lang="fr-FR" sz="5100" b="1" dirty="0" smtClean="0">
                <a:solidFill>
                  <a:srgbClr val="FF0000"/>
                </a:solidFill>
                <a:latin typeface="Arial" charset="0"/>
                <a:sym typeface="Wingdings" pitchFamily="2" charset="2"/>
              </a:rPr>
              <a:t></a:t>
            </a:r>
            <a:r>
              <a:rPr lang="fr-FR" sz="10100" b="1" i="1" dirty="0" smtClean="0">
                <a:solidFill>
                  <a:srgbClr val="000099"/>
                </a:solidFill>
                <a:latin typeface="Arial" charset="0"/>
              </a:rPr>
              <a:t> 	Les formalités de constitution des sociétés commerciales</a:t>
            </a:r>
          </a:p>
          <a:p>
            <a:pPr marL="762000" lvl="1" indent="-465138" algn="l">
              <a:lnSpc>
                <a:spcPct val="10000"/>
              </a:lnSpc>
              <a:spcBef>
                <a:spcPct val="50000"/>
              </a:spcBef>
            </a:pPr>
            <a:endParaRPr lang="fr-FR" sz="10100" b="1" i="1" dirty="0" smtClean="0">
              <a:solidFill>
                <a:srgbClr val="000099"/>
              </a:solidFill>
              <a:latin typeface="Arial" charset="0"/>
            </a:endParaRPr>
          </a:p>
          <a:p>
            <a:pPr marL="762000" lvl="1" indent="-465138" algn="l">
              <a:spcBef>
                <a:spcPct val="50000"/>
              </a:spcBef>
            </a:pPr>
            <a:r>
              <a:rPr lang="fr-FR" sz="10100" b="1" i="1" dirty="0" smtClean="0">
                <a:solidFill>
                  <a:srgbClr val="FF0000"/>
                </a:solidFill>
                <a:latin typeface="Arial" charset="0"/>
              </a:rPr>
              <a:t>III</a:t>
            </a:r>
            <a:r>
              <a:rPr lang="fr-FR" sz="5100" b="1" dirty="0" smtClean="0">
                <a:solidFill>
                  <a:srgbClr val="FF0000"/>
                </a:solidFill>
                <a:latin typeface="Arial" charset="0"/>
                <a:sym typeface="Wingdings" pitchFamily="2" charset="2"/>
              </a:rPr>
              <a:t>  	</a:t>
            </a:r>
            <a:r>
              <a:rPr lang="fr-FR" sz="10100" b="1" i="1" dirty="0" smtClean="0">
                <a:solidFill>
                  <a:srgbClr val="000099"/>
                </a:solidFill>
                <a:latin typeface="Arial" charset="0"/>
                <a:sym typeface="Wingdings" pitchFamily="2" charset="2"/>
              </a:rPr>
              <a:t>Les traits essentiels de la société civile </a:t>
            </a:r>
          </a:p>
          <a:p>
            <a:pPr marL="762000" lvl="1" indent="-465138" algn="l">
              <a:lnSpc>
                <a:spcPct val="40000"/>
              </a:lnSpc>
              <a:spcBef>
                <a:spcPct val="50000"/>
              </a:spcBef>
            </a:pPr>
            <a:endParaRPr lang="fr-FR" sz="10100" b="1" i="1" dirty="0" smtClean="0">
              <a:solidFill>
                <a:srgbClr val="000099"/>
              </a:solidFill>
              <a:latin typeface="Arial" charset="0"/>
              <a:sym typeface="Wingdings" pitchFamily="2" charset="2"/>
            </a:endParaRPr>
          </a:p>
          <a:p>
            <a:pPr marL="762000" lvl="1" indent="-465138" algn="l">
              <a:lnSpc>
                <a:spcPct val="110000"/>
              </a:lnSpc>
              <a:spcBef>
                <a:spcPct val="50000"/>
              </a:spcBef>
            </a:pPr>
            <a:r>
              <a:rPr lang="fr-FR" sz="10100" b="1" i="1" dirty="0" smtClean="0">
                <a:solidFill>
                  <a:srgbClr val="FF0000"/>
                </a:solidFill>
                <a:latin typeface="Arial" charset="0"/>
                <a:sym typeface="Wingdings" pitchFamily="2" charset="2"/>
              </a:rPr>
              <a:t>IV</a:t>
            </a:r>
            <a:r>
              <a:rPr lang="fr-FR" sz="5100" b="1" dirty="0" smtClean="0">
                <a:solidFill>
                  <a:srgbClr val="FF0000"/>
                </a:solidFill>
                <a:latin typeface="Arial" charset="0"/>
                <a:sym typeface="Wingdings" pitchFamily="2" charset="2"/>
              </a:rPr>
              <a:t></a:t>
            </a:r>
            <a:r>
              <a:rPr lang="fr-FR" sz="10100" b="1" i="1" dirty="0" smtClean="0">
                <a:solidFill>
                  <a:srgbClr val="000099"/>
                </a:solidFill>
                <a:latin typeface="Arial" charset="0"/>
                <a:sym typeface="Wingdings" pitchFamily="2" charset="2"/>
              </a:rPr>
              <a:t> 	Le cas spécifique du GIE </a:t>
            </a:r>
            <a:endParaRPr lang="fr-FR" sz="7600" b="1" dirty="0" smtClean="0"/>
          </a:p>
          <a:p>
            <a:pPr algn="r"/>
            <a:endParaRPr lang="fr-FR" sz="1600" b="1" dirty="0"/>
          </a:p>
          <a:p>
            <a:pPr algn="r"/>
            <a:endParaRPr lang="fr-FR" sz="1600" b="1" dirty="0" smtClean="0"/>
          </a:p>
          <a:p>
            <a:pPr algn="r"/>
            <a:endParaRPr lang="fr-FR" sz="1600" b="1" dirty="0"/>
          </a:p>
          <a:p>
            <a:pPr algn="r"/>
            <a:endParaRPr lang="fr-FR" sz="1600" b="1" dirty="0" smtClean="0"/>
          </a:p>
          <a:p>
            <a:pPr algn="r"/>
            <a:endParaRPr lang="fr-FR" sz="1600" b="1" dirty="0"/>
          </a:p>
          <a:p>
            <a:pPr algn="r"/>
            <a:endParaRPr lang="fr-FR" sz="1600" b="1" dirty="0" smtClean="0"/>
          </a:p>
          <a:p>
            <a:pPr algn="r"/>
            <a:endParaRPr lang="fr-FR" sz="1600" b="1" dirty="0"/>
          </a:p>
          <a:p>
            <a:pPr algn="r"/>
            <a:endParaRPr lang="fr-FR" sz="1600" b="1" dirty="0" smtClean="0"/>
          </a:p>
          <a:p>
            <a:pPr algn="r"/>
            <a:r>
              <a:rPr lang="fr-FR" sz="1600" b="1" dirty="0" smtClean="0"/>
              <a:t>Année Universitaire : 2021-2022</a:t>
            </a:r>
            <a:endParaRPr lang="fr-FR" sz="1600" b="1" dirty="0"/>
          </a:p>
        </p:txBody>
      </p:sp>
    </p:spTree>
    <p:extLst>
      <p:ext uri="{BB962C8B-B14F-4D97-AF65-F5344CB8AC3E}">
        <p14:creationId xmlns="" xmlns:p14="http://schemas.microsoft.com/office/powerpoint/2010/main" val="2173773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ChangeArrowheads="1"/>
          </p:cNvSpPr>
          <p:nvPr/>
        </p:nvSpPr>
        <p:spPr bwMode="auto">
          <a:xfrm>
            <a:off x="1064500" y="1371601"/>
            <a:ext cx="1593573" cy="4289425"/>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Décisions </a:t>
            </a:r>
          </a:p>
          <a:p>
            <a:pPr>
              <a:lnSpc>
                <a:spcPct val="110000"/>
              </a:lnSpc>
            </a:pPr>
            <a:r>
              <a:rPr lang="fr-FR" sz="1300" b="1" u="none">
                <a:solidFill>
                  <a:schemeClr val="bg1"/>
                </a:solidFill>
                <a:latin typeface="Tahoma" charset="0"/>
              </a:rPr>
              <a:t>collectives</a:t>
            </a:r>
          </a:p>
        </p:txBody>
      </p:sp>
      <p:sp>
        <p:nvSpPr>
          <p:cNvPr id="33795" name="Rectangle 6" descr="Papier de soie bleu"/>
          <p:cNvSpPr>
            <a:spLocks noChangeArrowheads="1"/>
          </p:cNvSpPr>
          <p:nvPr/>
        </p:nvSpPr>
        <p:spPr bwMode="auto">
          <a:xfrm>
            <a:off x="2753307" y="1358900"/>
            <a:ext cx="8814385" cy="3690241"/>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lnSpc>
                <a:spcPct val="70000"/>
              </a:lnSpc>
              <a:buClr>
                <a:srgbClr val="990000"/>
              </a:buClr>
              <a:buFont typeface="Wingdings" pitchFamily="2" charset="2"/>
              <a:buNone/>
              <a:tabLst>
                <a:tab pos="95250" algn="l"/>
              </a:tabLst>
            </a:pPr>
            <a:endParaRPr lang="fr-FR" sz="1400" u="none">
              <a:latin typeface="Tahoma" charset="0"/>
            </a:endParaRPr>
          </a:p>
          <a:p>
            <a:pPr algn="just">
              <a:buClr>
                <a:srgbClr val="990000"/>
              </a:buClr>
              <a:buFont typeface="Wingdings" pitchFamily="2" charset="2"/>
              <a:buNone/>
              <a:tabLst>
                <a:tab pos="95250" algn="l"/>
              </a:tabLst>
            </a:pPr>
            <a:r>
              <a:rPr lang="fr-FR" sz="1400" u="none">
                <a:latin typeface="Tahoma" charset="0"/>
              </a:rPr>
              <a:t>Les assemblées générales d’actionnaires sont soit </a:t>
            </a:r>
            <a:r>
              <a:rPr lang="fr-FR" sz="1400" b="1" u="none">
                <a:solidFill>
                  <a:srgbClr val="990000"/>
                </a:solidFill>
                <a:latin typeface="Tahoma" charset="0"/>
              </a:rPr>
              <a:t>ordinaires</a:t>
            </a:r>
            <a:r>
              <a:rPr lang="fr-FR" sz="1400" u="none">
                <a:latin typeface="Tahoma" charset="0"/>
              </a:rPr>
              <a:t>, soit </a:t>
            </a:r>
            <a:r>
              <a:rPr lang="fr-FR" sz="1400" b="1" u="none">
                <a:solidFill>
                  <a:srgbClr val="990000"/>
                </a:solidFill>
                <a:latin typeface="Tahoma" charset="0"/>
              </a:rPr>
              <a:t>extraordinaires</a:t>
            </a:r>
            <a:r>
              <a:rPr lang="fr-FR" sz="1400" u="none">
                <a:latin typeface="Tahoma" charset="0"/>
              </a:rPr>
              <a:t>, soit </a:t>
            </a:r>
            <a:r>
              <a:rPr lang="fr-FR" sz="1400" b="1" u="none">
                <a:solidFill>
                  <a:srgbClr val="990000"/>
                </a:solidFill>
                <a:latin typeface="Tahoma" charset="0"/>
              </a:rPr>
              <a:t>spéciales</a:t>
            </a:r>
            <a:r>
              <a:rPr lang="fr-FR" sz="1400" u="none">
                <a:latin typeface="Tahoma" charset="0"/>
              </a:rPr>
              <a:t>.</a:t>
            </a:r>
          </a:p>
          <a:p>
            <a:pPr algn="just">
              <a:buClr>
                <a:srgbClr val="990000"/>
              </a:buClr>
              <a:buFont typeface="Wingdings" pitchFamily="2" charset="2"/>
              <a:buNone/>
              <a:tabLst>
                <a:tab pos="95250" algn="l"/>
              </a:tabLst>
            </a:pPr>
            <a:endParaRPr lang="fr-FR" sz="1400" u="none">
              <a:latin typeface="Tahoma" charset="0"/>
            </a:endParaRPr>
          </a:p>
          <a:p>
            <a:pPr marL="476250" lvl="1" indent="-285750" algn="l">
              <a:buClr>
                <a:srgbClr val="990000"/>
              </a:buClr>
              <a:buFont typeface="Wingdings" pitchFamily="2" charset="2"/>
              <a:buChar char="§"/>
              <a:tabLst>
                <a:tab pos="95250" algn="l"/>
              </a:tabLst>
            </a:pPr>
            <a:r>
              <a:rPr lang="fr-FR" sz="1400" u="none">
                <a:latin typeface="Tahoma" charset="0"/>
              </a:rPr>
              <a:t>Les attributions essentielles des </a:t>
            </a:r>
            <a:r>
              <a:rPr lang="fr-FR" sz="1400" b="1" u="none">
                <a:solidFill>
                  <a:srgbClr val="990000"/>
                </a:solidFill>
                <a:latin typeface="Tahoma" charset="0"/>
              </a:rPr>
              <a:t>assemblées générales ordinaires</a:t>
            </a:r>
            <a:r>
              <a:rPr lang="fr-FR" sz="1400" u="none">
                <a:latin typeface="Tahoma" charset="0"/>
              </a:rPr>
              <a:t> sont l’approbation des comptes, la nomination ou le remplacement, des membres des organes de gestion de la société et l’autorisation d’opérations telles que les conventions entre la société et l’un de ses administrateurs, émission d’obligations… Les décisions des assemblées générales ordinaires sont prises à la majorité des voix des actionnaires présents ou représentés.</a:t>
            </a:r>
          </a:p>
          <a:p>
            <a:pPr marL="476250" lvl="1" indent="-285750" algn="l">
              <a:buClr>
                <a:srgbClr val="990000"/>
              </a:buClr>
              <a:buFont typeface="Wingdings" pitchFamily="2" charset="2"/>
              <a:buChar char="§"/>
              <a:tabLst>
                <a:tab pos="95250" algn="l"/>
              </a:tabLst>
            </a:pPr>
            <a:endParaRPr lang="fr-FR" sz="1400" u="none">
              <a:latin typeface="Tahoma" charset="0"/>
            </a:endParaRPr>
          </a:p>
          <a:p>
            <a:pPr marL="476250" lvl="1" indent="-285750" algn="l">
              <a:buClr>
                <a:srgbClr val="990000"/>
              </a:buClr>
              <a:buFont typeface="Wingdings" pitchFamily="2" charset="2"/>
              <a:buChar char="§"/>
              <a:tabLst>
                <a:tab pos="95250" algn="l"/>
              </a:tabLst>
            </a:pPr>
            <a:r>
              <a:rPr lang="fr-FR" sz="1400" u="none">
                <a:latin typeface="Tahoma" charset="0"/>
              </a:rPr>
              <a:t>Les </a:t>
            </a:r>
            <a:r>
              <a:rPr lang="fr-FR" sz="1400" b="1" u="none">
                <a:solidFill>
                  <a:srgbClr val="990000"/>
                </a:solidFill>
                <a:latin typeface="Tahoma" charset="0"/>
              </a:rPr>
              <a:t>assemblées générales extraordinaires</a:t>
            </a:r>
            <a:r>
              <a:rPr lang="fr-FR" sz="1400" u="none">
                <a:latin typeface="Tahoma" charset="0"/>
              </a:rPr>
              <a:t> sont seules habilitées à modifier les statuts dans toutes leurs dispositions. Elles statuent à la majorité des deux tiers des voix des actionnaires présents ou représentés.</a:t>
            </a:r>
          </a:p>
          <a:p>
            <a:pPr marL="476250" lvl="1" indent="-285750" algn="l">
              <a:buClr>
                <a:srgbClr val="990000"/>
              </a:buClr>
              <a:buFont typeface="Wingdings" pitchFamily="2" charset="2"/>
              <a:buChar char="§"/>
              <a:tabLst>
                <a:tab pos="95250" algn="l"/>
              </a:tabLst>
            </a:pPr>
            <a:endParaRPr lang="fr-FR" sz="1400" u="none">
              <a:latin typeface="Tahoma" charset="0"/>
            </a:endParaRPr>
          </a:p>
          <a:p>
            <a:pPr marL="476250" lvl="1" indent="-285750" algn="l">
              <a:buClr>
                <a:srgbClr val="990000"/>
              </a:buClr>
              <a:buFont typeface="Wingdings" pitchFamily="2" charset="2"/>
              <a:buChar char="§"/>
              <a:tabLst>
                <a:tab pos="95250" algn="l"/>
              </a:tabLst>
            </a:pPr>
            <a:r>
              <a:rPr lang="fr-FR" sz="1400" u="none">
                <a:latin typeface="Tahoma" charset="0"/>
              </a:rPr>
              <a:t>Les </a:t>
            </a:r>
            <a:r>
              <a:rPr lang="fr-FR" sz="1400" b="1" u="none">
                <a:solidFill>
                  <a:srgbClr val="990000"/>
                </a:solidFill>
                <a:latin typeface="Tahoma" charset="0"/>
              </a:rPr>
              <a:t>assemblées d’actionnaires spéciales</a:t>
            </a:r>
            <a:r>
              <a:rPr lang="fr-FR" sz="1400" u="none">
                <a:latin typeface="Tahoma" charset="0"/>
              </a:rPr>
              <a:t> réunissent les titulaires d’une même catégorie d’actions. Elles sont compétentes pour statuer sur toute décision intéressant la catégorie d’actions dont les membres de l’assemblée sont titulaires. Elles statuent à la majorité des voix des actionnaires présents ou représentés.</a:t>
            </a:r>
          </a:p>
        </p:txBody>
      </p:sp>
      <p:sp>
        <p:nvSpPr>
          <p:cNvPr id="33796" name="Text Box 9"/>
          <p:cNvSpPr txBox="1">
            <a:spLocks noChangeArrowheads="1"/>
          </p:cNvSpPr>
          <p:nvPr/>
        </p:nvSpPr>
        <p:spPr bwMode="auto">
          <a:xfrm>
            <a:off x="912126" y="228601"/>
            <a:ext cx="7127695"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6. </a:t>
            </a:r>
            <a:r>
              <a:rPr lang="fr-FR" sz="2000" b="1" i="1" u="none">
                <a:solidFill>
                  <a:srgbClr val="000099"/>
                </a:solidFill>
                <a:latin typeface="Arial" charset="0"/>
              </a:rPr>
              <a:t>La Société anonyme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7"/>
          <p:cNvSpPr>
            <a:spLocks noChangeArrowheads="1"/>
          </p:cNvSpPr>
          <p:nvPr/>
        </p:nvSpPr>
        <p:spPr bwMode="auto">
          <a:xfrm>
            <a:off x="1104708" y="1281113"/>
            <a:ext cx="1593574" cy="457835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Valeurs </a:t>
            </a:r>
          </a:p>
          <a:p>
            <a:pPr>
              <a:lnSpc>
                <a:spcPct val="110000"/>
              </a:lnSpc>
            </a:pPr>
            <a:r>
              <a:rPr lang="fr-FR" sz="1300" b="1" u="none">
                <a:solidFill>
                  <a:schemeClr val="bg1"/>
                </a:solidFill>
                <a:latin typeface="Tahoma" charset="0"/>
              </a:rPr>
              <a:t>mobilières</a:t>
            </a:r>
          </a:p>
        </p:txBody>
      </p:sp>
      <p:sp>
        <p:nvSpPr>
          <p:cNvPr id="34819" name="Rectangle 1028" descr="Papier de soie bleu"/>
          <p:cNvSpPr>
            <a:spLocks noChangeArrowheads="1"/>
          </p:cNvSpPr>
          <p:nvPr/>
        </p:nvSpPr>
        <p:spPr bwMode="auto">
          <a:xfrm>
            <a:off x="2793515" y="1268414"/>
            <a:ext cx="8814387" cy="3754874"/>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buClr>
                <a:srgbClr val="990000"/>
              </a:buClr>
              <a:buFont typeface="Wingdings" pitchFamily="2" charset="2"/>
              <a:buNone/>
              <a:tabLst>
                <a:tab pos="95250" algn="l"/>
              </a:tabLst>
            </a:pPr>
            <a:endParaRPr lang="fr-FR" sz="1400" u="none">
              <a:latin typeface="Tahoma" charset="0"/>
            </a:endParaRPr>
          </a:p>
          <a:p>
            <a:pPr marL="476250" lvl="1" indent="-285750" algn="l">
              <a:buClr>
                <a:srgbClr val="990000"/>
              </a:buClr>
              <a:buFont typeface="Wingdings" pitchFamily="2" charset="2"/>
              <a:buChar char="§"/>
              <a:tabLst>
                <a:tab pos="95250" algn="l"/>
              </a:tabLst>
            </a:pPr>
            <a:r>
              <a:rPr lang="fr-FR" sz="1400" u="none">
                <a:latin typeface="Tahoma" charset="0"/>
              </a:rPr>
              <a:t>Sont considérées comme </a:t>
            </a:r>
            <a:r>
              <a:rPr lang="fr-FR" sz="1400" b="1" u="none">
                <a:solidFill>
                  <a:srgbClr val="990000"/>
                </a:solidFill>
                <a:latin typeface="Tahoma" charset="0"/>
              </a:rPr>
              <a:t>valeurs mobilières</a:t>
            </a:r>
            <a:r>
              <a:rPr lang="fr-FR" sz="1400" u="none">
                <a:latin typeface="Tahoma" charset="0"/>
              </a:rPr>
              <a:t>, les titres émis par des personnes morales publiques ou privées, transmissibles par inscription en compte ou par tradition, et qui confèrent, par catégorie, des droits identiques de propriété ou de créance générale sur le patrimoine de la personne morale qui les émet. Partant, les actions, obligations, certificats d’investissement et de droit de vote, les bons de souscription d’actions, … sont des valeurs mobilières.</a:t>
            </a:r>
          </a:p>
          <a:p>
            <a:pPr marL="476250" lvl="1" indent="-285750" algn="l">
              <a:buClr>
                <a:srgbClr val="990000"/>
              </a:buClr>
              <a:buFont typeface="Wingdings" pitchFamily="2" charset="2"/>
              <a:buChar char="§"/>
              <a:tabLst>
                <a:tab pos="95250" algn="l"/>
              </a:tabLst>
            </a:pPr>
            <a:endParaRPr lang="fr-FR" sz="1400" u="none">
              <a:latin typeface="Tahoma" charset="0"/>
            </a:endParaRPr>
          </a:p>
          <a:p>
            <a:pPr marL="476250" lvl="1" indent="-285750" algn="l">
              <a:buClr>
                <a:srgbClr val="990000"/>
              </a:buClr>
              <a:buFont typeface="Wingdings" pitchFamily="2" charset="2"/>
              <a:buChar char="§"/>
              <a:tabLst>
                <a:tab pos="95250" algn="l"/>
              </a:tabLst>
            </a:pPr>
            <a:r>
              <a:rPr lang="fr-FR" sz="1400" u="none">
                <a:latin typeface="Tahoma" charset="0"/>
              </a:rPr>
              <a:t>Le droit marocain distingue </a:t>
            </a:r>
            <a:r>
              <a:rPr lang="fr-FR" sz="1400" b="1" u="none">
                <a:solidFill>
                  <a:srgbClr val="990000"/>
                </a:solidFill>
                <a:latin typeface="Tahoma" charset="0"/>
              </a:rPr>
              <a:t>les actions ordinaires</a:t>
            </a:r>
            <a:r>
              <a:rPr lang="fr-FR" sz="1400" u="none">
                <a:latin typeface="Tahoma" charset="0"/>
              </a:rPr>
              <a:t> des </a:t>
            </a:r>
            <a:r>
              <a:rPr lang="fr-FR" sz="1400" b="1" u="none">
                <a:solidFill>
                  <a:srgbClr val="990000"/>
                </a:solidFill>
                <a:latin typeface="Tahoma" charset="0"/>
              </a:rPr>
              <a:t>actions de priorité</a:t>
            </a:r>
            <a:r>
              <a:rPr lang="fr-FR" sz="1400" u="none">
                <a:latin typeface="Tahoma" charset="0"/>
              </a:rPr>
              <a:t> ou “ privilégiée ”, qui confèrent à leurs titulaires un ou plusieurs  avantages notamment pécuniaire, par rapport aux autres actions. Ces avantages peuvent être attribués, soit dans les statuts lors de la constitution, soit au cours de la vie sociale en vertu d’une décision extraordinaire des actionnaires. Les bénéfices accordés portent en général sur les points suivants : </a:t>
            </a:r>
            <a:r>
              <a:rPr lang="fr-FR" sz="1400" i="1" u="none">
                <a:latin typeface="Tahoma" charset="0"/>
              </a:rPr>
              <a:t>augmentation du droit aux bénéfices annuels, augmentation des droits à la liquidation de la société, droit de priorité dans les bénéfices, extension du droit à l’information…</a:t>
            </a:r>
          </a:p>
          <a:p>
            <a:pPr algn="just">
              <a:buClr>
                <a:srgbClr val="990000"/>
              </a:buClr>
              <a:buFont typeface="Wingdings" pitchFamily="2" charset="2"/>
              <a:buNone/>
              <a:tabLst>
                <a:tab pos="95250" algn="l"/>
              </a:tabLst>
            </a:pPr>
            <a:endParaRPr lang="fr-FR" sz="1400" u="none">
              <a:latin typeface="Tahoma" charset="0"/>
            </a:endParaRPr>
          </a:p>
          <a:p>
            <a:pPr marL="476250" lvl="1" indent="-285750" algn="just">
              <a:buClr>
                <a:srgbClr val="990000"/>
              </a:buClr>
              <a:buFont typeface="Wingdings" pitchFamily="2" charset="2"/>
              <a:buChar char="§"/>
              <a:tabLst>
                <a:tab pos="95250" algn="l"/>
              </a:tabLst>
            </a:pPr>
            <a:r>
              <a:rPr lang="fr-FR" sz="1400" u="none">
                <a:latin typeface="Tahoma" charset="0"/>
              </a:rPr>
              <a:t>Ces avantages sont considérés comme des </a:t>
            </a:r>
            <a:r>
              <a:rPr lang="fr-FR" sz="1400" b="1" u="none">
                <a:solidFill>
                  <a:srgbClr val="990000"/>
                </a:solidFill>
                <a:latin typeface="Tahoma" charset="0"/>
              </a:rPr>
              <a:t>avantages particuliers</a:t>
            </a:r>
            <a:r>
              <a:rPr lang="fr-FR" sz="1400" u="none">
                <a:latin typeface="Tahoma" charset="0"/>
              </a:rPr>
              <a:t> lesquels sont soumis à la procédure spéciale de vérification. </a:t>
            </a:r>
          </a:p>
        </p:txBody>
      </p:sp>
      <p:sp>
        <p:nvSpPr>
          <p:cNvPr id="34820" name="Text Box 1029"/>
          <p:cNvSpPr txBox="1">
            <a:spLocks noChangeArrowheads="1"/>
          </p:cNvSpPr>
          <p:nvPr/>
        </p:nvSpPr>
        <p:spPr bwMode="auto">
          <a:xfrm>
            <a:off x="912126" y="228601"/>
            <a:ext cx="7127695"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6. </a:t>
            </a:r>
            <a:r>
              <a:rPr lang="fr-FR" sz="2000" b="1" i="1" u="none">
                <a:solidFill>
                  <a:srgbClr val="000099"/>
                </a:solidFill>
                <a:latin typeface="Arial" charset="0"/>
              </a:rPr>
              <a:t>La Société anonyme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8" descr="Papier de soie bleu"/>
          <p:cNvSpPr txBox="1">
            <a:spLocks noChangeArrowheads="1"/>
          </p:cNvSpPr>
          <p:nvPr/>
        </p:nvSpPr>
        <p:spPr bwMode="auto">
          <a:xfrm>
            <a:off x="1297293" y="1752601"/>
            <a:ext cx="10238655" cy="3693319"/>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762000" lvl="2" indent="-381000" algn="l">
              <a:buClr>
                <a:srgbClr val="990000"/>
              </a:buClr>
              <a:buFont typeface="Wingdings" pitchFamily="2" charset="2"/>
              <a:buChar char="ü"/>
              <a:tabLst>
                <a:tab pos="666750" algn="l"/>
                <a:tab pos="762000" algn="l"/>
              </a:tabLst>
            </a:pPr>
            <a:r>
              <a:rPr lang="fr-FR" sz="1500" i="1" u="none">
                <a:latin typeface="Arial" charset="0"/>
              </a:rPr>
              <a:t>Demande d’un certificat négatif ;</a:t>
            </a:r>
          </a:p>
          <a:p>
            <a:pPr marL="1143000" lvl="3" algn="l">
              <a:lnSpc>
                <a:spcPct val="90000"/>
              </a:lnSpc>
              <a:buClr>
                <a:srgbClr val="990000"/>
              </a:buClr>
              <a:buFont typeface="Wingdings" pitchFamily="2" charset="2"/>
              <a:buChar char="§"/>
              <a:tabLst>
                <a:tab pos="666750" algn="l"/>
                <a:tab pos="762000" algn="l"/>
              </a:tabLst>
            </a:pPr>
            <a:endParaRPr lang="fr-FR" sz="1500" i="1" u="none">
              <a:latin typeface="Arial" charset="0"/>
            </a:endParaRPr>
          </a:p>
          <a:p>
            <a:pPr marL="762000" lvl="2" indent="-381000" algn="l">
              <a:buClr>
                <a:srgbClr val="990000"/>
              </a:buClr>
              <a:buFont typeface="Wingdings" pitchFamily="2" charset="2"/>
              <a:buChar char="ü"/>
              <a:tabLst>
                <a:tab pos="666750" algn="l"/>
                <a:tab pos="762000" algn="l"/>
              </a:tabLst>
            </a:pPr>
            <a:r>
              <a:rPr lang="fr-FR" sz="1500" i="1" u="none">
                <a:latin typeface="Arial" charset="0"/>
              </a:rPr>
              <a:t>Etablissement et signature des statuts par tous les associés ou leurs mandataires ;</a:t>
            </a:r>
          </a:p>
          <a:p>
            <a:pPr marL="762000" lvl="2" indent="-381000" algn="l">
              <a:buClr>
                <a:srgbClr val="990000"/>
              </a:buClr>
              <a:buFont typeface="Wingdings" pitchFamily="2" charset="2"/>
              <a:buChar char="ü"/>
              <a:tabLst>
                <a:tab pos="666750" algn="l"/>
                <a:tab pos="762000" algn="l"/>
              </a:tabLst>
            </a:pPr>
            <a:endParaRPr lang="fr-FR" sz="1500" i="1" u="none">
              <a:latin typeface="Arial" charset="0"/>
            </a:endParaRPr>
          </a:p>
          <a:p>
            <a:pPr marL="762000" lvl="2" indent="-381000" algn="l">
              <a:buClr>
                <a:srgbClr val="990000"/>
              </a:buClr>
              <a:buFont typeface="Wingdings" pitchFamily="2" charset="2"/>
              <a:buChar char="ü"/>
              <a:tabLst>
                <a:tab pos="666750" algn="l"/>
                <a:tab pos="762000" algn="l"/>
              </a:tabLst>
            </a:pPr>
            <a:r>
              <a:rPr lang="fr-FR" sz="1500" i="1" u="none">
                <a:latin typeface="Arial" charset="0"/>
              </a:rPr>
              <a:t>Enregistrement des statuts auprès de l’administration fiscale (services de l’enregistrement) ;</a:t>
            </a:r>
          </a:p>
          <a:p>
            <a:pPr marL="762000" lvl="2" indent="-381000" algn="l">
              <a:buClr>
                <a:srgbClr val="990000"/>
              </a:buClr>
              <a:buFont typeface="Wingdings" pitchFamily="2" charset="2"/>
              <a:buChar char="ü"/>
              <a:tabLst>
                <a:tab pos="666750" algn="l"/>
                <a:tab pos="762000" algn="l"/>
              </a:tabLst>
            </a:pPr>
            <a:endParaRPr lang="fr-FR" sz="1500" i="1" u="none">
              <a:latin typeface="Arial" charset="0"/>
            </a:endParaRPr>
          </a:p>
          <a:p>
            <a:pPr marL="762000" lvl="2" indent="-381000" algn="l">
              <a:buClr>
                <a:srgbClr val="990000"/>
              </a:buClr>
              <a:buFont typeface="Wingdings" pitchFamily="2" charset="2"/>
              <a:buChar char="ü"/>
              <a:tabLst>
                <a:tab pos="666750" algn="l"/>
                <a:tab pos="762000" algn="l"/>
              </a:tabLst>
            </a:pPr>
            <a:r>
              <a:rPr lang="fr-FR" sz="1500" i="1" u="none">
                <a:latin typeface="Arial" charset="0"/>
              </a:rPr>
              <a:t>Avis de constitution pour les sociétés anonymes ;</a:t>
            </a:r>
          </a:p>
          <a:p>
            <a:pPr marL="1143000" lvl="3" algn="l">
              <a:lnSpc>
                <a:spcPct val="90000"/>
              </a:lnSpc>
              <a:buClr>
                <a:srgbClr val="990000"/>
              </a:buClr>
              <a:buFont typeface="Wingdings" pitchFamily="2" charset="2"/>
              <a:buChar char="§"/>
              <a:tabLst>
                <a:tab pos="666750" algn="l"/>
                <a:tab pos="762000" algn="l"/>
              </a:tabLst>
            </a:pPr>
            <a:endParaRPr lang="fr-FR" sz="1500" i="1" u="none">
              <a:latin typeface="Arial" charset="0"/>
            </a:endParaRPr>
          </a:p>
          <a:p>
            <a:pPr marL="762000" lvl="2" indent="-381000" algn="l">
              <a:buClr>
                <a:srgbClr val="990000"/>
              </a:buClr>
              <a:buFont typeface="Wingdings" pitchFamily="2" charset="2"/>
              <a:buChar char="ü"/>
              <a:tabLst>
                <a:tab pos="666750" algn="l"/>
                <a:tab pos="762000" algn="l"/>
              </a:tabLst>
            </a:pPr>
            <a:r>
              <a:rPr lang="fr-FR" sz="1500" i="1" u="none">
                <a:latin typeface="Arial" charset="0"/>
              </a:rPr>
              <a:t>Etablissement des bulletins de souscriptions et liste des souscripteurs (cas des sociétés anonymes) ;</a:t>
            </a:r>
          </a:p>
          <a:p>
            <a:pPr marL="1143000" lvl="3" algn="l">
              <a:buClr>
                <a:srgbClr val="990000"/>
              </a:buClr>
              <a:buFont typeface="Wingdings" pitchFamily="2" charset="2"/>
              <a:buChar char="§"/>
              <a:tabLst>
                <a:tab pos="666750" algn="l"/>
                <a:tab pos="762000" algn="l"/>
              </a:tabLst>
            </a:pPr>
            <a:endParaRPr lang="fr-FR" sz="1500" i="1" u="none">
              <a:latin typeface="Arial" charset="0"/>
            </a:endParaRPr>
          </a:p>
          <a:p>
            <a:pPr marL="762000" lvl="2" indent="-381000" algn="l">
              <a:buClr>
                <a:srgbClr val="990000"/>
              </a:buClr>
              <a:buFont typeface="Wingdings" pitchFamily="2" charset="2"/>
              <a:buChar char="ü"/>
              <a:tabLst>
                <a:tab pos="666750" algn="l"/>
                <a:tab pos="762000" algn="l"/>
              </a:tabLst>
            </a:pPr>
            <a:r>
              <a:rPr lang="fr-FR" sz="1500" i="1" u="none">
                <a:latin typeface="Arial" charset="0"/>
              </a:rPr>
              <a:t>Etablissement de la déclaration de souscription et de versement par le (les) fondateur(s) (cas des sociétés anonymes) ;</a:t>
            </a:r>
          </a:p>
          <a:p>
            <a:pPr marL="1143000" lvl="3" algn="l">
              <a:lnSpc>
                <a:spcPct val="90000"/>
              </a:lnSpc>
              <a:buClr>
                <a:srgbClr val="990000"/>
              </a:buClr>
              <a:buFont typeface="Wingdings" pitchFamily="2" charset="2"/>
              <a:buChar char="§"/>
              <a:tabLst>
                <a:tab pos="666750" algn="l"/>
                <a:tab pos="762000" algn="l"/>
              </a:tabLst>
            </a:pPr>
            <a:endParaRPr lang="fr-FR" sz="1500" i="1" u="none">
              <a:latin typeface="Arial" charset="0"/>
            </a:endParaRPr>
          </a:p>
          <a:p>
            <a:pPr marL="762000" lvl="2" indent="-381000" algn="l">
              <a:buClr>
                <a:srgbClr val="990000"/>
              </a:buClr>
              <a:buFont typeface="Wingdings" pitchFamily="2" charset="2"/>
              <a:buChar char="ü"/>
              <a:tabLst>
                <a:tab pos="666750" algn="l"/>
                <a:tab pos="762000" algn="l"/>
              </a:tabLst>
            </a:pPr>
            <a:r>
              <a:rPr lang="fr-FR" sz="1500" i="1" u="none">
                <a:latin typeface="Arial" charset="0"/>
              </a:rPr>
              <a:t>Blocage du capital auprès d’une banque ;</a:t>
            </a:r>
          </a:p>
          <a:p>
            <a:pPr marL="1143000" lvl="3" algn="l">
              <a:lnSpc>
                <a:spcPct val="90000"/>
              </a:lnSpc>
              <a:buClr>
                <a:srgbClr val="990000"/>
              </a:buClr>
              <a:buFont typeface="Wingdings" pitchFamily="2" charset="2"/>
              <a:buChar char="§"/>
              <a:tabLst>
                <a:tab pos="666750" algn="l"/>
                <a:tab pos="762000" algn="l"/>
              </a:tabLst>
            </a:pPr>
            <a:endParaRPr lang="fr-FR" sz="1500" i="1" u="none">
              <a:latin typeface="Arial" charset="0"/>
            </a:endParaRPr>
          </a:p>
          <a:p>
            <a:pPr marL="762000" lvl="2" indent="-381000" algn="l">
              <a:buClr>
                <a:srgbClr val="990000"/>
              </a:buClr>
              <a:buFont typeface="Wingdings" pitchFamily="2" charset="2"/>
              <a:buChar char="ü"/>
              <a:tabLst>
                <a:tab pos="666750" algn="l"/>
                <a:tab pos="762000" algn="l"/>
              </a:tabLst>
            </a:pPr>
            <a:r>
              <a:rPr lang="fr-FR" sz="1500" i="1" u="none">
                <a:latin typeface="Arial" charset="0"/>
              </a:rPr>
              <a:t>Dépôt au greffe tenu au tribunal de commerce ;</a:t>
            </a:r>
          </a:p>
        </p:txBody>
      </p:sp>
      <p:sp>
        <p:nvSpPr>
          <p:cNvPr id="35843" name="Text Box 9"/>
          <p:cNvSpPr txBox="1">
            <a:spLocks noChangeArrowheads="1"/>
          </p:cNvSpPr>
          <p:nvPr/>
        </p:nvSpPr>
        <p:spPr bwMode="auto">
          <a:xfrm>
            <a:off x="1104708" y="1066801"/>
            <a:ext cx="9847141" cy="581025"/>
          </a:xfrm>
          <a:prstGeom prst="rect">
            <a:avLst/>
          </a:prstGeom>
          <a:noFill/>
          <a:ln w="9525" cap="rnd">
            <a:noFill/>
            <a:miter lim="800000"/>
            <a:headEnd/>
            <a:tailEnd/>
          </a:ln>
        </p:spPr>
        <p:txBody>
          <a:bodyPr>
            <a:spAutoFit/>
          </a:bodyPr>
          <a:lstStyle/>
          <a:p>
            <a:pPr algn="l">
              <a:spcBef>
                <a:spcPct val="50000"/>
              </a:spcBef>
            </a:pPr>
            <a:r>
              <a:rPr lang="fr-FR" sz="1600" b="1" i="1" u="none">
                <a:solidFill>
                  <a:schemeClr val="bg1"/>
                </a:solidFill>
                <a:latin typeface="Arial" charset="0"/>
              </a:rPr>
              <a:t>Les documents et autres formalités nécessaires à la constitution d’une société commerciale sont les suivants :  </a:t>
            </a:r>
          </a:p>
        </p:txBody>
      </p:sp>
      <p:sp>
        <p:nvSpPr>
          <p:cNvPr id="35844" name="Text Box 10"/>
          <p:cNvSpPr txBox="1">
            <a:spLocks noChangeArrowheads="1"/>
          </p:cNvSpPr>
          <p:nvPr/>
        </p:nvSpPr>
        <p:spPr bwMode="auto">
          <a:xfrm>
            <a:off x="1007359" y="152401"/>
            <a:ext cx="9754023" cy="338544"/>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FORMALITES DE CONSTITUTION DES SOCIETES COMMERCIALES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descr="Papier de soie bleu"/>
          <p:cNvSpPr>
            <a:spLocks noChangeArrowheads="1"/>
          </p:cNvSpPr>
          <p:nvPr/>
        </p:nvSpPr>
        <p:spPr bwMode="auto">
          <a:xfrm>
            <a:off x="1688807" y="1787525"/>
            <a:ext cx="9940258" cy="3208571"/>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571500" lvl="2" indent="-190500" algn="l">
              <a:lnSpc>
                <a:spcPct val="90000"/>
              </a:lnSpc>
              <a:buClr>
                <a:srgbClr val="990000"/>
              </a:buClr>
              <a:buFont typeface="Wingdings" pitchFamily="2" charset="2"/>
              <a:buChar char="ü"/>
              <a:tabLst>
                <a:tab pos="666750" algn="l"/>
                <a:tab pos="952500" algn="l"/>
              </a:tabLst>
            </a:pPr>
            <a:r>
              <a:rPr lang="fr-FR" sz="1500" i="1" u="none">
                <a:latin typeface="Arial" charset="0"/>
              </a:rPr>
              <a:t>Avis de constitution dans un journal d’annonces légales pour les sociétés autres que les sociétés anonymes ;</a:t>
            </a:r>
          </a:p>
          <a:p>
            <a:pPr marL="952500" lvl="3" algn="l">
              <a:lnSpc>
                <a:spcPct val="90000"/>
              </a:lnSpc>
              <a:buClr>
                <a:srgbClr val="990000"/>
              </a:buClr>
              <a:buFont typeface="Wingdings" pitchFamily="2" charset="2"/>
              <a:buChar char="§"/>
              <a:tabLst>
                <a:tab pos="666750" algn="l"/>
                <a:tab pos="952500" algn="l"/>
              </a:tabLst>
            </a:pPr>
            <a:endParaRPr lang="fr-FR" sz="1500" i="1" u="none">
              <a:latin typeface="Arial" charset="0"/>
            </a:endParaRPr>
          </a:p>
          <a:p>
            <a:pPr marL="571500" lvl="2" indent="-190500" algn="l">
              <a:lnSpc>
                <a:spcPct val="90000"/>
              </a:lnSpc>
              <a:buClr>
                <a:srgbClr val="990000"/>
              </a:buClr>
              <a:buFont typeface="Wingdings" pitchFamily="2" charset="2"/>
              <a:buChar char="ü"/>
              <a:tabLst>
                <a:tab pos="666750" algn="l"/>
                <a:tab pos="952500" algn="l"/>
              </a:tabLst>
            </a:pPr>
            <a:r>
              <a:rPr lang="fr-FR" sz="1500" i="1" u="none">
                <a:latin typeface="Arial" charset="0"/>
              </a:rPr>
              <a:t>Inscription au registre de l’impôt des patentes ;</a:t>
            </a:r>
          </a:p>
          <a:p>
            <a:pPr marL="952500" lvl="3" algn="l">
              <a:lnSpc>
                <a:spcPct val="90000"/>
              </a:lnSpc>
              <a:buClr>
                <a:srgbClr val="990000"/>
              </a:buClr>
              <a:buFont typeface="Wingdings" pitchFamily="2" charset="2"/>
              <a:buChar char="§"/>
              <a:tabLst>
                <a:tab pos="666750" algn="l"/>
                <a:tab pos="952500" algn="l"/>
              </a:tabLst>
            </a:pPr>
            <a:endParaRPr lang="fr-FR" sz="1500" i="1" u="none">
              <a:latin typeface="Arial" charset="0"/>
            </a:endParaRPr>
          </a:p>
          <a:p>
            <a:pPr marL="571500" lvl="2" indent="-190500" algn="l">
              <a:lnSpc>
                <a:spcPct val="90000"/>
              </a:lnSpc>
              <a:buClr>
                <a:srgbClr val="990000"/>
              </a:buClr>
              <a:buFont typeface="Wingdings" pitchFamily="2" charset="2"/>
              <a:buChar char="ü"/>
              <a:tabLst>
                <a:tab pos="666750" algn="l"/>
                <a:tab pos="952500" algn="l"/>
              </a:tabLst>
            </a:pPr>
            <a:r>
              <a:rPr lang="fr-FR" sz="1500" i="1" u="none">
                <a:latin typeface="Arial" charset="0"/>
              </a:rPr>
              <a:t>Immatriculation au registre de commerce tenu au tribunal de commerce ;</a:t>
            </a:r>
          </a:p>
          <a:p>
            <a:pPr marL="952500" lvl="3" algn="l">
              <a:lnSpc>
                <a:spcPct val="90000"/>
              </a:lnSpc>
              <a:buClr>
                <a:srgbClr val="990000"/>
              </a:buClr>
              <a:buFont typeface="Wingdings" pitchFamily="2" charset="2"/>
              <a:buChar char="§"/>
              <a:tabLst>
                <a:tab pos="666750" algn="l"/>
                <a:tab pos="952500" algn="l"/>
              </a:tabLst>
            </a:pPr>
            <a:endParaRPr lang="fr-FR" sz="1500" i="1" u="none">
              <a:latin typeface="Arial" charset="0"/>
            </a:endParaRPr>
          </a:p>
          <a:p>
            <a:pPr marL="571500" lvl="2" indent="-190500" algn="l">
              <a:lnSpc>
                <a:spcPct val="90000"/>
              </a:lnSpc>
              <a:buClr>
                <a:srgbClr val="990000"/>
              </a:buClr>
              <a:buFont typeface="Wingdings" pitchFamily="2" charset="2"/>
              <a:buChar char="ü"/>
              <a:tabLst>
                <a:tab pos="666750" algn="l"/>
                <a:tab pos="952500" algn="l"/>
              </a:tabLst>
            </a:pPr>
            <a:r>
              <a:rPr lang="fr-FR" sz="1500" i="1" u="none">
                <a:latin typeface="Arial" charset="0"/>
              </a:rPr>
              <a:t>Avis d'immatriculation (Bulletin Officiel et journal d'annonces légales pour les SA) ;</a:t>
            </a:r>
          </a:p>
          <a:p>
            <a:pPr marL="952500" lvl="3" algn="l">
              <a:lnSpc>
                <a:spcPct val="90000"/>
              </a:lnSpc>
              <a:buClr>
                <a:srgbClr val="990000"/>
              </a:buClr>
              <a:buFont typeface="Wingdings" pitchFamily="2" charset="2"/>
              <a:buChar char="§"/>
              <a:tabLst>
                <a:tab pos="666750" algn="l"/>
                <a:tab pos="952500" algn="l"/>
              </a:tabLst>
            </a:pPr>
            <a:endParaRPr lang="fr-FR" sz="1500" i="1" u="none">
              <a:latin typeface="Arial" charset="0"/>
            </a:endParaRPr>
          </a:p>
          <a:p>
            <a:pPr marL="571500" lvl="2" indent="-190500" algn="l">
              <a:lnSpc>
                <a:spcPct val="90000"/>
              </a:lnSpc>
              <a:buClr>
                <a:srgbClr val="990000"/>
              </a:buClr>
              <a:buFont typeface="Wingdings" pitchFamily="2" charset="2"/>
              <a:buChar char="ü"/>
              <a:tabLst>
                <a:tab pos="666750" algn="l"/>
                <a:tab pos="952500" algn="l"/>
              </a:tabLst>
            </a:pPr>
            <a:r>
              <a:rPr lang="fr-FR" sz="1500" i="1" u="none">
                <a:latin typeface="Arial" charset="0"/>
              </a:rPr>
              <a:t>Déclaration d'existence auprès des administrations fiscales (impôt sur les sociétés et taxe sur le chiffre d'affaires) ;</a:t>
            </a:r>
          </a:p>
          <a:p>
            <a:pPr marL="952500" lvl="3" algn="l">
              <a:lnSpc>
                <a:spcPct val="90000"/>
              </a:lnSpc>
              <a:buClr>
                <a:srgbClr val="990000"/>
              </a:buClr>
              <a:buFont typeface="Wingdings" pitchFamily="2" charset="2"/>
              <a:buChar char="§"/>
              <a:tabLst>
                <a:tab pos="666750" algn="l"/>
                <a:tab pos="952500" algn="l"/>
              </a:tabLst>
            </a:pPr>
            <a:endParaRPr lang="fr-FR" sz="1500" i="1" u="none">
              <a:latin typeface="Arial" charset="0"/>
            </a:endParaRPr>
          </a:p>
          <a:p>
            <a:pPr marL="571500" lvl="2" indent="-190500" algn="l">
              <a:lnSpc>
                <a:spcPct val="90000"/>
              </a:lnSpc>
              <a:buClr>
                <a:srgbClr val="990000"/>
              </a:buClr>
              <a:buFont typeface="Wingdings" pitchFamily="2" charset="2"/>
              <a:buChar char="ü"/>
              <a:tabLst>
                <a:tab pos="666750" algn="l"/>
                <a:tab pos="952500" algn="l"/>
              </a:tabLst>
            </a:pPr>
            <a:r>
              <a:rPr lang="fr-FR" sz="1500" i="1" u="none">
                <a:latin typeface="Arial" charset="0"/>
              </a:rPr>
              <a:t>Affiliation de la société à la caisse nationale de sécurité sociale et immatriculation des salariés ;</a:t>
            </a:r>
          </a:p>
          <a:p>
            <a:pPr marL="952500" lvl="3" algn="l">
              <a:lnSpc>
                <a:spcPct val="90000"/>
              </a:lnSpc>
              <a:buClr>
                <a:srgbClr val="990000"/>
              </a:buClr>
              <a:buFont typeface="Wingdings" pitchFamily="2" charset="2"/>
              <a:buChar char="§"/>
              <a:tabLst>
                <a:tab pos="666750" algn="l"/>
                <a:tab pos="952500" algn="l"/>
              </a:tabLst>
            </a:pPr>
            <a:endParaRPr lang="fr-FR" sz="1500" i="1" u="none">
              <a:latin typeface="Arial" charset="0"/>
            </a:endParaRPr>
          </a:p>
          <a:p>
            <a:pPr marL="571500" lvl="2" indent="-190500" algn="l">
              <a:lnSpc>
                <a:spcPct val="90000"/>
              </a:lnSpc>
              <a:buClr>
                <a:srgbClr val="990000"/>
              </a:buClr>
              <a:buFont typeface="Wingdings" pitchFamily="2" charset="2"/>
              <a:buChar char="ü"/>
              <a:tabLst>
                <a:tab pos="666750" algn="l"/>
                <a:tab pos="952500" algn="l"/>
              </a:tabLst>
            </a:pPr>
            <a:r>
              <a:rPr lang="fr-FR" sz="1500" i="1" u="none">
                <a:latin typeface="Arial" charset="0"/>
              </a:rPr>
              <a:t>Côte et paraphe des livres légaux (livre journal et livre d’inventaire).</a:t>
            </a:r>
          </a:p>
        </p:txBody>
      </p:sp>
      <p:sp>
        <p:nvSpPr>
          <p:cNvPr id="36867" name="Rectangle 6" descr="Parchemin"/>
          <p:cNvSpPr>
            <a:spLocks noChangeArrowheads="1"/>
          </p:cNvSpPr>
          <p:nvPr/>
        </p:nvSpPr>
        <p:spPr bwMode="auto">
          <a:xfrm>
            <a:off x="1585109" y="5445125"/>
            <a:ext cx="10221725" cy="687388"/>
          </a:xfrm>
          <a:prstGeom prst="rect">
            <a:avLst/>
          </a:prstGeom>
          <a:blipFill dpi="0" rotWithShape="1">
            <a:blip r:embed="rId3"/>
            <a:srcRect/>
            <a:tile tx="0" ty="0" sx="100000" sy="100000" flip="none" algn="tl"/>
          </a:blipFill>
          <a:ln w="9525" cap="rnd">
            <a:noFill/>
            <a:miter lim="800000"/>
            <a:headEnd/>
            <a:tailEnd/>
          </a:ln>
        </p:spPr>
        <p:txBody>
          <a:bodyPr>
            <a:spAutoFit/>
          </a:bodyPr>
          <a:lstStyle/>
          <a:p>
            <a:r>
              <a:rPr lang="fr-FR" sz="1300" b="1" i="1" u="none">
                <a:latin typeface="Arial" charset="0"/>
              </a:rPr>
              <a:t>Désormais, avec la mise en place des Centres Régionaux d’Investissement (les CRI), ces formalités se déroulent dans le même lieu (le CRI) où sont représentées les administrations concernées par les formalités de constitution, d’où un gain non négligeable en temps.</a:t>
            </a:r>
          </a:p>
        </p:txBody>
      </p:sp>
      <p:sp>
        <p:nvSpPr>
          <p:cNvPr id="36868" name="Text Box 7"/>
          <p:cNvSpPr txBox="1">
            <a:spLocks noChangeArrowheads="1"/>
          </p:cNvSpPr>
          <p:nvPr/>
        </p:nvSpPr>
        <p:spPr bwMode="auto">
          <a:xfrm>
            <a:off x="1104708" y="1066801"/>
            <a:ext cx="9847141" cy="581025"/>
          </a:xfrm>
          <a:prstGeom prst="rect">
            <a:avLst/>
          </a:prstGeom>
          <a:noFill/>
          <a:ln w="9525" cap="rnd">
            <a:noFill/>
            <a:miter lim="800000"/>
            <a:headEnd/>
            <a:tailEnd/>
          </a:ln>
        </p:spPr>
        <p:txBody>
          <a:bodyPr>
            <a:spAutoFit/>
          </a:bodyPr>
          <a:lstStyle/>
          <a:p>
            <a:pPr algn="l">
              <a:spcBef>
                <a:spcPct val="50000"/>
              </a:spcBef>
            </a:pPr>
            <a:r>
              <a:rPr lang="fr-FR" sz="1600" b="1" i="1" u="none">
                <a:solidFill>
                  <a:schemeClr val="bg1"/>
                </a:solidFill>
                <a:latin typeface="Arial" charset="0"/>
              </a:rPr>
              <a:t>Les documents et autres formalités nécessaires à la constitution d’une société commerciale sont les suivants (suite) :  </a:t>
            </a:r>
          </a:p>
        </p:txBody>
      </p:sp>
      <p:sp>
        <p:nvSpPr>
          <p:cNvPr id="36869" name="Text Box 8"/>
          <p:cNvSpPr txBox="1">
            <a:spLocks noChangeArrowheads="1"/>
          </p:cNvSpPr>
          <p:nvPr/>
        </p:nvSpPr>
        <p:spPr bwMode="auto">
          <a:xfrm>
            <a:off x="1007359" y="152401"/>
            <a:ext cx="9754023" cy="338544"/>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FORMALITES DE CONSTITUTION DES SOCIETES COMMERCIALES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2992447" y="1081088"/>
            <a:ext cx="7423977" cy="366712"/>
          </a:xfrm>
          <a:prstGeom prst="rect">
            <a:avLst/>
          </a:prstGeom>
          <a:solidFill>
            <a:srgbClr val="003399"/>
          </a:solidFill>
          <a:ln w="9525" cap="rnd">
            <a:noFill/>
            <a:miter lim="800000"/>
            <a:headEnd/>
            <a:tailEnd/>
          </a:ln>
        </p:spPr>
        <p:txBody>
          <a:bodyPr>
            <a:spAutoFit/>
          </a:bodyPr>
          <a:lstStyle/>
          <a:p>
            <a:pPr>
              <a:spcBef>
                <a:spcPct val="50000"/>
              </a:spcBef>
            </a:pPr>
            <a:r>
              <a:rPr lang="fr-FR" sz="1800" b="1" i="1" u="none">
                <a:solidFill>
                  <a:schemeClr val="bg1"/>
                </a:solidFill>
                <a:latin typeface="Arial" charset="0"/>
              </a:rPr>
              <a:t>Le cas particulier d’un apport en nature </a:t>
            </a:r>
          </a:p>
        </p:txBody>
      </p:sp>
      <p:sp>
        <p:nvSpPr>
          <p:cNvPr id="37891" name="Text Box 5" descr="Papier de soie bleu"/>
          <p:cNvSpPr txBox="1">
            <a:spLocks noChangeArrowheads="1"/>
          </p:cNvSpPr>
          <p:nvPr/>
        </p:nvSpPr>
        <p:spPr bwMode="auto">
          <a:xfrm>
            <a:off x="1487760" y="2297113"/>
            <a:ext cx="9942373" cy="2800767"/>
          </a:xfrm>
          <a:prstGeom prst="rect">
            <a:avLst/>
          </a:prstGeom>
          <a:blipFill dpi="0" rotWithShape="1">
            <a:blip r:embed="rId2"/>
            <a:srcRect/>
            <a:tile tx="0" ty="0" sx="100000" sy="100000" flip="none" algn="tl"/>
          </a:blipFill>
          <a:ln w="9525" cap="rnd">
            <a:noFill/>
            <a:miter lim="800000"/>
            <a:headEnd/>
            <a:tailEnd/>
          </a:ln>
        </p:spPr>
        <p:txBody>
          <a:bodyPr>
            <a:spAutoFit/>
          </a:bodyPr>
          <a:lstStyle/>
          <a:p>
            <a:pPr lvl="4" algn="just" defTabSz="190500">
              <a:lnSpc>
                <a:spcPct val="110000"/>
              </a:lnSpc>
              <a:buClr>
                <a:srgbClr val="990000"/>
              </a:buClr>
              <a:buFont typeface="Monotype Sorts" charset="2"/>
              <a:buChar char="§"/>
            </a:pPr>
            <a:endParaRPr lang="fr-FR" sz="1600" u="none">
              <a:latin typeface="Arial" charset="0"/>
            </a:endParaRPr>
          </a:p>
          <a:p>
            <a:pPr marL="666750" lvl="2" indent="-285750" algn="just" defTabSz="190500">
              <a:lnSpc>
                <a:spcPct val="110000"/>
              </a:lnSpc>
              <a:buClr>
                <a:srgbClr val="CC3300"/>
              </a:buClr>
              <a:buFont typeface="Monotype Sorts" charset="2"/>
              <a:buChar char="§"/>
            </a:pPr>
            <a:r>
              <a:rPr lang="fr-FR" sz="1600" i="1" u="none">
                <a:latin typeface="Arial" charset="0"/>
              </a:rPr>
              <a:t>Les statuts doivent contenir l'évaluation de chaque apport en nature</a:t>
            </a:r>
          </a:p>
          <a:p>
            <a:pPr marL="666750" lvl="2" indent="-285750" algn="just" defTabSz="190500">
              <a:lnSpc>
                <a:spcPct val="110000"/>
              </a:lnSpc>
              <a:buClr>
                <a:srgbClr val="CC3300"/>
              </a:buClr>
              <a:buFont typeface="Monotype Sorts" charset="2"/>
              <a:buChar char="§"/>
            </a:pPr>
            <a:endParaRPr lang="fr-FR" sz="1600" i="1" u="none">
              <a:latin typeface="Arial" charset="0"/>
            </a:endParaRPr>
          </a:p>
          <a:p>
            <a:pPr marL="666750" lvl="2" indent="-285750" algn="just" defTabSz="190500">
              <a:lnSpc>
                <a:spcPct val="110000"/>
              </a:lnSpc>
              <a:buClr>
                <a:srgbClr val="CC3300"/>
              </a:buClr>
              <a:buFont typeface="Monotype Sorts" charset="2"/>
              <a:buChar char="§"/>
            </a:pPr>
            <a:r>
              <a:rPr lang="fr-FR" sz="1600" i="1" u="none">
                <a:latin typeface="Arial" charset="0"/>
              </a:rPr>
              <a:t>Un rapport doit être établi et annexé aux statuts sous la responsabilité d’un </a:t>
            </a:r>
            <a:r>
              <a:rPr lang="fr-FR" sz="1600" b="1" i="1" u="none">
                <a:latin typeface="Arial" charset="0"/>
              </a:rPr>
              <a:t>commissaire aux apports</a:t>
            </a:r>
            <a:r>
              <a:rPr lang="fr-FR" sz="1600" i="1" u="none">
                <a:latin typeface="Arial" charset="0"/>
              </a:rPr>
              <a:t> désigné à l'unanimité des futurs associés et choisi parmi les personnes habilitées à exercer les fonctions de commissaires aux comptes ou, à défaut, par ordonnance du président du tribunal, statuant en référé, à la demande du futur associé le plus diligent</a:t>
            </a:r>
          </a:p>
          <a:p>
            <a:pPr algn="just" defTabSz="190500">
              <a:lnSpc>
                <a:spcPct val="110000"/>
              </a:lnSpc>
              <a:buFont typeface="Monotype Sorts" charset="2"/>
              <a:buChar char="§"/>
            </a:pPr>
            <a:endParaRPr lang="fr-FR" sz="1600" i="1" u="none">
              <a:latin typeface="Arial" charset="0"/>
            </a:endParaRPr>
          </a:p>
          <a:p>
            <a:pPr marL="666750" lvl="2" indent="-285750" algn="just" defTabSz="190500">
              <a:lnSpc>
                <a:spcPct val="110000"/>
              </a:lnSpc>
              <a:buClr>
                <a:srgbClr val="CC3300"/>
              </a:buClr>
              <a:buFont typeface="Monotype Sorts" charset="2"/>
              <a:buChar char="§"/>
            </a:pPr>
            <a:r>
              <a:rPr lang="fr-FR" sz="1600" i="1" u="none">
                <a:latin typeface="Arial" charset="0"/>
              </a:rPr>
              <a:t>Le rapport du commissaire aux apports est déposé au siège social et au greffe et tenu à la disposition des futurs actionnaires </a:t>
            </a:r>
            <a:r>
              <a:rPr lang="fr-FR" sz="1600" b="1" i="1" u="none">
                <a:latin typeface="Arial" charset="0"/>
              </a:rPr>
              <a:t>cinq jours au moins avant la signature des statuts</a:t>
            </a:r>
            <a:endParaRPr lang="fr-FR" sz="1600" u="none">
              <a:latin typeface="Arial" charset="0"/>
            </a:endParaRPr>
          </a:p>
        </p:txBody>
      </p:sp>
      <p:sp>
        <p:nvSpPr>
          <p:cNvPr id="37892" name="Rectangle 6"/>
          <p:cNvSpPr>
            <a:spLocks noChangeArrowheads="1"/>
          </p:cNvSpPr>
          <p:nvPr/>
        </p:nvSpPr>
        <p:spPr bwMode="auto">
          <a:xfrm>
            <a:off x="4243181" y="1690688"/>
            <a:ext cx="4829395" cy="366712"/>
          </a:xfrm>
          <a:prstGeom prst="rect">
            <a:avLst/>
          </a:prstGeom>
          <a:solidFill>
            <a:srgbClr val="CCFFFF"/>
          </a:solidFill>
          <a:ln w="9525" cap="rnd">
            <a:noFill/>
            <a:miter lim="800000"/>
            <a:headEnd/>
            <a:tailEnd/>
          </a:ln>
        </p:spPr>
        <p:txBody>
          <a:bodyPr>
            <a:spAutoFit/>
          </a:bodyPr>
          <a:lstStyle/>
          <a:p>
            <a:r>
              <a:rPr lang="fr-FR" sz="1800" b="1" u="none">
                <a:solidFill>
                  <a:srgbClr val="990000"/>
                </a:solidFill>
                <a:latin typeface="Arial" charset="0"/>
              </a:rPr>
              <a:t>Les sociétés anonymes</a:t>
            </a:r>
            <a:r>
              <a:rPr lang="fr-FR" sz="1600" b="1" u="none">
                <a:solidFill>
                  <a:srgbClr val="000080"/>
                </a:solidFill>
                <a:latin typeface="Arial" charset="0"/>
              </a:rPr>
              <a:t> </a:t>
            </a:r>
          </a:p>
        </p:txBody>
      </p:sp>
      <p:sp>
        <p:nvSpPr>
          <p:cNvPr id="37893" name="Text Box 7"/>
          <p:cNvSpPr txBox="1">
            <a:spLocks noChangeArrowheads="1"/>
          </p:cNvSpPr>
          <p:nvPr/>
        </p:nvSpPr>
        <p:spPr bwMode="auto">
          <a:xfrm>
            <a:off x="1007359" y="152401"/>
            <a:ext cx="9754023" cy="338544"/>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FORMALITES DE CONSTITUTION DES SOCIETES COMMERCIALES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descr="Papier de soie bleu"/>
          <p:cNvSpPr txBox="1">
            <a:spLocks noChangeArrowheads="1"/>
          </p:cNvSpPr>
          <p:nvPr/>
        </p:nvSpPr>
        <p:spPr bwMode="auto">
          <a:xfrm>
            <a:off x="1688807" y="2290763"/>
            <a:ext cx="10128608" cy="3016210"/>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381000" indent="-381000" defTabSz="190500">
              <a:lnSpc>
                <a:spcPct val="20000"/>
              </a:lnSpc>
              <a:buClr>
                <a:srgbClr val="990000"/>
              </a:buClr>
              <a:buFont typeface="Wingdings" pitchFamily="2" charset="2"/>
              <a:buNone/>
              <a:tabLst>
                <a:tab pos="285750" algn="l"/>
              </a:tabLst>
            </a:pPr>
            <a:r>
              <a:rPr lang="fr-FR" sz="1800" b="1">
                <a:solidFill>
                  <a:srgbClr val="000080"/>
                </a:solidFill>
                <a:latin typeface="Arial" charset="0"/>
              </a:rPr>
              <a:t> </a:t>
            </a:r>
            <a:endParaRPr lang="fr-FR" sz="1600" b="1">
              <a:solidFill>
                <a:srgbClr val="000080"/>
              </a:solidFill>
              <a:latin typeface="Arial" charset="0"/>
            </a:endParaRPr>
          </a:p>
          <a:p>
            <a:pPr marL="381000" indent="-381000" algn="just" defTabSz="190500">
              <a:lnSpc>
                <a:spcPct val="120000"/>
              </a:lnSpc>
              <a:buClr>
                <a:srgbClr val="CC3300"/>
              </a:buClr>
              <a:buFont typeface="Wingdings" pitchFamily="2" charset="2"/>
              <a:buChar char="§"/>
              <a:tabLst>
                <a:tab pos="285750" algn="l"/>
              </a:tabLst>
            </a:pPr>
            <a:r>
              <a:rPr lang="fr-FR" sz="1600" i="1" u="none">
                <a:latin typeface="Arial" charset="0"/>
              </a:rPr>
              <a:t>Les statuts doivent contenir l'évaluation de chaque apport en nature. </a:t>
            </a:r>
          </a:p>
          <a:p>
            <a:pPr marL="381000" indent="-381000" algn="just" defTabSz="190500">
              <a:lnSpc>
                <a:spcPct val="90000"/>
              </a:lnSpc>
              <a:tabLst>
                <a:tab pos="285750" algn="l"/>
              </a:tabLst>
            </a:pPr>
            <a:endParaRPr lang="fr-FR" sz="800" b="1" i="1">
              <a:solidFill>
                <a:srgbClr val="000080"/>
              </a:solidFill>
              <a:latin typeface="Arial" charset="0"/>
            </a:endParaRPr>
          </a:p>
          <a:p>
            <a:pPr marL="381000" indent="-381000" algn="just" defTabSz="190500">
              <a:lnSpc>
                <a:spcPct val="120000"/>
              </a:lnSpc>
              <a:buClr>
                <a:srgbClr val="CC3300"/>
              </a:buClr>
              <a:buFont typeface="Wingdings" pitchFamily="2" charset="2"/>
              <a:buChar char="§"/>
              <a:tabLst>
                <a:tab pos="285750" algn="l"/>
              </a:tabLst>
            </a:pPr>
            <a:r>
              <a:rPr lang="fr-FR" sz="1600" i="1" u="none">
                <a:latin typeface="Arial" charset="0"/>
              </a:rPr>
              <a:t>Un rapport doit être </a:t>
            </a:r>
            <a:r>
              <a:rPr lang="fr-FR" sz="1600" b="1" i="1" u="none">
                <a:latin typeface="Arial" charset="0"/>
              </a:rPr>
              <a:t>établi et annexé aux statuts</a:t>
            </a:r>
            <a:r>
              <a:rPr lang="fr-FR" sz="1600" i="1" u="none">
                <a:latin typeface="Arial" charset="0"/>
              </a:rPr>
              <a:t> sous la responsabilité d’un commissaire aux apports désigné à l'unanimité des futurs associés et choisi parmi les personnes habilitées à exercer les fonctions de commissaires aux comptes ou, à défaut, par ordonnance du président du tribunal, statuant en référé, à la demande du futur associé le plus diligent. </a:t>
            </a:r>
          </a:p>
          <a:p>
            <a:pPr marL="381000" indent="-381000" algn="just" defTabSz="190500">
              <a:lnSpc>
                <a:spcPct val="80000"/>
              </a:lnSpc>
              <a:tabLst>
                <a:tab pos="285750" algn="l"/>
              </a:tabLst>
            </a:pPr>
            <a:endParaRPr lang="fr-FR" sz="800" b="1" i="1">
              <a:solidFill>
                <a:srgbClr val="000080"/>
              </a:solidFill>
              <a:latin typeface="Arial" charset="0"/>
            </a:endParaRPr>
          </a:p>
          <a:p>
            <a:pPr marL="381000" indent="-381000" algn="just" defTabSz="190500">
              <a:lnSpc>
                <a:spcPct val="120000"/>
              </a:lnSpc>
              <a:buClr>
                <a:srgbClr val="CC3300"/>
              </a:buClr>
              <a:buFont typeface="Wingdings" pitchFamily="2" charset="2"/>
              <a:buChar char="§"/>
              <a:tabLst>
                <a:tab pos="285750" algn="l"/>
              </a:tabLst>
            </a:pPr>
            <a:r>
              <a:rPr lang="fr-FR" sz="1600" i="1" u="none">
                <a:latin typeface="Arial" charset="0"/>
              </a:rPr>
              <a:t>Toutefois, les futurs associés peuvent décider à l'unanimité que </a:t>
            </a:r>
            <a:r>
              <a:rPr lang="fr-FR" sz="1600" b="1" i="1" u="none">
                <a:latin typeface="Arial" charset="0"/>
              </a:rPr>
              <a:t>le recours à un commissaire aux apports ne sera pas obligatoire</a:t>
            </a:r>
            <a:r>
              <a:rPr lang="fr-FR" sz="1600" i="1" u="none">
                <a:latin typeface="Arial" charset="0"/>
              </a:rPr>
              <a:t> dans les cas où la valeur d'aucun apport en nature n'excède pas cent mille dirhams et si la valeur totale de l'ensemble des apports en nature non soumis à l'évaluation d'un commissaire aux apports n'excède pas la moitié du capital. </a:t>
            </a:r>
            <a:endParaRPr lang="fr-FR" sz="1600" b="1">
              <a:solidFill>
                <a:srgbClr val="000080"/>
              </a:solidFill>
              <a:latin typeface="Arial" charset="0"/>
            </a:endParaRPr>
          </a:p>
        </p:txBody>
      </p:sp>
      <p:sp>
        <p:nvSpPr>
          <p:cNvPr id="38915" name="Text Box 12"/>
          <p:cNvSpPr txBox="1">
            <a:spLocks noChangeArrowheads="1"/>
          </p:cNvSpPr>
          <p:nvPr/>
        </p:nvSpPr>
        <p:spPr bwMode="auto">
          <a:xfrm>
            <a:off x="2992447" y="1081088"/>
            <a:ext cx="7423977" cy="366712"/>
          </a:xfrm>
          <a:prstGeom prst="rect">
            <a:avLst/>
          </a:prstGeom>
          <a:solidFill>
            <a:srgbClr val="003399"/>
          </a:solidFill>
          <a:ln w="9525" cap="rnd">
            <a:noFill/>
            <a:miter lim="800000"/>
            <a:headEnd/>
            <a:tailEnd/>
          </a:ln>
        </p:spPr>
        <p:txBody>
          <a:bodyPr>
            <a:spAutoFit/>
          </a:bodyPr>
          <a:lstStyle/>
          <a:p>
            <a:pPr>
              <a:spcBef>
                <a:spcPct val="50000"/>
              </a:spcBef>
            </a:pPr>
            <a:r>
              <a:rPr lang="fr-FR" sz="1800" b="1" i="1" u="none">
                <a:solidFill>
                  <a:schemeClr val="bg1"/>
                </a:solidFill>
                <a:latin typeface="Arial" charset="0"/>
              </a:rPr>
              <a:t>Le cas particulier d’un apport en nature </a:t>
            </a:r>
          </a:p>
        </p:txBody>
      </p:sp>
      <p:sp>
        <p:nvSpPr>
          <p:cNvPr id="38916" name="Rectangle 13"/>
          <p:cNvSpPr>
            <a:spLocks noChangeArrowheads="1"/>
          </p:cNvSpPr>
          <p:nvPr/>
        </p:nvSpPr>
        <p:spPr bwMode="auto">
          <a:xfrm>
            <a:off x="3860130" y="1690688"/>
            <a:ext cx="5595495" cy="366712"/>
          </a:xfrm>
          <a:prstGeom prst="rect">
            <a:avLst/>
          </a:prstGeom>
          <a:solidFill>
            <a:srgbClr val="CCFFFF"/>
          </a:solidFill>
          <a:ln w="9525" cap="rnd">
            <a:noFill/>
            <a:miter lim="800000"/>
            <a:headEnd/>
            <a:tailEnd/>
          </a:ln>
        </p:spPr>
        <p:txBody>
          <a:bodyPr>
            <a:spAutoFit/>
          </a:bodyPr>
          <a:lstStyle/>
          <a:p>
            <a:r>
              <a:rPr lang="fr-FR" sz="1800" b="1" u="none">
                <a:solidFill>
                  <a:srgbClr val="990000"/>
                </a:solidFill>
                <a:latin typeface="Arial" charset="0"/>
              </a:rPr>
              <a:t>Dans les sociétés autres que la SA</a:t>
            </a:r>
            <a:r>
              <a:rPr lang="fr-FR" sz="1600" b="1" u="none">
                <a:solidFill>
                  <a:srgbClr val="000080"/>
                </a:solidFill>
                <a:latin typeface="Arial" charset="0"/>
              </a:rPr>
              <a:t> </a:t>
            </a:r>
          </a:p>
        </p:txBody>
      </p:sp>
      <p:sp>
        <p:nvSpPr>
          <p:cNvPr id="38917" name="Text Box 14"/>
          <p:cNvSpPr txBox="1">
            <a:spLocks noChangeArrowheads="1"/>
          </p:cNvSpPr>
          <p:nvPr/>
        </p:nvSpPr>
        <p:spPr bwMode="auto">
          <a:xfrm>
            <a:off x="1007359" y="152401"/>
            <a:ext cx="9754023" cy="338544"/>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FORMALITES DE CONSTITUTION DES SOCIETES COMMERCIALES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descr="Papier de soie bleu"/>
          <p:cNvSpPr>
            <a:spLocks noChangeArrowheads="1"/>
          </p:cNvSpPr>
          <p:nvPr/>
        </p:nvSpPr>
        <p:spPr bwMode="auto">
          <a:xfrm>
            <a:off x="1688807" y="2355851"/>
            <a:ext cx="10128608" cy="2874633"/>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nSpc>
                <a:spcPct val="30000"/>
              </a:lnSpc>
              <a:buFont typeface="Wingdings" pitchFamily="2" charset="2"/>
              <a:buChar char="§"/>
            </a:pPr>
            <a:endParaRPr lang="fr-FR" sz="1600" u="none">
              <a:latin typeface="Arial" charset="0"/>
            </a:endParaRPr>
          </a:p>
          <a:p>
            <a:pPr marL="190500" indent="-190500" algn="l">
              <a:lnSpc>
                <a:spcPct val="120000"/>
              </a:lnSpc>
              <a:buClr>
                <a:srgbClr val="CC3300"/>
              </a:buClr>
              <a:buFont typeface="Wingdings" pitchFamily="2" charset="2"/>
              <a:buChar char="§"/>
            </a:pPr>
            <a:r>
              <a:rPr lang="fr-FR" sz="1600" i="1" u="none">
                <a:latin typeface="Arial" charset="0"/>
              </a:rPr>
              <a:t>Lorsque la société est constituée par </a:t>
            </a:r>
            <a:r>
              <a:rPr lang="fr-FR" sz="1600" b="1" i="1" u="none">
                <a:latin typeface="Arial" charset="0"/>
              </a:rPr>
              <a:t>une seule personne</a:t>
            </a:r>
            <a:r>
              <a:rPr lang="fr-FR" sz="1600" i="1" u="none">
                <a:latin typeface="Arial" charset="0"/>
              </a:rPr>
              <a:t>, le commissaire aux apports est désigné par l'associé unique. Toutefois, le recours à un commissaire aux apports n'est pas obligatoire si les conditions prévues à l'alinéa précédent sont réunies. </a:t>
            </a:r>
          </a:p>
          <a:p>
            <a:pPr marL="190500" indent="-190500" algn="l">
              <a:lnSpc>
                <a:spcPct val="80000"/>
              </a:lnSpc>
              <a:buFont typeface="Wingdings" pitchFamily="2" charset="2"/>
              <a:buChar char="§"/>
            </a:pPr>
            <a:endParaRPr lang="fr-FR" sz="1600" b="1" i="1">
              <a:solidFill>
                <a:srgbClr val="000080"/>
              </a:solidFill>
              <a:latin typeface="Arial" charset="0"/>
            </a:endParaRPr>
          </a:p>
          <a:p>
            <a:pPr marL="190500" indent="-190500" algn="l">
              <a:lnSpc>
                <a:spcPct val="120000"/>
              </a:lnSpc>
              <a:buClr>
                <a:srgbClr val="CC3300"/>
              </a:buClr>
              <a:buFont typeface="Wingdings" pitchFamily="2" charset="2"/>
              <a:buChar char="§"/>
            </a:pPr>
            <a:r>
              <a:rPr lang="fr-FR" sz="1600" i="1" u="none">
                <a:latin typeface="Arial" charset="0"/>
              </a:rPr>
              <a:t>Lorsqu'il n'y a pas eu de commissaire aux apports ou lorsque la valeur retenue est différente de celle proposée par le commissaire aux apports, les associés sont solidairement responsables </a:t>
            </a:r>
            <a:r>
              <a:rPr lang="fr-FR" sz="1600" b="1" i="1" u="none">
                <a:latin typeface="Arial" charset="0"/>
              </a:rPr>
              <a:t>pendant cinq ans</a:t>
            </a:r>
            <a:r>
              <a:rPr lang="fr-FR" sz="1600" i="1" u="none">
                <a:latin typeface="Arial" charset="0"/>
              </a:rPr>
              <a:t>, à l'égard des tiers, de la valeur attribuée aux apports en nature, lors de la constitution de la société. </a:t>
            </a:r>
          </a:p>
          <a:p>
            <a:pPr marL="190500" indent="-190500" algn="l">
              <a:lnSpc>
                <a:spcPct val="60000"/>
              </a:lnSpc>
              <a:buFont typeface="Wingdings" pitchFamily="2" charset="2"/>
              <a:buChar char="§"/>
            </a:pPr>
            <a:endParaRPr lang="fr-FR" sz="1600" b="1" i="1">
              <a:solidFill>
                <a:srgbClr val="000080"/>
              </a:solidFill>
              <a:latin typeface="Arial" charset="0"/>
            </a:endParaRPr>
          </a:p>
          <a:p>
            <a:pPr marL="190500" indent="-190500" algn="l">
              <a:lnSpc>
                <a:spcPct val="120000"/>
              </a:lnSpc>
              <a:buClr>
                <a:srgbClr val="CC3300"/>
              </a:buClr>
              <a:buFont typeface="Wingdings" pitchFamily="2" charset="2"/>
              <a:buChar char="§"/>
            </a:pPr>
            <a:r>
              <a:rPr lang="fr-FR" sz="1600" i="1" u="none">
                <a:latin typeface="Arial" charset="0"/>
              </a:rPr>
              <a:t>Le rapport du commissaire aux apports est déposé au siège social et au greffe et tenu à la disposition des futurs actionnaires </a:t>
            </a:r>
            <a:r>
              <a:rPr lang="fr-FR" sz="1600" b="1" i="1" u="none">
                <a:latin typeface="Arial" charset="0"/>
              </a:rPr>
              <a:t>cinq jours au moins</a:t>
            </a:r>
            <a:r>
              <a:rPr lang="fr-FR" sz="1600" i="1" u="none">
                <a:latin typeface="Arial" charset="0"/>
              </a:rPr>
              <a:t> avant la signature des statuts</a:t>
            </a:r>
          </a:p>
        </p:txBody>
      </p:sp>
      <p:sp>
        <p:nvSpPr>
          <p:cNvPr id="39939" name="Text Box 10"/>
          <p:cNvSpPr txBox="1">
            <a:spLocks noChangeArrowheads="1"/>
          </p:cNvSpPr>
          <p:nvPr/>
        </p:nvSpPr>
        <p:spPr bwMode="auto">
          <a:xfrm>
            <a:off x="2992447" y="1081088"/>
            <a:ext cx="7423977" cy="366712"/>
          </a:xfrm>
          <a:prstGeom prst="rect">
            <a:avLst/>
          </a:prstGeom>
          <a:solidFill>
            <a:srgbClr val="003399"/>
          </a:solidFill>
          <a:ln w="9525" cap="rnd">
            <a:noFill/>
            <a:miter lim="800000"/>
            <a:headEnd/>
            <a:tailEnd/>
          </a:ln>
        </p:spPr>
        <p:txBody>
          <a:bodyPr>
            <a:spAutoFit/>
          </a:bodyPr>
          <a:lstStyle/>
          <a:p>
            <a:pPr>
              <a:spcBef>
                <a:spcPct val="50000"/>
              </a:spcBef>
            </a:pPr>
            <a:r>
              <a:rPr lang="fr-FR" sz="1800" b="1" i="1" u="none">
                <a:solidFill>
                  <a:schemeClr val="bg1"/>
                </a:solidFill>
                <a:latin typeface="Arial" charset="0"/>
              </a:rPr>
              <a:t>Le cas particulier d’un apport en nature </a:t>
            </a:r>
          </a:p>
        </p:txBody>
      </p:sp>
      <p:sp>
        <p:nvSpPr>
          <p:cNvPr id="39940" name="Rectangle 11"/>
          <p:cNvSpPr>
            <a:spLocks noChangeArrowheads="1"/>
          </p:cNvSpPr>
          <p:nvPr/>
        </p:nvSpPr>
        <p:spPr bwMode="auto">
          <a:xfrm>
            <a:off x="3860130" y="1690688"/>
            <a:ext cx="5595495" cy="366712"/>
          </a:xfrm>
          <a:prstGeom prst="rect">
            <a:avLst/>
          </a:prstGeom>
          <a:solidFill>
            <a:srgbClr val="CCFFFF"/>
          </a:solidFill>
          <a:ln w="9525" cap="rnd">
            <a:noFill/>
            <a:miter lim="800000"/>
            <a:headEnd/>
            <a:tailEnd/>
          </a:ln>
        </p:spPr>
        <p:txBody>
          <a:bodyPr>
            <a:spAutoFit/>
          </a:bodyPr>
          <a:lstStyle/>
          <a:p>
            <a:r>
              <a:rPr lang="fr-FR" sz="1800" b="1" u="none">
                <a:solidFill>
                  <a:srgbClr val="990000"/>
                </a:solidFill>
                <a:latin typeface="Arial" charset="0"/>
              </a:rPr>
              <a:t>Dans les sociétés autres que la SA</a:t>
            </a:r>
            <a:r>
              <a:rPr lang="fr-FR" sz="1600" b="1" u="none">
                <a:solidFill>
                  <a:srgbClr val="000080"/>
                </a:solidFill>
                <a:latin typeface="Arial" charset="0"/>
              </a:rPr>
              <a:t> </a:t>
            </a:r>
          </a:p>
        </p:txBody>
      </p:sp>
      <p:sp>
        <p:nvSpPr>
          <p:cNvPr id="39941" name="Text Box 12"/>
          <p:cNvSpPr txBox="1">
            <a:spLocks noChangeArrowheads="1"/>
          </p:cNvSpPr>
          <p:nvPr/>
        </p:nvSpPr>
        <p:spPr bwMode="auto">
          <a:xfrm>
            <a:off x="1007359" y="152401"/>
            <a:ext cx="9754023" cy="338544"/>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FORMALITES DE CONSTITUTION DES SOCIETES COMMERCIALES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2249628" y="1800225"/>
            <a:ext cx="5250537"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Qu’est ce qu’une société civile ?</a:t>
            </a:r>
          </a:p>
        </p:txBody>
      </p:sp>
      <p:sp>
        <p:nvSpPr>
          <p:cNvPr id="40963" name="Oval 6"/>
          <p:cNvSpPr>
            <a:spLocks noChangeArrowheads="1"/>
          </p:cNvSpPr>
          <p:nvPr/>
        </p:nvSpPr>
        <p:spPr bwMode="auto">
          <a:xfrm>
            <a:off x="1968158" y="1730375"/>
            <a:ext cx="467703"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1</a:t>
            </a:r>
            <a:endParaRPr lang="fr-FR" sz="1600" b="1" u="none">
              <a:solidFill>
                <a:schemeClr val="bg1"/>
              </a:solidFill>
            </a:endParaRPr>
          </a:p>
        </p:txBody>
      </p:sp>
      <p:sp>
        <p:nvSpPr>
          <p:cNvPr id="40964" name="Text Box 9"/>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TRAITS ESSENTIELS DE LA SOCIETE CIVILE</a:t>
            </a:r>
          </a:p>
        </p:txBody>
      </p:sp>
      <p:sp>
        <p:nvSpPr>
          <p:cNvPr id="40965" name="Text Box 10"/>
          <p:cNvSpPr txBox="1">
            <a:spLocks noChangeArrowheads="1"/>
          </p:cNvSpPr>
          <p:nvPr/>
        </p:nvSpPr>
        <p:spPr bwMode="auto">
          <a:xfrm>
            <a:off x="2249627" y="2449513"/>
            <a:ext cx="8283195"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Quelles sont les caractéristiques d’une société civile ? </a:t>
            </a:r>
          </a:p>
        </p:txBody>
      </p:sp>
      <p:sp>
        <p:nvSpPr>
          <p:cNvPr id="40966" name="Oval 11"/>
          <p:cNvSpPr>
            <a:spLocks noChangeArrowheads="1"/>
          </p:cNvSpPr>
          <p:nvPr/>
        </p:nvSpPr>
        <p:spPr bwMode="auto">
          <a:xfrm>
            <a:off x="1968158" y="2379663"/>
            <a:ext cx="499447"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2</a:t>
            </a:r>
            <a:endParaRPr lang="fr-FR" sz="1600" b="1" u="none">
              <a:solidFill>
                <a:schemeClr val="bg1"/>
              </a:solidFill>
            </a:endParaRPr>
          </a:p>
        </p:txBody>
      </p:sp>
      <p:sp>
        <p:nvSpPr>
          <p:cNvPr id="40967" name="Text Box 12"/>
          <p:cNvSpPr txBox="1">
            <a:spLocks noChangeArrowheads="1"/>
          </p:cNvSpPr>
          <p:nvPr/>
        </p:nvSpPr>
        <p:spPr bwMode="auto">
          <a:xfrm>
            <a:off x="2226347" y="3117850"/>
            <a:ext cx="8668361"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Particularités liées aux sociétés civiles immobilières</a:t>
            </a:r>
          </a:p>
        </p:txBody>
      </p:sp>
      <p:sp>
        <p:nvSpPr>
          <p:cNvPr id="40968" name="Oval 13"/>
          <p:cNvSpPr>
            <a:spLocks noChangeArrowheads="1"/>
          </p:cNvSpPr>
          <p:nvPr/>
        </p:nvSpPr>
        <p:spPr bwMode="auto">
          <a:xfrm>
            <a:off x="1944879" y="3048000"/>
            <a:ext cx="499447"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3</a:t>
            </a:r>
            <a:endParaRPr lang="fr-FR" sz="1600" b="1" u="none">
              <a:solidFill>
                <a:schemeClr val="bg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315136" y="1060450"/>
            <a:ext cx="5250537"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Qu’est ce qu’une société civile ?</a:t>
            </a:r>
          </a:p>
        </p:txBody>
      </p:sp>
      <p:sp>
        <p:nvSpPr>
          <p:cNvPr id="41987" name="Oval 3"/>
          <p:cNvSpPr>
            <a:spLocks noChangeArrowheads="1"/>
          </p:cNvSpPr>
          <p:nvPr/>
        </p:nvSpPr>
        <p:spPr bwMode="auto">
          <a:xfrm>
            <a:off x="4033666" y="990600"/>
            <a:ext cx="467703"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1</a:t>
            </a:r>
            <a:endParaRPr lang="fr-FR" sz="1600" b="1" u="none">
              <a:solidFill>
                <a:schemeClr val="bg1"/>
              </a:solidFill>
            </a:endParaRPr>
          </a:p>
        </p:txBody>
      </p:sp>
      <p:sp>
        <p:nvSpPr>
          <p:cNvPr id="755716" name="Text Box 4" descr="Papier de soie bleu"/>
          <p:cNvSpPr txBox="1">
            <a:spLocks noChangeArrowheads="1"/>
          </p:cNvSpPr>
          <p:nvPr/>
        </p:nvSpPr>
        <p:spPr bwMode="auto">
          <a:xfrm>
            <a:off x="1407340" y="1484314"/>
            <a:ext cx="10596309" cy="4039567"/>
          </a:xfrm>
          <a:prstGeom prst="rect">
            <a:avLst/>
          </a:prstGeom>
          <a:blipFill dpi="0" rotWithShape="1">
            <a:blip r:embed="rId2" cstate="print"/>
            <a:srcRect/>
            <a:tile tx="0" ty="0" sx="100000" sy="100000" flip="none" algn="tl"/>
          </a:blipFill>
          <a:ln w="9525" cap="rnd">
            <a:noFill/>
            <a:miter lim="800000"/>
            <a:headEnd/>
            <a:tailEnd/>
          </a:ln>
          <a:effectLst/>
        </p:spPr>
        <p:txBody>
          <a:bodyPr>
            <a:spAutoFit/>
          </a:bodyPr>
          <a:lstStyle/>
          <a:p>
            <a:pPr marL="285750" indent="-285750" algn="l">
              <a:buClr>
                <a:srgbClr val="CC0000"/>
              </a:buClr>
              <a:buFont typeface="Wingdings" pitchFamily="2" charset="2"/>
              <a:buChar char="§"/>
              <a:defRPr/>
            </a:pPr>
            <a:r>
              <a:rPr lang="fr-FR" sz="1500" u="none" dirty="0">
                <a:latin typeface="Arial" charset="0"/>
              </a:rPr>
              <a:t>Une société civile est toute société qui n’est pas commerciale par la forme et dont l’activité est civile.  </a:t>
            </a:r>
          </a:p>
          <a:p>
            <a:pPr marL="285750" indent="-285750" algn="l">
              <a:lnSpc>
                <a:spcPct val="70000"/>
              </a:lnSpc>
              <a:defRPr/>
            </a:pPr>
            <a:endParaRPr lang="fr-FR" sz="1500" u="none" dirty="0">
              <a:latin typeface="Arial" charset="0"/>
            </a:endParaRPr>
          </a:p>
          <a:p>
            <a:pPr marL="285750" indent="-285750" algn="l">
              <a:buClr>
                <a:srgbClr val="CC0000"/>
              </a:buClr>
              <a:buFont typeface="Wingdings" pitchFamily="2" charset="2"/>
              <a:buChar char="§"/>
              <a:defRPr/>
            </a:pPr>
            <a:r>
              <a:rPr lang="fr-FR" sz="1500" u="none" dirty="0">
                <a:latin typeface="Arial" charset="0"/>
              </a:rPr>
              <a:t>Est réputée civile toute activité qui :</a:t>
            </a:r>
          </a:p>
          <a:p>
            <a:pPr marL="285750" indent="-285750" algn="l">
              <a:buClr>
                <a:srgbClr val="CC0000"/>
              </a:buClr>
              <a:buFont typeface="Wingdings" pitchFamily="2" charset="2"/>
              <a:buChar char="§"/>
              <a:defRPr/>
            </a:pPr>
            <a:endParaRPr lang="fr-FR" sz="1500" u="none" dirty="0">
              <a:latin typeface="Arial" charset="0"/>
            </a:endParaRPr>
          </a:p>
          <a:p>
            <a:pPr lvl="2" algn="l">
              <a:buClr>
                <a:srgbClr val="990000"/>
              </a:buClr>
              <a:buFont typeface="Wingdings" pitchFamily="2" charset="2"/>
              <a:buChar char="ü"/>
              <a:defRPr/>
            </a:pPr>
            <a:r>
              <a:rPr lang="fr-FR" sz="1500" u="none" dirty="0">
                <a:latin typeface="Arial" charset="0"/>
              </a:rPr>
              <a:t>  n’est pas visée par les articles 6 et suivants du code de commerce ;</a:t>
            </a:r>
          </a:p>
          <a:p>
            <a:pPr lvl="2" algn="l">
              <a:buClr>
                <a:srgbClr val="990000"/>
              </a:buClr>
              <a:buFont typeface="Wingdings" pitchFamily="2" charset="2"/>
              <a:buChar char="ü"/>
              <a:defRPr/>
            </a:pPr>
            <a:r>
              <a:rPr lang="fr-FR" sz="1500" u="none" dirty="0">
                <a:latin typeface="Arial" charset="0"/>
              </a:rPr>
              <a:t>  consiste dans la simple gestion d’un patrimoine personnel ;</a:t>
            </a:r>
          </a:p>
          <a:p>
            <a:pPr lvl="2" algn="l">
              <a:buClr>
                <a:srgbClr val="990000"/>
              </a:buClr>
              <a:buFont typeface="Wingdings" pitchFamily="2" charset="2"/>
              <a:buChar char="ü"/>
              <a:defRPr/>
            </a:pPr>
            <a:r>
              <a:rPr lang="fr-FR" sz="1500" u="none" dirty="0">
                <a:latin typeface="Arial" charset="0"/>
              </a:rPr>
              <a:t>  ou d’exercice d’une activité libérale.      </a:t>
            </a:r>
          </a:p>
          <a:p>
            <a:pPr lvl="2" algn="l">
              <a:lnSpc>
                <a:spcPct val="70000"/>
              </a:lnSpc>
              <a:buClr>
                <a:srgbClr val="990000"/>
              </a:buClr>
              <a:buFont typeface="Wingdings" pitchFamily="2" charset="2"/>
              <a:buChar char="ü"/>
              <a:defRPr/>
            </a:pPr>
            <a:endParaRPr lang="fr-FR" sz="1500" u="none" dirty="0">
              <a:latin typeface="Arial" charset="0"/>
            </a:endParaRPr>
          </a:p>
          <a:p>
            <a:pPr marL="285750" indent="-285750" algn="just">
              <a:buClr>
                <a:srgbClr val="CC0000"/>
              </a:buClr>
              <a:buFont typeface="Wingdings" pitchFamily="2" charset="2"/>
              <a:buChar char="§"/>
              <a:defRPr/>
            </a:pPr>
            <a:r>
              <a:rPr lang="fr-FR" sz="1500" u="none" dirty="0">
                <a:latin typeface="Arial" charset="0"/>
              </a:rPr>
              <a:t>Une société civile peut néanmoins effectuer des actes commerciaux sans perdre pour autant son caractère civil si ces actes ne sont que l'accessoire de l'activité civile principale.</a:t>
            </a:r>
          </a:p>
          <a:p>
            <a:pPr marL="285750" indent="-285750" algn="just">
              <a:lnSpc>
                <a:spcPct val="80000"/>
              </a:lnSpc>
              <a:buClr>
                <a:srgbClr val="CC0000"/>
              </a:buClr>
              <a:buFont typeface="Wingdings" pitchFamily="2" charset="2"/>
              <a:buChar char="§"/>
              <a:defRPr/>
            </a:pPr>
            <a:endParaRPr lang="fr-FR" sz="1500" u="none" dirty="0">
              <a:latin typeface="Arial" charset="0"/>
            </a:endParaRPr>
          </a:p>
          <a:p>
            <a:pPr marL="285750" indent="-285750" algn="just">
              <a:buClr>
                <a:srgbClr val="CC0000"/>
              </a:buClr>
              <a:buFont typeface="Wingdings" pitchFamily="2" charset="2"/>
              <a:buChar char="§"/>
              <a:defRPr/>
            </a:pPr>
            <a:r>
              <a:rPr lang="fr-FR" sz="1500" u="none" dirty="0">
                <a:latin typeface="Arial" charset="0"/>
              </a:rPr>
              <a:t>Il n’existe pas de réglementation spécifique aux sociétés civiles dans le droit marocain. La société civile reste en effet régie par les règles de droit commun prévues par le DOC en matière des obligations et des contrats (articles 982 et suivants).</a:t>
            </a:r>
          </a:p>
          <a:p>
            <a:pPr marL="285750" indent="-285750" algn="just">
              <a:lnSpc>
                <a:spcPct val="90000"/>
              </a:lnSpc>
              <a:buClr>
                <a:srgbClr val="CC0000"/>
              </a:buClr>
              <a:buFont typeface="Wingdings" pitchFamily="2" charset="2"/>
              <a:buChar char="§"/>
              <a:defRPr/>
            </a:pPr>
            <a:endParaRPr lang="fr-FR" sz="1500" u="none" dirty="0">
              <a:latin typeface="Arial" charset="0"/>
            </a:endParaRPr>
          </a:p>
          <a:p>
            <a:pPr marL="285750" indent="-285750" algn="just">
              <a:buClr>
                <a:srgbClr val="CC0000"/>
              </a:buClr>
              <a:buFont typeface="Wingdings" pitchFamily="2" charset="2"/>
              <a:buChar char="§"/>
              <a:defRPr/>
            </a:pPr>
            <a:r>
              <a:rPr lang="fr-FR" sz="1500" u="none" dirty="0">
                <a:latin typeface="Arial" charset="0"/>
              </a:rPr>
              <a:t>Lorsqu’une société exerce une activité commerciale alors qu’elle a la forme civile, elle fait encourir à ses associés le risque éventuel d’être qualifiés par leurs créanciers, en cas de difficultés, de commerçants et être poursuivis en paiement selon les </a:t>
            </a:r>
            <a:r>
              <a:rPr lang="fr-FR" sz="1500" u="none" dirty="0" err="1">
                <a:latin typeface="Arial" charset="0"/>
              </a:rPr>
              <a:t>régles</a:t>
            </a:r>
            <a:r>
              <a:rPr lang="fr-FR" sz="1500" u="none" dirty="0">
                <a:latin typeface="Arial" charset="0"/>
              </a:rPr>
              <a:t> applicables aux associés  d’une SNC (notamment la </a:t>
            </a:r>
            <a:r>
              <a:rPr lang="fr-FR" sz="1500" u="none" dirty="0" err="1">
                <a:latin typeface="Arial" charset="0"/>
              </a:rPr>
              <a:t>régle</a:t>
            </a:r>
            <a:r>
              <a:rPr lang="fr-FR" sz="1500" u="none" dirty="0">
                <a:latin typeface="Arial" charset="0"/>
              </a:rPr>
              <a:t> de la solidarité).     </a:t>
            </a:r>
            <a:endParaRPr lang="fr-FR" sz="1500" dirty="0">
              <a:effectLst>
                <a:outerShdw blurRad="38100" dist="38100" dir="2700000" algn="tl">
                  <a:srgbClr val="FFFFFF"/>
                </a:outerShdw>
              </a:effectLst>
            </a:endParaRPr>
          </a:p>
        </p:txBody>
      </p:sp>
      <p:sp>
        <p:nvSpPr>
          <p:cNvPr id="41989" name="Text Box 5"/>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TRAITS ESSENTIELS DE LA SOCIETE CIVILE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189264" y="1060450"/>
            <a:ext cx="8283195"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Quelles sont les caractéristiques d’une société civile ? </a:t>
            </a:r>
          </a:p>
        </p:txBody>
      </p:sp>
      <p:sp>
        <p:nvSpPr>
          <p:cNvPr id="43011" name="Oval 4"/>
          <p:cNvSpPr>
            <a:spLocks noChangeArrowheads="1"/>
          </p:cNvSpPr>
          <p:nvPr/>
        </p:nvSpPr>
        <p:spPr bwMode="auto">
          <a:xfrm>
            <a:off x="2907795" y="990600"/>
            <a:ext cx="499447"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2</a:t>
            </a:r>
            <a:endParaRPr lang="fr-FR" sz="1600" b="1" u="none">
              <a:solidFill>
                <a:schemeClr val="bg1"/>
              </a:solidFill>
            </a:endParaRPr>
          </a:p>
        </p:txBody>
      </p:sp>
      <p:sp>
        <p:nvSpPr>
          <p:cNvPr id="749573" name="Text Box 5" descr="Papier de soie bleu"/>
          <p:cNvSpPr txBox="1">
            <a:spLocks noChangeArrowheads="1"/>
          </p:cNvSpPr>
          <p:nvPr/>
        </p:nvSpPr>
        <p:spPr bwMode="auto">
          <a:xfrm>
            <a:off x="1407340" y="1660526"/>
            <a:ext cx="10543402" cy="3379387"/>
          </a:xfrm>
          <a:prstGeom prst="rect">
            <a:avLst/>
          </a:prstGeom>
          <a:blipFill dpi="0" rotWithShape="1">
            <a:blip r:embed="rId2" cstate="print"/>
            <a:srcRect/>
            <a:tile tx="0" ty="0" sx="100000" sy="100000" flip="none" algn="tl"/>
          </a:blipFill>
          <a:ln w="9525" cap="rnd">
            <a:noFill/>
            <a:miter lim="800000"/>
            <a:headEnd/>
            <a:tailEnd/>
          </a:ln>
          <a:effectLst/>
        </p:spPr>
        <p:txBody>
          <a:bodyPr>
            <a:spAutoFit/>
          </a:bodyPr>
          <a:lstStyle/>
          <a:p>
            <a:pPr marL="190500" indent="-190500" algn="l">
              <a:lnSpc>
                <a:spcPct val="120000"/>
              </a:lnSpc>
              <a:buClr>
                <a:srgbClr val="CC0000"/>
              </a:buClr>
              <a:buFont typeface="Wingdings" pitchFamily="2" charset="2"/>
              <a:buChar char="§"/>
              <a:defRPr/>
            </a:pPr>
            <a:r>
              <a:rPr lang="fr-FR" sz="1500" u="none">
                <a:latin typeface="Arial" charset="0"/>
              </a:rPr>
              <a:t>Au contraire des sociétés commerciales, aucun capital minimal n’est exigé. Le cas échéant, son montant et les modalités de libération restent librement fixés par les statuts. Il n’existe pas d’obligation de blocage des fonds.   </a:t>
            </a:r>
          </a:p>
          <a:p>
            <a:pPr marL="190500" indent="-190500" algn="l">
              <a:lnSpc>
                <a:spcPct val="120000"/>
              </a:lnSpc>
              <a:defRPr/>
            </a:pPr>
            <a:endParaRPr lang="fr-FR" sz="700" u="none">
              <a:latin typeface="Arial" charset="0"/>
            </a:endParaRPr>
          </a:p>
          <a:p>
            <a:pPr marL="190500" indent="-190500" algn="just">
              <a:lnSpc>
                <a:spcPct val="120000"/>
              </a:lnSpc>
              <a:buClr>
                <a:srgbClr val="CC0000"/>
              </a:buClr>
              <a:buFont typeface="Wingdings" pitchFamily="2" charset="2"/>
              <a:buChar char="§"/>
              <a:defRPr/>
            </a:pPr>
            <a:r>
              <a:rPr lang="fr-FR" sz="1500" u="none">
                <a:latin typeface="Arial" charset="0"/>
              </a:rPr>
              <a:t>Les formalités de constitution d’une société civile sont allégées par rapport à celles prévues pour les sociétés commerciales. En effet, il n ’est pas prévu d’obligation de publicité ou de dépôt au greffe. La simple signature des statuts par les associés suffit à constituer la société civile.  </a:t>
            </a:r>
          </a:p>
          <a:p>
            <a:pPr marL="190500" indent="-190500" algn="just">
              <a:lnSpc>
                <a:spcPct val="120000"/>
              </a:lnSpc>
              <a:buClr>
                <a:srgbClr val="CC0000"/>
              </a:buClr>
              <a:buFont typeface="Wingdings" pitchFamily="2" charset="2"/>
              <a:buChar char="§"/>
              <a:defRPr/>
            </a:pPr>
            <a:endParaRPr lang="fr-FR" sz="700" u="none">
              <a:latin typeface="Arial" charset="0"/>
            </a:endParaRPr>
          </a:p>
          <a:p>
            <a:pPr marL="190500" indent="-190500" algn="just">
              <a:lnSpc>
                <a:spcPct val="120000"/>
              </a:lnSpc>
              <a:buClr>
                <a:srgbClr val="CC0000"/>
              </a:buClr>
              <a:buFont typeface="Wingdings" pitchFamily="2" charset="2"/>
              <a:buChar char="§"/>
              <a:defRPr/>
            </a:pPr>
            <a:r>
              <a:rPr lang="fr-FR" sz="1500" u="none">
                <a:latin typeface="Arial" charset="0"/>
              </a:rPr>
              <a:t>La société civile n’a pas la personnalité morale dans le droit marocain.  </a:t>
            </a:r>
          </a:p>
          <a:p>
            <a:pPr marL="190500" indent="-190500" algn="just">
              <a:lnSpc>
                <a:spcPct val="120000"/>
              </a:lnSpc>
              <a:buClr>
                <a:srgbClr val="CC0000"/>
              </a:buClr>
              <a:buFont typeface="Wingdings" pitchFamily="2" charset="2"/>
              <a:buChar char="§"/>
              <a:defRPr/>
            </a:pPr>
            <a:endParaRPr lang="fr-FR" sz="700" u="none">
              <a:latin typeface="Arial" charset="0"/>
            </a:endParaRPr>
          </a:p>
          <a:p>
            <a:pPr marL="190500" indent="-190500" algn="just">
              <a:lnSpc>
                <a:spcPct val="120000"/>
              </a:lnSpc>
              <a:buClr>
                <a:srgbClr val="CC0000"/>
              </a:buClr>
              <a:buFont typeface="Wingdings" pitchFamily="2" charset="2"/>
              <a:buChar char="§"/>
              <a:defRPr/>
            </a:pPr>
            <a:r>
              <a:rPr lang="fr-FR" sz="1500" u="none">
                <a:latin typeface="Arial" charset="0"/>
              </a:rPr>
              <a:t>La société civile est gérée par un pou plusieurs gérants, choisis ou non parmi les associés, qui engagent la société vis-à-vis des tiers pour tout acte entrant dans le cadre de l’objet de la société.</a:t>
            </a:r>
          </a:p>
          <a:p>
            <a:pPr marL="190500" indent="-190500" algn="just">
              <a:lnSpc>
                <a:spcPct val="120000"/>
              </a:lnSpc>
              <a:buClr>
                <a:srgbClr val="CC0000"/>
              </a:buClr>
              <a:buFont typeface="Wingdings" pitchFamily="2" charset="2"/>
              <a:buChar char="§"/>
              <a:defRPr/>
            </a:pPr>
            <a:endParaRPr lang="fr-FR" sz="700" u="none">
              <a:latin typeface="Arial" charset="0"/>
            </a:endParaRPr>
          </a:p>
          <a:p>
            <a:pPr marL="190500" indent="-190500" algn="just">
              <a:lnSpc>
                <a:spcPct val="120000"/>
              </a:lnSpc>
              <a:buClr>
                <a:srgbClr val="CC0000"/>
              </a:buClr>
              <a:buFont typeface="Wingdings" pitchFamily="2" charset="2"/>
              <a:buChar char="§"/>
              <a:defRPr/>
            </a:pPr>
            <a:r>
              <a:rPr lang="fr-FR" sz="1500" u="none">
                <a:latin typeface="Arial" charset="0"/>
              </a:rPr>
              <a:t>Les sociétés civiles sont soumises à l’IS dans les conditions de droit commun, sauf les sociétés civiles immobilières transparentes.</a:t>
            </a:r>
            <a:endParaRPr lang="fr-FR" sz="1500">
              <a:effectLst>
                <a:outerShdw blurRad="38100" dist="38100" dir="2700000" algn="tl">
                  <a:srgbClr val="FFFFFF"/>
                </a:outerShdw>
              </a:effectLst>
            </a:endParaRPr>
          </a:p>
        </p:txBody>
      </p:sp>
      <p:sp>
        <p:nvSpPr>
          <p:cNvPr id="43013" name="Text Box 6"/>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TRAITS ESSENTIELS DE LA SOCIETE CIVILE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007359" y="152401"/>
            <a:ext cx="9754023" cy="581025"/>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PRINCIPALES CARACTERISTIQUES DES DIFFERENTES FORMES DE SOCIETES COMMERCIALES </a:t>
            </a:r>
          </a:p>
        </p:txBody>
      </p:sp>
      <p:sp>
        <p:nvSpPr>
          <p:cNvPr id="16387" name="Text Box 3" descr="Papier de soie bleu"/>
          <p:cNvSpPr txBox="1">
            <a:spLocks noChangeArrowheads="1"/>
          </p:cNvSpPr>
          <p:nvPr/>
        </p:nvSpPr>
        <p:spPr bwMode="auto">
          <a:xfrm>
            <a:off x="1297293" y="1143001"/>
            <a:ext cx="10238655" cy="3865664"/>
          </a:xfrm>
          <a:prstGeom prst="rect">
            <a:avLst/>
          </a:prstGeom>
          <a:blipFill dpi="0" rotWithShape="1">
            <a:blip r:embed="rId2"/>
            <a:srcRect/>
            <a:tile tx="0" ty="0" sx="100000" sy="100000" flip="none" algn="tl"/>
          </a:blipFill>
          <a:ln w="9525">
            <a:solidFill>
              <a:schemeClr val="tx1"/>
            </a:solidFill>
            <a:miter lim="800000"/>
            <a:headEnd/>
            <a:tailEnd/>
          </a:ln>
        </p:spPr>
        <p:txBody>
          <a:bodyPr lIns="91431" tIns="45715" rIns="91431" bIns="45715">
            <a:spAutoFit/>
          </a:bodyPr>
          <a:lstStyle/>
          <a:p>
            <a:pPr marL="1031875" lvl="1" indent="-473075" algn="l">
              <a:lnSpc>
                <a:spcPct val="40000"/>
              </a:lnSpc>
              <a:spcBef>
                <a:spcPct val="50000"/>
              </a:spcBef>
            </a:pPr>
            <a:endParaRPr lang="fr-FR" sz="1800" b="1" i="1" u="none">
              <a:solidFill>
                <a:schemeClr val="tx2"/>
              </a:solidFill>
              <a:latin typeface="Arial" charset="0"/>
            </a:endParaRPr>
          </a:p>
          <a:p>
            <a:pPr marL="373063" indent="-373063" algn="l">
              <a:spcBef>
                <a:spcPct val="50000"/>
              </a:spcBef>
            </a:pPr>
            <a:r>
              <a:rPr lang="fr-FR" b="1" i="1" u="none">
                <a:solidFill>
                  <a:srgbClr val="990000"/>
                </a:solidFill>
                <a:latin typeface="Arial" charset="0"/>
              </a:rPr>
              <a:t>	  1.</a:t>
            </a:r>
            <a:r>
              <a:rPr lang="fr-FR" b="1" i="1" u="none">
                <a:solidFill>
                  <a:schemeClr val="tx2"/>
                </a:solidFill>
                <a:latin typeface="Arial" charset="0"/>
              </a:rPr>
              <a:t> La Société en nom collectif </a:t>
            </a:r>
            <a:r>
              <a:rPr lang="fr-FR" sz="2000" i="1" u="none">
                <a:solidFill>
                  <a:schemeClr val="tx2"/>
                </a:solidFill>
                <a:latin typeface="Arial" charset="0"/>
              </a:rPr>
              <a:t>(SNC)</a:t>
            </a:r>
            <a:endParaRPr lang="fr-FR" b="1" i="1" u="none">
              <a:solidFill>
                <a:schemeClr val="tx2"/>
              </a:solidFill>
              <a:latin typeface="Arial" charset="0"/>
            </a:endParaRPr>
          </a:p>
          <a:p>
            <a:pPr marL="1217613" lvl="2" algn="just"/>
            <a:endParaRPr lang="fr-FR" b="1" i="1" u="none">
              <a:solidFill>
                <a:schemeClr val="tx2"/>
              </a:solidFill>
              <a:latin typeface="Arial" charset="0"/>
            </a:endParaRPr>
          </a:p>
          <a:p>
            <a:pPr marL="1031875" lvl="1" indent="-473075" algn="just"/>
            <a:r>
              <a:rPr lang="fr-FR" b="1" i="1" u="none">
                <a:solidFill>
                  <a:srgbClr val="990000"/>
                </a:solidFill>
                <a:latin typeface="Arial" charset="0"/>
              </a:rPr>
              <a:t>2.</a:t>
            </a:r>
            <a:r>
              <a:rPr lang="fr-FR" b="1" i="1" u="none">
                <a:solidFill>
                  <a:schemeClr val="tx2"/>
                </a:solidFill>
                <a:latin typeface="Arial" charset="0"/>
              </a:rPr>
              <a:t> La Société en commandite simple </a:t>
            </a:r>
            <a:r>
              <a:rPr lang="fr-FR" sz="2000" i="1" u="none">
                <a:solidFill>
                  <a:schemeClr val="tx2"/>
                </a:solidFill>
                <a:latin typeface="Arial" charset="0"/>
              </a:rPr>
              <a:t>(SCS)</a:t>
            </a:r>
            <a:endParaRPr lang="fr-FR" sz="2000" b="1" i="1" u="none">
              <a:solidFill>
                <a:schemeClr val="tx2"/>
              </a:solidFill>
              <a:latin typeface="Arial" charset="0"/>
            </a:endParaRPr>
          </a:p>
          <a:p>
            <a:pPr marL="1217613" lvl="2" algn="just"/>
            <a:endParaRPr lang="fr-FR" b="1" i="1" u="none">
              <a:solidFill>
                <a:schemeClr val="tx2"/>
              </a:solidFill>
              <a:latin typeface="Arial" charset="0"/>
            </a:endParaRPr>
          </a:p>
          <a:p>
            <a:pPr marL="1031875" lvl="1" indent="-473075" algn="just"/>
            <a:r>
              <a:rPr lang="fr-FR" b="1" i="1" u="none">
                <a:solidFill>
                  <a:srgbClr val="990000"/>
                </a:solidFill>
                <a:latin typeface="Arial" charset="0"/>
              </a:rPr>
              <a:t>3.</a:t>
            </a:r>
            <a:r>
              <a:rPr lang="fr-FR" b="1" i="1" u="none">
                <a:solidFill>
                  <a:schemeClr val="tx2"/>
                </a:solidFill>
                <a:latin typeface="Arial" charset="0"/>
              </a:rPr>
              <a:t> La Société en commandite par actions </a:t>
            </a:r>
            <a:r>
              <a:rPr lang="fr-FR" sz="2000" i="1" u="none">
                <a:solidFill>
                  <a:schemeClr val="tx2"/>
                </a:solidFill>
                <a:latin typeface="Arial" charset="0"/>
              </a:rPr>
              <a:t>(SCA)</a:t>
            </a:r>
            <a:endParaRPr lang="fr-FR" b="1" i="1" u="none">
              <a:solidFill>
                <a:schemeClr val="tx2"/>
              </a:solidFill>
              <a:latin typeface="Arial" charset="0"/>
            </a:endParaRPr>
          </a:p>
          <a:p>
            <a:pPr marL="1217613" lvl="2" algn="just"/>
            <a:endParaRPr lang="fr-FR" b="1" i="1" u="none">
              <a:solidFill>
                <a:schemeClr val="tx2"/>
              </a:solidFill>
              <a:latin typeface="Arial" charset="0"/>
            </a:endParaRPr>
          </a:p>
          <a:p>
            <a:pPr marL="1031875" lvl="1" indent="-473075" algn="just"/>
            <a:r>
              <a:rPr lang="fr-FR" b="1" i="1" u="none">
                <a:solidFill>
                  <a:srgbClr val="990000"/>
                </a:solidFill>
                <a:latin typeface="Arial" charset="0"/>
              </a:rPr>
              <a:t>4.</a:t>
            </a:r>
            <a:r>
              <a:rPr lang="fr-FR" b="1" i="1" u="none">
                <a:solidFill>
                  <a:schemeClr val="tx2"/>
                </a:solidFill>
                <a:latin typeface="Arial" charset="0"/>
              </a:rPr>
              <a:t> La Société en participation </a:t>
            </a:r>
            <a:r>
              <a:rPr lang="fr-FR" sz="2000" i="1" u="none">
                <a:solidFill>
                  <a:schemeClr val="tx2"/>
                </a:solidFill>
                <a:latin typeface="Arial" charset="0"/>
              </a:rPr>
              <a:t>(SEP)</a:t>
            </a:r>
            <a:endParaRPr lang="fr-FR" i="1" u="none">
              <a:solidFill>
                <a:schemeClr val="tx2"/>
              </a:solidFill>
              <a:latin typeface="Arial" charset="0"/>
            </a:endParaRPr>
          </a:p>
          <a:p>
            <a:pPr marL="1217613" lvl="2" algn="just"/>
            <a:endParaRPr lang="fr-FR" b="1" i="1" u="none">
              <a:solidFill>
                <a:schemeClr val="tx2"/>
              </a:solidFill>
              <a:latin typeface="Arial" charset="0"/>
            </a:endParaRPr>
          </a:p>
          <a:p>
            <a:pPr marL="1031875" lvl="1" indent="-473075" algn="just"/>
            <a:r>
              <a:rPr lang="fr-FR" b="1" i="1" u="none">
                <a:solidFill>
                  <a:srgbClr val="990000"/>
                </a:solidFill>
                <a:latin typeface="Arial" charset="0"/>
              </a:rPr>
              <a:t>5</a:t>
            </a:r>
            <a:r>
              <a:rPr lang="fr-FR" b="1" i="1" u="none">
                <a:solidFill>
                  <a:schemeClr val="tx2"/>
                </a:solidFill>
                <a:latin typeface="Arial" charset="0"/>
              </a:rPr>
              <a:t>. La Société à responsabilité limitée </a:t>
            </a:r>
            <a:r>
              <a:rPr lang="fr-FR" sz="2000" i="1" u="none">
                <a:solidFill>
                  <a:schemeClr val="tx2"/>
                </a:solidFill>
                <a:latin typeface="Arial" charset="0"/>
              </a:rPr>
              <a:t>(SARL)</a:t>
            </a:r>
            <a:endParaRPr lang="fr-FR" b="1" i="1" u="none">
              <a:solidFill>
                <a:schemeClr val="tx2"/>
              </a:solidFill>
              <a:latin typeface="Arial" charset="0"/>
            </a:endParaRPr>
          </a:p>
          <a:p>
            <a:pPr marL="1217613" lvl="2" algn="just"/>
            <a:endParaRPr lang="fr-FR" b="1" i="1" u="none">
              <a:solidFill>
                <a:schemeClr val="tx2"/>
              </a:solidFill>
              <a:latin typeface="Arial" charset="0"/>
            </a:endParaRPr>
          </a:p>
          <a:p>
            <a:pPr marL="1031875" lvl="1" indent="-473075" algn="just"/>
            <a:r>
              <a:rPr lang="fr-FR" b="1" i="1" u="none">
                <a:solidFill>
                  <a:srgbClr val="990000"/>
                </a:solidFill>
                <a:latin typeface="Arial" charset="0"/>
              </a:rPr>
              <a:t>6.</a:t>
            </a:r>
            <a:r>
              <a:rPr lang="fr-FR" b="1" i="1" u="none">
                <a:solidFill>
                  <a:schemeClr val="tx2"/>
                </a:solidFill>
                <a:latin typeface="Arial" charset="0"/>
              </a:rPr>
              <a:t> La Société anonyme </a:t>
            </a:r>
            <a:r>
              <a:rPr lang="fr-FR" sz="2000" i="1" u="none">
                <a:solidFill>
                  <a:schemeClr val="tx2"/>
                </a:solidFill>
                <a:latin typeface="Arial" charset="0"/>
              </a:rPr>
              <a:t>(SA)</a:t>
            </a:r>
            <a:endParaRPr lang="fr-FR" u="none">
              <a:solidFill>
                <a:schemeClr val="tx2"/>
              </a:solidFill>
              <a:latin typeface="Tahoma" charset="0"/>
            </a:endParaRPr>
          </a:p>
          <a:p>
            <a:pPr marL="1408113" lvl="3" algn="just"/>
            <a:endParaRPr lang="fr-FR" sz="1800" b="1" i="1" u="none">
              <a:solidFill>
                <a:schemeClr val="tx2"/>
              </a:solidFill>
              <a:latin typeface="Arial"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2442209" y="1136650"/>
            <a:ext cx="8668361"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Particularités liées aux sociétés civiles immobilières</a:t>
            </a:r>
          </a:p>
        </p:txBody>
      </p:sp>
      <p:sp>
        <p:nvSpPr>
          <p:cNvPr id="44035" name="Oval 4"/>
          <p:cNvSpPr>
            <a:spLocks noChangeArrowheads="1"/>
          </p:cNvSpPr>
          <p:nvPr/>
        </p:nvSpPr>
        <p:spPr bwMode="auto">
          <a:xfrm>
            <a:off x="2160742" y="1066800"/>
            <a:ext cx="499447"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3</a:t>
            </a:r>
            <a:endParaRPr lang="fr-FR" sz="1600" b="1" u="none">
              <a:solidFill>
                <a:schemeClr val="bg1"/>
              </a:solidFill>
            </a:endParaRPr>
          </a:p>
        </p:txBody>
      </p:sp>
      <p:sp>
        <p:nvSpPr>
          <p:cNvPr id="750597" name="Text Box 5" descr="Papier de soie bleu"/>
          <p:cNvSpPr txBox="1">
            <a:spLocks noChangeArrowheads="1"/>
          </p:cNvSpPr>
          <p:nvPr/>
        </p:nvSpPr>
        <p:spPr bwMode="auto">
          <a:xfrm>
            <a:off x="1407340" y="1874838"/>
            <a:ext cx="10503192" cy="3194721"/>
          </a:xfrm>
          <a:prstGeom prst="rect">
            <a:avLst/>
          </a:prstGeom>
          <a:blipFill dpi="0" rotWithShape="1">
            <a:blip r:embed="rId2" cstate="print"/>
            <a:srcRect/>
            <a:tile tx="0" ty="0" sx="100000" sy="100000" flip="none" algn="tl"/>
          </a:blipFill>
          <a:ln w="9525" cap="rnd">
            <a:noFill/>
            <a:miter lim="800000"/>
            <a:headEnd/>
            <a:tailEnd/>
          </a:ln>
          <a:effectLst/>
        </p:spPr>
        <p:txBody>
          <a:bodyPr>
            <a:spAutoFit/>
          </a:bodyPr>
          <a:lstStyle/>
          <a:p>
            <a:pPr marL="190500" indent="-190500" algn="l">
              <a:lnSpc>
                <a:spcPct val="140000"/>
              </a:lnSpc>
              <a:buClr>
                <a:srgbClr val="CC0000"/>
              </a:buClr>
              <a:buFont typeface="Wingdings" pitchFamily="2" charset="2"/>
              <a:buChar char="§"/>
              <a:defRPr/>
            </a:pPr>
            <a:r>
              <a:rPr lang="fr-FR" sz="1600" u="none">
                <a:latin typeface="Arial" charset="0"/>
              </a:rPr>
              <a:t>Il est nécessaire de s’assurer préalablement à la constitution d’une société civile relevant de l’activité immobilière, que les activités projetées ne constituent pas des actes de commerce au sens de l’article 6 et suivants du Code de commerce. </a:t>
            </a:r>
          </a:p>
          <a:p>
            <a:pPr marL="190500" indent="-190500" algn="l">
              <a:lnSpc>
                <a:spcPct val="140000"/>
              </a:lnSpc>
              <a:buClr>
                <a:srgbClr val="CC0000"/>
              </a:buClr>
              <a:buFont typeface="Wingdings" pitchFamily="2" charset="2"/>
              <a:buNone/>
              <a:defRPr/>
            </a:pPr>
            <a:r>
              <a:rPr lang="fr-FR" sz="1600" u="none">
                <a:latin typeface="Arial" charset="0"/>
              </a:rPr>
              <a:t>	</a:t>
            </a:r>
          </a:p>
          <a:p>
            <a:pPr marL="190500" indent="-190500" algn="l">
              <a:lnSpc>
                <a:spcPct val="140000"/>
              </a:lnSpc>
              <a:buClr>
                <a:srgbClr val="CC0000"/>
              </a:buClr>
              <a:buFont typeface="Wingdings" pitchFamily="2" charset="2"/>
              <a:buNone/>
              <a:defRPr/>
            </a:pPr>
            <a:r>
              <a:rPr lang="fr-FR" sz="1600" u="none">
                <a:latin typeface="Arial" charset="0"/>
              </a:rPr>
              <a:t>	En effet, sont notamment réputés actes de commerce en matière immobilière :</a:t>
            </a:r>
          </a:p>
          <a:p>
            <a:pPr marL="190500" indent="-190500" algn="l">
              <a:lnSpc>
                <a:spcPct val="140000"/>
              </a:lnSpc>
              <a:buClr>
                <a:srgbClr val="CC0000"/>
              </a:buClr>
              <a:buFont typeface="Wingdings" pitchFamily="2" charset="2"/>
              <a:buNone/>
              <a:defRPr/>
            </a:pPr>
            <a:r>
              <a:rPr lang="fr-FR" sz="1600" u="none">
                <a:latin typeface="Arial" charset="0"/>
              </a:rPr>
              <a:t>		</a:t>
            </a:r>
          </a:p>
          <a:p>
            <a:pPr marL="1143000" lvl="2" indent="-228600" algn="l">
              <a:lnSpc>
                <a:spcPct val="140000"/>
              </a:lnSpc>
              <a:buClr>
                <a:srgbClr val="CC0000"/>
              </a:buClr>
              <a:buSzPct val="85000"/>
              <a:buFont typeface="Wingdings" pitchFamily="2" charset="2"/>
              <a:buChar char="Ø"/>
              <a:defRPr/>
            </a:pPr>
            <a:r>
              <a:rPr lang="fr-FR" sz="1600" u="none">
                <a:latin typeface="Arial" charset="0"/>
              </a:rPr>
              <a:t>l’achat d’immeubles en vue de leur revente en l’état ou après transformation ; </a:t>
            </a:r>
          </a:p>
          <a:p>
            <a:pPr marL="1143000" lvl="2" indent="-228600" algn="l">
              <a:lnSpc>
                <a:spcPct val="140000"/>
              </a:lnSpc>
              <a:buClr>
                <a:srgbClr val="CC0000"/>
              </a:buClr>
              <a:buSzPct val="85000"/>
              <a:buFont typeface="Wingdings" pitchFamily="2" charset="2"/>
              <a:buChar char="Ø"/>
              <a:defRPr/>
            </a:pPr>
            <a:r>
              <a:rPr lang="fr-FR" sz="1600" u="none">
                <a:latin typeface="Arial" charset="0"/>
              </a:rPr>
              <a:t>les opérations d’entremise immobilière en général ;</a:t>
            </a:r>
          </a:p>
          <a:p>
            <a:pPr marL="1143000" lvl="2" indent="-228600" algn="l">
              <a:lnSpc>
                <a:spcPct val="140000"/>
              </a:lnSpc>
              <a:buClr>
                <a:srgbClr val="CC0000"/>
              </a:buClr>
              <a:buSzPct val="85000"/>
              <a:buFont typeface="Wingdings" pitchFamily="2" charset="2"/>
              <a:buChar char="Ø"/>
              <a:defRPr/>
            </a:pPr>
            <a:r>
              <a:rPr lang="fr-FR" sz="1600" u="none">
                <a:latin typeface="Arial" charset="0"/>
              </a:rPr>
              <a:t>les bâtiments et travaux publics.		</a:t>
            </a:r>
            <a:endParaRPr lang="fr-FR">
              <a:effectLst>
                <a:outerShdw blurRad="38100" dist="38100" dir="2700000" algn="tl">
                  <a:srgbClr val="FFFFFF"/>
                </a:outerShdw>
              </a:effectLst>
            </a:endParaRPr>
          </a:p>
        </p:txBody>
      </p:sp>
      <p:sp>
        <p:nvSpPr>
          <p:cNvPr id="44037" name="Text Box 6"/>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TRAITS ESSENTIELS DE LA SOCIETE CIVILE</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Text Box 2" descr="Papier de soie bleu"/>
          <p:cNvSpPr txBox="1">
            <a:spLocks noChangeArrowheads="1"/>
          </p:cNvSpPr>
          <p:nvPr/>
        </p:nvSpPr>
        <p:spPr bwMode="auto">
          <a:xfrm>
            <a:off x="816892" y="1447800"/>
            <a:ext cx="11186757" cy="4285789"/>
          </a:xfrm>
          <a:prstGeom prst="rect">
            <a:avLst/>
          </a:prstGeom>
          <a:blipFill dpi="0" rotWithShape="1">
            <a:blip r:embed="rId2" cstate="print"/>
            <a:srcRect/>
            <a:tile tx="0" ty="0" sx="100000" sy="100000" flip="none" algn="tl"/>
          </a:blipFill>
          <a:ln w="9525" cap="rnd">
            <a:noFill/>
            <a:miter lim="800000"/>
            <a:headEnd/>
            <a:tailEnd/>
          </a:ln>
          <a:effectLst/>
        </p:spPr>
        <p:txBody>
          <a:bodyPr>
            <a:spAutoFit/>
          </a:bodyPr>
          <a:lstStyle/>
          <a:p>
            <a:pPr marL="176213" indent="-176213">
              <a:lnSpc>
                <a:spcPct val="110000"/>
              </a:lnSpc>
              <a:spcBef>
                <a:spcPts val="600"/>
              </a:spcBef>
              <a:spcAft>
                <a:spcPts val="600"/>
              </a:spcAft>
              <a:buClr>
                <a:srgbClr val="990000"/>
              </a:buClr>
              <a:buFont typeface="Wingdings" pitchFamily="2" charset="2"/>
              <a:buChar char="ü"/>
              <a:defRPr/>
            </a:pPr>
            <a:r>
              <a:rPr lang="fr-FR" sz="1500" b="1" u="none">
                <a:solidFill>
                  <a:srgbClr val="990000"/>
                </a:solidFill>
                <a:latin typeface="Arial" charset="0"/>
              </a:rPr>
              <a:t>Les sociétés civiles immobilière transparentes</a:t>
            </a:r>
            <a:r>
              <a:rPr lang="fr-FR" sz="1500" u="none">
                <a:latin typeface="Arial" charset="0"/>
              </a:rPr>
              <a:t> 	</a:t>
            </a:r>
            <a:endParaRPr lang="fr-FR" sz="1400" u="none">
              <a:latin typeface="Arial" charset="0"/>
            </a:endParaRPr>
          </a:p>
          <a:p>
            <a:pPr marL="176213" indent="-176213" algn="just">
              <a:spcBef>
                <a:spcPts val="600"/>
              </a:spcBef>
              <a:spcAft>
                <a:spcPts val="600"/>
              </a:spcAft>
              <a:defRPr/>
            </a:pPr>
            <a:r>
              <a:rPr lang="fr-FR" sz="1400" u="none">
                <a:latin typeface="Arial" charset="0"/>
              </a:rPr>
              <a:t>	Ce sont les sociétés immobilières quelle que soit leur forme dont le capital est divisé en parts sociales ou actions nominatives :</a:t>
            </a:r>
          </a:p>
          <a:p>
            <a:pPr marL="666750" lvl="1" indent="-209550" algn="just">
              <a:spcBef>
                <a:spcPts val="600"/>
              </a:spcBef>
              <a:spcAft>
                <a:spcPts val="600"/>
              </a:spcAft>
              <a:buClr>
                <a:srgbClr val="990000"/>
              </a:buClr>
              <a:buFont typeface="Wingdings" pitchFamily="2" charset="2"/>
              <a:buChar char="ü"/>
              <a:defRPr/>
            </a:pPr>
            <a:r>
              <a:rPr lang="fr-FR" sz="1400" i="1" u="none">
                <a:latin typeface="Arial" charset="0"/>
              </a:rPr>
              <a:t>dont l'actif est constitué d'une seule unité de logement, occupée en totalité ou en majeure partie par les membres de la société ou certains d'entre eux, ou d'un terrain destiné à cette fin ;</a:t>
            </a:r>
          </a:p>
          <a:p>
            <a:pPr marL="666750" lvl="1" indent="-209550" algn="just">
              <a:spcBef>
                <a:spcPts val="600"/>
              </a:spcBef>
              <a:spcAft>
                <a:spcPts val="600"/>
              </a:spcAft>
              <a:buClr>
                <a:srgbClr val="990000"/>
              </a:buClr>
              <a:buFont typeface="Wingdings" pitchFamily="2" charset="2"/>
              <a:buChar char="ü"/>
              <a:defRPr/>
            </a:pPr>
            <a:r>
              <a:rPr lang="fr-FR" sz="1400" i="1" u="none">
                <a:latin typeface="Arial" charset="0"/>
              </a:rPr>
              <a:t>qui ont exclusivement pour objet l'acquisition ou la construction d'immeubles collectifs ou d'ensembles immobiliers en vue d'accorder statutairement à chacun de leurs membres nommément désigné, la libre disposition de la fraction d'immeubles correspondant à ses droits sociaux.</a:t>
            </a:r>
          </a:p>
          <a:p>
            <a:pPr marL="176213" indent="-176213" algn="just">
              <a:spcBef>
                <a:spcPts val="600"/>
              </a:spcBef>
              <a:spcAft>
                <a:spcPts val="600"/>
              </a:spcAft>
              <a:defRPr/>
            </a:pPr>
            <a:r>
              <a:rPr lang="fr-FR" sz="1400" u="none">
                <a:latin typeface="Arial" charset="0"/>
              </a:rPr>
              <a:t>	Dans ce cas, la division de l'immeuble doit faire l'objet d'une clause statutaire qui délimite les diverses parties de l'immeuble social, en distinguant celles qui sont communes de celles qui sont privées et s'il y a lieu, fixe la quote-part des parties communes afférentes à chaque lot. </a:t>
            </a:r>
          </a:p>
          <a:p>
            <a:pPr marL="176213" indent="-176213" algn="just">
              <a:spcBef>
                <a:spcPts val="600"/>
              </a:spcBef>
              <a:spcAft>
                <a:spcPts val="600"/>
              </a:spcAft>
              <a:defRPr/>
            </a:pPr>
            <a:r>
              <a:rPr lang="fr-FR" sz="1400" u="none">
                <a:latin typeface="Arial" charset="0"/>
              </a:rPr>
              <a:t>	Chaque fraction doit être constituée d'une ou de plusieurs unités à usage professionnel ou d'habitation, susceptible de faire l'objet d'une utilisation distincte.</a:t>
            </a:r>
          </a:p>
          <a:p>
            <a:pPr marL="176213" indent="-176213" algn="just">
              <a:spcBef>
                <a:spcPts val="600"/>
              </a:spcBef>
              <a:spcAft>
                <a:spcPts val="600"/>
              </a:spcAft>
              <a:defRPr/>
            </a:pPr>
            <a:r>
              <a:rPr lang="fr-FR" sz="1400" u="none">
                <a:latin typeface="Arial" charset="0"/>
              </a:rPr>
              <a:t>	Ces sociétés immobilières sont réputées au plan fiscal transparentes et n'ont par conséquent pas une personnalité distincte de leurs membres. Les associés (personnes physiques ou morales) sont fiscalement considérés comme propriétaires des locaux dont ils ont la libre disposition.</a:t>
            </a:r>
            <a:endParaRPr lang="fr-FR" sz="1400">
              <a:effectLst>
                <a:outerShdw blurRad="38100" dist="38100" dir="2700000" algn="tl">
                  <a:srgbClr val="FFFFFF"/>
                </a:outerShdw>
              </a:effectLst>
              <a:latin typeface="Arial" charset="0"/>
            </a:endParaRPr>
          </a:p>
        </p:txBody>
      </p:sp>
      <p:sp>
        <p:nvSpPr>
          <p:cNvPr id="45059" name="Text Box 4"/>
          <p:cNvSpPr txBox="1">
            <a:spLocks noChangeArrowheads="1"/>
          </p:cNvSpPr>
          <p:nvPr/>
        </p:nvSpPr>
        <p:spPr bwMode="auto">
          <a:xfrm>
            <a:off x="3282381" y="1060450"/>
            <a:ext cx="8190078"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Particularités liées aux sociétés civiles immobilières</a:t>
            </a:r>
          </a:p>
        </p:txBody>
      </p:sp>
      <p:sp>
        <p:nvSpPr>
          <p:cNvPr id="45060" name="Oval 5"/>
          <p:cNvSpPr>
            <a:spLocks noChangeArrowheads="1"/>
          </p:cNvSpPr>
          <p:nvPr/>
        </p:nvSpPr>
        <p:spPr bwMode="auto">
          <a:xfrm>
            <a:off x="3000912" y="990600"/>
            <a:ext cx="499447"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3</a:t>
            </a:r>
            <a:endParaRPr lang="fr-FR" sz="1600" b="1" u="none">
              <a:solidFill>
                <a:schemeClr val="bg1"/>
              </a:solidFill>
            </a:endParaRPr>
          </a:p>
        </p:txBody>
      </p:sp>
      <p:sp>
        <p:nvSpPr>
          <p:cNvPr id="45061" name="Text Box 7"/>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TRAITS ESSENTIELS DE LA SOCIETE CIVILE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026" descr="Papier de soie bleu"/>
          <p:cNvSpPr txBox="1">
            <a:spLocks noChangeArrowheads="1"/>
          </p:cNvSpPr>
          <p:nvPr/>
        </p:nvSpPr>
        <p:spPr bwMode="auto">
          <a:xfrm>
            <a:off x="1500457" y="1695450"/>
            <a:ext cx="10503192" cy="3696397"/>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spcBef>
                <a:spcPts val="600"/>
              </a:spcBef>
              <a:spcAft>
                <a:spcPts val="600"/>
              </a:spcAft>
              <a:buClr>
                <a:srgbClr val="990000"/>
              </a:buClr>
              <a:buFont typeface="Wingdings" pitchFamily="2" charset="2"/>
              <a:buChar char="ü"/>
            </a:pPr>
            <a:r>
              <a:rPr lang="fr-FR" sz="1500" b="1" u="none">
                <a:solidFill>
                  <a:srgbClr val="990000"/>
                </a:solidFill>
                <a:latin typeface="Arial" charset="0"/>
              </a:rPr>
              <a:t>Les sociétés à prépondérance immobilière</a:t>
            </a:r>
            <a:endParaRPr lang="fr-FR" sz="1400" u="none">
              <a:latin typeface="Arial" charset="0"/>
            </a:endParaRPr>
          </a:p>
          <a:p>
            <a:pPr marL="190500" indent="-190500" algn="just">
              <a:lnSpc>
                <a:spcPct val="120000"/>
              </a:lnSpc>
              <a:spcBef>
                <a:spcPts val="600"/>
              </a:spcBef>
              <a:spcAft>
                <a:spcPts val="600"/>
              </a:spcAft>
              <a:buClr>
                <a:srgbClr val="CC0000"/>
              </a:buClr>
              <a:buFont typeface="Wingdings" pitchFamily="2" charset="2"/>
              <a:buChar char="§"/>
            </a:pPr>
            <a:r>
              <a:rPr lang="fr-FR" sz="1400" u="none">
                <a:latin typeface="Arial" charset="0"/>
              </a:rPr>
              <a:t>Ces sociétés constituent dans la pratique un outil très utilisé pour la gestion du patrimoine immobilier des personnes physiques ou encore morales.  </a:t>
            </a:r>
          </a:p>
          <a:p>
            <a:pPr marL="190500" indent="-190500" algn="just">
              <a:lnSpc>
                <a:spcPct val="130000"/>
              </a:lnSpc>
              <a:spcBef>
                <a:spcPts val="600"/>
              </a:spcBef>
              <a:spcAft>
                <a:spcPts val="600"/>
              </a:spcAft>
              <a:buClr>
                <a:srgbClr val="CC0000"/>
              </a:buClr>
              <a:buFont typeface="Wingdings" pitchFamily="2" charset="2"/>
              <a:buChar char="§"/>
            </a:pPr>
            <a:r>
              <a:rPr lang="fr-FR" sz="1400" u="none">
                <a:latin typeface="Arial" charset="0"/>
              </a:rPr>
              <a:t>Au sens de la loi, sont considérées comme sociétés à prépondérance immobilière, toutes sociétés dont l'actif brut immobilisé est constitué pour 75 % au moins de sa valeur, déterminée à l'ouverture de l’exercice, par des immeubles ou par des titres sociaux émis par les sociétés à objet immobilier, transparentes ou à prépondérance immobilière.</a:t>
            </a:r>
          </a:p>
          <a:p>
            <a:pPr marL="190500" indent="-190500" algn="just">
              <a:lnSpc>
                <a:spcPct val="130000"/>
              </a:lnSpc>
              <a:spcBef>
                <a:spcPts val="600"/>
              </a:spcBef>
              <a:spcAft>
                <a:spcPts val="600"/>
              </a:spcAft>
              <a:buClr>
                <a:srgbClr val="CC0000"/>
              </a:buClr>
              <a:buFont typeface="Wingdings" pitchFamily="2" charset="2"/>
              <a:buChar char="§"/>
            </a:pPr>
            <a:r>
              <a:rPr lang="fr-FR" sz="1400" u="none">
                <a:latin typeface="Arial" charset="0"/>
              </a:rPr>
              <a:t>Pour la détermination de la fraction de 75 %, il n'y a pas lieu de prendre en considération les immeubles affectés par la société à sa propre exploitation industrielle, commerciale, artisanale, agricole, à l'exercice d'une profession libérale ou au logement de son personnel salarié.</a:t>
            </a:r>
          </a:p>
          <a:p>
            <a:pPr marL="190500" indent="-190500" algn="just">
              <a:lnSpc>
                <a:spcPct val="130000"/>
              </a:lnSpc>
              <a:spcBef>
                <a:spcPts val="600"/>
              </a:spcBef>
              <a:spcAft>
                <a:spcPts val="600"/>
              </a:spcAft>
              <a:buClr>
                <a:srgbClr val="CC0000"/>
              </a:buClr>
              <a:buFont typeface="Wingdings" pitchFamily="2" charset="2"/>
              <a:buChar char="§"/>
            </a:pPr>
            <a:r>
              <a:rPr lang="fr-FR" sz="1400" u="none">
                <a:latin typeface="Arial" charset="0"/>
              </a:rPr>
              <a:t>Les cessions de parts ou d’actions ainsi que l’apport en société des titres de société à prépondérance immobilière est assimilée sur le plan fiscal à une mutation immobilière. </a:t>
            </a:r>
          </a:p>
        </p:txBody>
      </p:sp>
      <p:sp>
        <p:nvSpPr>
          <p:cNvPr id="46083" name="Text Box 1030"/>
          <p:cNvSpPr txBox="1">
            <a:spLocks noChangeArrowheads="1"/>
          </p:cNvSpPr>
          <p:nvPr/>
        </p:nvSpPr>
        <p:spPr bwMode="auto">
          <a:xfrm>
            <a:off x="3282381" y="1060450"/>
            <a:ext cx="8190078"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 Particularités liées aux sociétés civiles immobilières</a:t>
            </a:r>
          </a:p>
        </p:txBody>
      </p:sp>
      <p:sp>
        <p:nvSpPr>
          <p:cNvPr id="46084" name="Oval 1031"/>
          <p:cNvSpPr>
            <a:spLocks noChangeArrowheads="1"/>
          </p:cNvSpPr>
          <p:nvPr/>
        </p:nvSpPr>
        <p:spPr bwMode="auto">
          <a:xfrm>
            <a:off x="3000912" y="990600"/>
            <a:ext cx="499447"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3</a:t>
            </a:r>
            <a:endParaRPr lang="fr-FR" sz="1600" b="1" u="none">
              <a:solidFill>
                <a:schemeClr val="bg1"/>
              </a:solidFill>
            </a:endParaRPr>
          </a:p>
        </p:txBody>
      </p:sp>
      <p:sp>
        <p:nvSpPr>
          <p:cNvPr id="46085" name="Text Box 1032"/>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III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LES TRAITS ESSENTIELS DE LA SOCIETE CIVILE</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5"/>
          <p:cNvSpPr txBox="1">
            <a:spLocks noChangeArrowheads="1"/>
          </p:cNvSpPr>
          <p:nvPr/>
        </p:nvSpPr>
        <p:spPr bwMode="auto">
          <a:xfrm>
            <a:off x="2732144" y="1568450"/>
            <a:ext cx="412678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Qu’est ce qu’un GIE ?</a:t>
            </a:r>
          </a:p>
        </p:txBody>
      </p:sp>
      <p:sp>
        <p:nvSpPr>
          <p:cNvPr id="47107" name="Oval 6"/>
          <p:cNvSpPr>
            <a:spLocks noChangeArrowheads="1"/>
          </p:cNvSpPr>
          <p:nvPr/>
        </p:nvSpPr>
        <p:spPr bwMode="auto">
          <a:xfrm>
            <a:off x="2448560" y="1498600"/>
            <a:ext cx="469818"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1</a:t>
            </a:r>
            <a:endParaRPr lang="fr-FR" sz="1600" b="1" u="none">
              <a:solidFill>
                <a:schemeClr val="bg1"/>
              </a:solidFill>
            </a:endParaRPr>
          </a:p>
        </p:txBody>
      </p:sp>
      <p:sp>
        <p:nvSpPr>
          <p:cNvPr id="47108" name="Text Box 7"/>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
        <p:nvSpPr>
          <p:cNvPr id="47109" name="Text Box 8"/>
          <p:cNvSpPr txBox="1">
            <a:spLocks noChangeArrowheads="1"/>
          </p:cNvSpPr>
          <p:nvPr/>
        </p:nvSpPr>
        <p:spPr bwMode="auto">
          <a:xfrm>
            <a:off x="2730027" y="2209800"/>
            <a:ext cx="533942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Qui peut être membre d’un GIE ?</a:t>
            </a:r>
          </a:p>
        </p:txBody>
      </p:sp>
      <p:sp>
        <p:nvSpPr>
          <p:cNvPr id="47110" name="Oval 9"/>
          <p:cNvSpPr>
            <a:spLocks noChangeArrowheads="1"/>
          </p:cNvSpPr>
          <p:nvPr/>
        </p:nvSpPr>
        <p:spPr bwMode="auto">
          <a:xfrm>
            <a:off x="2448560" y="2133600"/>
            <a:ext cx="469818"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2</a:t>
            </a:r>
          </a:p>
        </p:txBody>
      </p:sp>
      <p:sp>
        <p:nvSpPr>
          <p:cNvPr id="47111" name="Text Box 10"/>
          <p:cNvSpPr txBox="1">
            <a:spLocks noChangeArrowheads="1"/>
          </p:cNvSpPr>
          <p:nvPr/>
        </p:nvSpPr>
        <p:spPr bwMode="auto">
          <a:xfrm>
            <a:off x="2730026" y="2901950"/>
            <a:ext cx="487595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Le GIE, avec ou sans capital  ?</a:t>
            </a:r>
          </a:p>
        </p:txBody>
      </p:sp>
      <p:sp>
        <p:nvSpPr>
          <p:cNvPr id="47112" name="Oval 11"/>
          <p:cNvSpPr>
            <a:spLocks noChangeArrowheads="1"/>
          </p:cNvSpPr>
          <p:nvPr/>
        </p:nvSpPr>
        <p:spPr bwMode="auto">
          <a:xfrm>
            <a:off x="2448560" y="2825750"/>
            <a:ext cx="467701"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3</a:t>
            </a:r>
            <a:endParaRPr lang="fr-FR" sz="1600" b="1" u="none">
              <a:solidFill>
                <a:schemeClr val="bg1"/>
              </a:solidFill>
            </a:endParaRPr>
          </a:p>
        </p:txBody>
      </p:sp>
      <p:sp>
        <p:nvSpPr>
          <p:cNvPr id="47113" name="Text Box 12"/>
          <p:cNvSpPr txBox="1">
            <a:spLocks noChangeArrowheads="1"/>
          </p:cNvSpPr>
          <p:nvPr/>
        </p:nvSpPr>
        <p:spPr bwMode="auto">
          <a:xfrm>
            <a:off x="2730026" y="3549650"/>
            <a:ext cx="487595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Comment est géré un GIE ?</a:t>
            </a:r>
          </a:p>
        </p:txBody>
      </p:sp>
      <p:sp>
        <p:nvSpPr>
          <p:cNvPr id="47114" name="Oval 13"/>
          <p:cNvSpPr>
            <a:spLocks noChangeArrowheads="1"/>
          </p:cNvSpPr>
          <p:nvPr/>
        </p:nvSpPr>
        <p:spPr bwMode="auto">
          <a:xfrm>
            <a:off x="2448560" y="3473450"/>
            <a:ext cx="467701"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4</a:t>
            </a:r>
            <a:endParaRPr lang="fr-FR" sz="1600" b="1" u="none">
              <a:solidFill>
                <a:schemeClr val="bg1"/>
              </a:solidFill>
            </a:endParaRPr>
          </a:p>
        </p:txBody>
      </p:sp>
      <p:sp>
        <p:nvSpPr>
          <p:cNvPr id="47115" name="Text Box 14"/>
          <p:cNvSpPr txBox="1">
            <a:spLocks noChangeArrowheads="1"/>
          </p:cNvSpPr>
          <p:nvPr/>
        </p:nvSpPr>
        <p:spPr bwMode="auto">
          <a:xfrm>
            <a:off x="2730026" y="4225925"/>
            <a:ext cx="5333074"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Quid des décisions collectives ?</a:t>
            </a:r>
          </a:p>
        </p:txBody>
      </p:sp>
      <p:sp>
        <p:nvSpPr>
          <p:cNvPr id="47116" name="Oval 15"/>
          <p:cNvSpPr>
            <a:spLocks noChangeArrowheads="1"/>
          </p:cNvSpPr>
          <p:nvPr/>
        </p:nvSpPr>
        <p:spPr bwMode="auto">
          <a:xfrm>
            <a:off x="2448560" y="4149725"/>
            <a:ext cx="467701"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5</a:t>
            </a:r>
            <a:endParaRPr lang="fr-FR" sz="1600" b="1" u="none">
              <a:solidFill>
                <a:schemeClr val="bg1"/>
              </a:solidFill>
            </a:endParaRPr>
          </a:p>
        </p:txBody>
      </p:sp>
      <p:sp>
        <p:nvSpPr>
          <p:cNvPr id="47117" name="Text Box 16"/>
          <p:cNvSpPr txBox="1">
            <a:spLocks noChangeArrowheads="1"/>
          </p:cNvSpPr>
          <p:nvPr/>
        </p:nvSpPr>
        <p:spPr bwMode="auto">
          <a:xfrm>
            <a:off x="2730026" y="4873625"/>
            <a:ext cx="8380545"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Quelle responsabilité encourent les membres du GIE  ?</a:t>
            </a:r>
          </a:p>
        </p:txBody>
      </p:sp>
      <p:sp>
        <p:nvSpPr>
          <p:cNvPr id="47118" name="Oval 17"/>
          <p:cNvSpPr>
            <a:spLocks noChangeArrowheads="1"/>
          </p:cNvSpPr>
          <p:nvPr/>
        </p:nvSpPr>
        <p:spPr bwMode="auto">
          <a:xfrm>
            <a:off x="2448560" y="4797425"/>
            <a:ext cx="469818"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6</a:t>
            </a:r>
            <a:endParaRPr lang="fr-FR" sz="1600" b="1" u="none">
              <a:solidFill>
                <a:schemeClr val="bg1"/>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descr="Papier de soie bleu"/>
          <p:cNvSpPr>
            <a:spLocks noChangeArrowheads="1"/>
          </p:cNvSpPr>
          <p:nvPr/>
        </p:nvSpPr>
        <p:spPr bwMode="auto">
          <a:xfrm>
            <a:off x="1161849" y="1557338"/>
            <a:ext cx="10598426" cy="3393237"/>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l">
              <a:lnSpc>
                <a:spcPct val="130000"/>
              </a:lnSpc>
              <a:buClr>
                <a:srgbClr val="990000"/>
              </a:buClr>
              <a:buFont typeface="Wingdings" pitchFamily="2" charset="2"/>
              <a:buChar char="§"/>
            </a:pPr>
            <a:r>
              <a:rPr lang="fr-FR" sz="1500" u="none">
                <a:latin typeface="Arial" charset="0"/>
              </a:rPr>
              <a:t>Le GIE est une structure juridique dotée de la personnalité morale. Il s’agit essentiellement d’un </a:t>
            </a:r>
            <a:r>
              <a:rPr lang="fr-FR" sz="1500" b="1" u="none">
                <a:solidFill>
                  <a:srgbClr val="990000"/>
                </a:solidFill>
                <a:latin typeface="Arial" charset="0"/>
              </a:rPr>
              <a:t>instrument de collaboration entre les entreprises</a:t>
            </a:r>
            <a:r>
              <a:rPr lang="fr-FR" sz="1500" u="none">
                <a:latin typeface="Arial" charset="0"/>
              </a:rPr>
              <a:t> membres qui peuvent développer leur activité économique en bénéficiant de services communs que leur apporte le groupement, tel que la recherche, le développement commercial, ...</a:t>
            </a:r>
          </a:p>
          <a:p>
            <a:pPr marL="190500" indent="-190500" algn="just">
              <a:lnSpc>
                <a:spcPct val="130000"/>
              </a:lnSpc>
            </a:pPr>
            <a:endParaRPr lang="fr-FR" sz="1500" u="none">
              <a:latin typeface="Arial" charset="0"/>
            </a:endParaRPr>
          </a:p>
          <a:p>
            <a:pPr marL="190500" indent="-190500" algn="just">
              <a:lnSpc>
                <a:spcPct val="130000"/>
              </a:lnSpc>
              <a:buClr>
                <a:srgbClr val="990000"/>
              </a:buClr>
              <a:buFont typeface="Wingdings" pitchFamily="2" charset="2"/>
              <a:buChar char="§"/>
            </a:pPr>
            <a:r>
              <a:rPr lang="fr-FR" sz="1500" u="none">
                <a:latin typeface="Arial" charset="0"/>
              </a:rPr>
              <a:t>Doté de la personnalité juridique, le GIE n’est cependant ni une société ni une association ; il constitue un cadre intermédiaire entre ces deux entités juridiques. </a:t>
            </a:r>
            <a:r>
              <a:rPr lang="fr-FR" sz="1500" b="1" u="none">
                <a:solidFill>
                  <a:srgbClr val="990000"/>
                </a:solidFill>
                <a:latin typeface="Arial" charset="0"/>
              </a:rPr>
              <a:t>Immatriculé au registre du commerce</a:t>
            </a:r>
            <a:r>
              <a:rPr lang="fr-FR" sz="1500" u="none">
                <a:solidFill>
                  <a:srgbClr val="990000"/>
                </a:solidFill>
                <a:latin typeface="Arial" charset="0"/>
              </a:rPr>
              <a:t> </a:t>
            </a:r>
            <a:r>
              <a:rPr lang="fr-FR" sz="1500" u="none">
                <a:latin typeface="Arial" charset="0"/>
              </a:rPr>
              <a:t>en vertu de l'article 48 du code de commerce, le groupement n’est pas pour autant commercial à raison de sa forme. </a:t>
            </a:r>
            <a:r>
              <a:rPr lang="fr-FR" sz="1500" b="1" u="none">
                <a:solidFill>
                  <a:srgbClr val="990000"/>
                </a:solidFill>
                <a:latin typeface="Arial" charset="0"/>
              </a:rPr>
              <a:t>Sa nature dépend de son activité</a:t>
            </a:r>
            <a:r>
              <a:rPr lang="fr-FR" sz="1500" u="none">
                <a:latin typeface="Arial" charset="0"/>
              </a:rPr>
              <a:t> ; il est civil si son activité est civile, il est commercial si son activité est commerciale.</a:t>
            </a:r>
          </a:p>
          <a:p>
            <a:pPr marL="838200" lvl="2" algn="just">
              <a:lnSpc>
                <a:spcPct val="130000"/>
              </a:lnSpc>
            </a:pPr>
            <a:endParaRPr lang="fr-FR" sz="1500" u="none">
              <a:latin typeface="Arial" charset="0"/>
            </a:endParaRPr>
          </a:p>
          <a:p>
            <a:pPr marL="190500" indent="-190500" algn="just">
              <a:lnSpc>
                <a:spcPct val="130000"/>
              </a:lnSpc>
              <a:buClr>
                <a:srgbClr val="990000"/>
              </a:buClr>
              <a:buFont typeface="Wingdings" pitchFamily="2" charset="2"/>
              <a:buChar char="§"/>
            </a:pPr>
            <a:r>
              <a:rPr lang="fr-FR" sz="1500" u="none">
                <a:latin typeface="Arial" charset="0"/>
              </a:rPr>
              <a:t>L’intérêt de se constituer en GIE réside dans le fait qu’il a pour but de faciliter ou de développer l'activité économique de ses membres et d'améliorer ou d'accroître les résultats de cette activité. </a:t>
            </a:r>
          </a:p>
        </p:txBody>
      </p:sp>
      <p:sp>
        <p:nvSpPr>
          <p:cNvPr id="48131" name="Text Box 3"/>
          <p:cNvSpPr txBox="1">
            <a:spLocks noChangeArrowheads="1"/>
          </p:cNvSpPr>
          <p:nvPr/>
        </p:nvSpPr>
        <p:spPr bwMode="auto">
          <a:xfrm>
            <a:off x="4408253" y="1136650"/>
            <a:ext cx="412678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Qu’est ce qu’un GIE ?</a:t>
            </a:r>
          </a:p>
        </p:txBody>
      </p:sp>
      <p:sp>
        <p:nvSpPr>
          <p:cNvPr id="48132" name="Oval 4"/>
          <p:cNvSpPr>
            <a:spLocks noChangeArrowheads="1"/>
          </p:cNvSpPr>
          <p:nvPr/>
        </p:nvSpPr>
        <p:spPr bwMode="auto">
          <a:xfrm>
            <a:off x="4219901" y="1066800"/>
            <a:ext cx="469818"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1</a:t>
            </a:r>
            <a:endParaRPr lang="fr-FR" sz="1600" b="1" u="none">
              <a:solidFill>
                <a:schemeClr val="bg1"/>
              </a:solidFill>
            </a:endParaRPr>
          </a:p>
        </p:txBody>
      </p:sp>
      <p:sp>
        <p:nvSpPr>
          <p:cNvPr id="48133" name="Text Box 5"/>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descr="Papier de soie bleu"/>
          <p:cNvSpPr>
            <a:spLocks noChangeArrowheads="1"/>
          </p:cNvSpPr>
          <p:nvPr/>
        </p:nvSpPr>
        <p:spPr bwMode="auto">
          <a:xfrm>
            <a:off x="1297292" y="1476375"/>
            <a:ext cx="10613240" cy="3970318"/>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just">
              <a:lnSpc>
                <a:spcPct val="120000"/>
              </a:lnSpc>
            </a:pPr>
            <a:endParaRPr lang="fr-FR" sz="1500" u="none">
              <a:latin typeface="Arial" charset="0"/>
            </a:endParaRPr>
          </a:p>
          <a:p>
            <a:pPr marL="190500" indent="-190500" algn="just">
              <a:lnSpc>
                <a:spcPct val="120000"/>
              </a:lnSpc>
              <a:buClr>
                <a:srgbClr val="990000"/>
              </a:buClr>
              <a:buFont typeface="Wingdings" pitchFamily="2" charset="2"/>
              <a:buChar char="§"/>
            </a:pPr>
            <a:r>
              <a:rPr lang="fr-FR" sz="1500" b="1" u="none">
                <a:solidFill>
                  <a:srgbClr val="990000"/>
                </a:solidFill>
                <a:latin typeface="Arial" charset="0"/>
              </a:rPr>
              <a:t>Son activité doit donc se rattacher à l'activité économique de ses membres</a:t>
            </a:r>
            <a:r>
              <a:rPr lang="fr-FR" sz="1500" u="none">
                <a:latin typeface="Arial" charset="0"/>
              </a:rPr>
              <a:t>; elle en constitue le prolongement. Son but n'est pas de réaliser des bénéfices pour lui-même, mais rien ne lui interdit d'en réaliser dans le cadre de l'activité auxiliaire qui lui est impartie.</a:t>
            </a:r>
          </a:p>
          <a:p>
            <a:pPr marL="190500" indent="-190500" algn="just">
              <a:lnSpc>
                <a:spcPct val="120000"/>
              </a:lnSpc>
            </a:pPr>
            <a:endParaRPr lang="fr-FR" sz="1500" u="none">
              <a:latin typeface="Arial" charset="0"/>
            </a:endParaRPr>
          </a:p>
          <a:p>
            <a:pPr marL="190500" indent="-190500" algn="just">
              <a:lnSpc>
                <a:spcPct val="120000"/>
              </a:lnSpc>
              <a:buClr>
                <a:srgbClr val="990000"/>
              </a:buClr>
              <a:buFont typeface="Wingdings" pitchFamily="2" charset="2"/>
              <a:buChar char="§"/>
            </a:pPr>
            <a:r>
              <a:rPr lang="fr-FR" sz="1500" u="none">
                <a:latin typeface="Arial" charset="0"/>
              </a:rPr>
              <a:t>De plus, le GIE est une </a:t>
            </a:r>
            <a:r>
              <a:rPr lang="fr-FR" sz="1500" b="1" u="none">
                <a:solidFill>
                  <a:srgbClr val="990000"/>
                </a:solidFill>
                <a:latin typeface="Arial" charset="0"/>
              </a:rPr>
              <a:t>structure très souple</a:t>
            </a:r>
            <a:r>
              <a:rPr lang="fr-FR" sz="1500" u="none">
                <a:latin typeface="Arial" charset="0"/>
              </a:rPr>
              <a:t> puisqu’il appartient aux fondateurs de fixer dans les statuts les règles de gestion, d'administration, de contrôle et celles relatives aux décisions collectives. Les textes contiennent en ce domaine peu de dispositions pour laisser une place à l'autonomie de la volonté des membres. Cette liberté exige en contrepartie une </a:t>
            </a:r>
            <a:r>
              <a:rPr lang="fr-FR" sz="1500" b="1" u="none">
                <a:solidFill>
                  <a:srgbClr val="990000"/>
                </a:solidFill>
                <a:latin typeface="Arial" charset="0"/>
              </a:rPr>
              <a:t>rédaction élaborée des actes (statuts, règlement)</a:t>
            </a:r>
            <a:r>
              <a:rPr lang="fr-FR" sz="1500" u="none">
                <a:latin typeface="Arial" charset="0"/>
              </a:rPr>
              <a:t> et impose un esprit de collaboration particulièrement développé  entre les membres.</a:t>
            </a:r>
          </a:p>
          <a:p>
            <a:pPr marL="190500" indent="-190500" algn="just">
              <a:lnSpc>
                <a:spcPct val="120000"/>
              </a:lnSpc>
            </a:pPr>
            <a:endParaRPr lang="fr-FR" sz="1500" u="none">
              <a:latin typeface="Arial" charset="0"/>
            </a:endParaRPr>
          </a:p>
          <a:p>
            <a:pPr marL="190500" indent="-190500" algn="l">
              <a:lnSpc>
                <a:spcPct val="120000"/>
              </a:lnSpc>
              <a:buClr>
                <a:srgbClr val="990000"/>
              </a:buClr>
              <a:buFont typeface="Wingdings" pitchFamily="2" charset="2"/>
              <a:buChar char="§"/>
            </a:pPr>
            <a:r>
              <a:rPr lang="fr-FR" sz="1500" b="1" u="none">
                <a:solidFill>
                  <a:srgbClr val="990000"/>
                </a:solidFill>
                <a:latin typeface="Arial" charset="0"/>
              </a:rPr>
              <a:t>Le groupement peut être formé entre commerçants et non-commerçants</a:t>
            </a:r>
            <a:r>
              <a:rPr lang="fr-FR" sz="1500" u="none">
                <a:latin typeface="Arial" charset="0"/>
              </a:rPr>
              <a:t>. II est, en effet destiné à être utilisable aussi bien par de grandes sociétés que par des petites et moyennes entreprises. Rappelons le, son but essentiel est de regrouper des moyens afin de donner plus d'efficacité aux entreprises membres qui conservent leur autonomie.</a:t>
            </a:r>
          </a:p>
        </p:txBody>
      </p:sp>
      <p:sp>
        <p:nvSpPr>
          <p:cNvPr id="49155" name="Text Box 7"/>
          <p:cNvSpPr txBox="1">
            <a:spLocks noChangeArrowheads="1"/>
          </p:cNvSpPr>
          <p:nvPr/>
        </p:nvSpPr>
        <p:spPr bwMode="auto">
          <a:xfrm>
            <a:off x="4408253" y="1136650"/>
            <a:ext cx="412678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Qu’est ce qu’un GIE ?</a:t>
            </a:r>
          </a:p>
        </p:txBody>
      </p:sp>
      <p:sp>
        <p:nvSpPr>
          <p:cNvPr id="49156" name="Oval 8"/>
          <p:cNvSpPr>
            <a:spLocks noChangeArrowheads="1"/>
          </p:cNvSpPr>
          <p:nvPr/>
        </p:nvSpPr>
        <p:spPr bwMode="auto">
          <a:xfrm>
            <a:off x="4219901" y="1066800"/>
            <a:ext cx="469818"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1</a:t>
            </a:r>
            <a:endParaRPr lang="fr-FR" sz="1600" b="1" u="none">
              <a:solidFill>
                <a:schemeClr val="bg1"/>
              </a:solidFill>
            </a:endParaRPr>
          </a:p>
        </p:txBody>
      </p:sp>
      <p:sp>
        <p:nvSpPr>
          <p:cNvPr id="49157" name="Text Box 9"/>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descr="Papier de soie bleu"/>
          <p:cNvSpPr>
            <a:spLocks noChangeArrowheads="1"/>
          </p:cNvSpPr>
          <p:nvPr/>
        </p:nvSpPr>
        <p:spPr bwMode="auto">
          <a:xfrm>
            <a:off x="1585109" y="1770064"/>
            <a:ext cx="10128608" cy="2885405"/>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just">
              <a:lnSpc>
                <a:spcPct val="110000"/>
              </a:lnSpc>
              <a:buClr>
                <a:srgbClr val="990000"/>
              </a:buClr>
              <a:buFont typeface="Wingdings" pitchFamily="2" charset="2"/>
              <a:buChar char="§"/>
            </a:pPr>
            <a:endParaRPr lang="fr-FR" sz="1500" u="none">
              <a:latin typeface="Arial" charset="0"/>
            </a:endParaRPr>
          </a:p>
          <a:p>
            <a:pPr marL="190500" indent="-190500" algn="just">
              <a:lnSpc>
                <a:spcPct val="110000"/>
              </a:lnSpc>
              <a:buClr>
                <a:srgbClr val="990000"/>
              </a:buClr>
              <a:buFont typeface="Wingdings" pitchFamily="2" charset="2"/>
              <a:buChar char="§"/>
            </a:pPr>
            <a:r>
              <a:rPr lang="fr-FR" sz="1500" b="1" u="none">
                <a:solidFill>
                  <a:srgbClr val="990000"/>
                </a:solidFill>
                <a:latin typeface="Arial" charset="0"/>
              </a:rPr>
              <a:t>Seules les personnes morales peuvent se constituer en GIE</a:t>
            </a:r>
            <a:r>
              <a:rPr lang="fr-FR" sz="1500" u="none">
                <a:latin typeface="Arial" charset="0"/>
              </a:rPr>
              <a:t>. Ceci a pour conséquence d’écarter les entreprises individuelles du champ d’application de la présente loi.</a:t>
            </a:r>
          </a:p>
          <a:p>
            <a:pPr marL="190500" indent="-190500" algn="just">
              <a:lnSpc>
                <a:spcPct val="110000"/>
              </a:lnSpc>
              <a:buClr>
                <a:srgbClr val="990000"/>
              </a:buClr>
              <a:buFont typeface="Wingdings" pitchFamily="2" charset="2"/>
              <a:buChar char="§"/>
            </a:pPr>
            <a:endParaRPr lang="fr-FR" sz="1500" u="none">
              <a:latin typeface="Arial" charset="0"/>
            </a:endParaRPr>
          </a:p>
          <a:p>
            <a:pPr marL="190500" indent="-190500" algn="just">
              <a:lnSpc>
                <a:spcPct val="110000"/>
              </a:lnSpc>
              <a:buClr>
                <a:srgbClr val="990000"/>
              </a:buClr>
              <a:buFont typeface="Wingdings" pitchFamily="2" charset="2"/>
              <a:buChar char="§"/>
            </a:pPr>
            <a:r>
              <a:rPr lang="fr-FR" sz="1500" u="none">
                <a:latin typeface="Arial" charset="0"/>
              </a:rPr>
              <a:t>Ainsi, toutes les personnes morales exerçant une activité économique conforme à l'objet d'un GIE peuvent faire partie d'une telle structure. Cette possibilité est offerte à des entreprises d'importance inégale.</a:t>
            </a:r>
          </a:p>
          <a:p>
            <a:pPr marL="571500" lvl="2" algn="just">
              <a:lnSpc>
                <a:spcPct val="110000"/>
              </a:lnSpc>
              <a:buClr>
                <a:srgbClr val="990000"/>
              </a:buClr>
              <a:buFont typeface="Wingdings" pitchFamily="2" charset="2"/>
              <a:buChar char="§"/>
            </a:pPr>
            <a:endParaRPr lang="fr-FR" sz="1500" u="none">
              <a:latin typeface="Arial" charset="0"/>
            </a:endParaRPr>
          </a:p>
          <a:p>
            <a:pPr marL="190500" indent="-190500" algn="just">
              <a:lnSpc>
                <a:spcPct val="110000"/>
              </a:lnSpc>
              <a:buClr>
                <a:srgbClr val="990000"/>
              </a:buClr>
              <a:buFont typeface="Wingdings" pitchFamily="2" charset="2"/>
              <a:buChar char="§"/>
            </a:pPr>
            <a:r>
              <a:rPr lang="fr-FR" sz="1500" u="none">
                <a:latin typeface="Arial" charset="0"/>
              </a:rPr>
              <a:t>Un GIE est valablement constitué, dès lors qu’il met en présence </a:t>
            </a:r>
            <a:r>
              <a:rPr lang="fr-FR" sz="1500" b="1" u="none">
                <a:solidFill>
                  <a:srgbClr val="990000"/>
                </a:solidFill>
                <a:latin typeface="Arial" charset="0"/>
              </a:rPr>
              <a:t>au moins deux personnes morales.</a:t>
            </a:r>
          </a:p>
          <a:p>
            <a:pPr marL="190500" indent="-190500" algn="just">
              <a:lnSpc>
                <a:spcPct val="110000"/>
              </a:lnSpc>
              <a:buClr>
                <a:srgbClr val="990000"/>
              </a:buClr>
              <a:buFont typeface="Wingdings" pitchFamily="2" charset="2"/>
              <a:buChar char="§"/>
            </a:pPr>
            <a:endParaRPr lang="fr-FR" sz="1500" u="none">
              <a:latin typeface="Arial" charset="0"/>
            </a:endParaRPr>
          </a:p>
          <a:p>
            <a:pPr marL="190500" indent="-190500" algn="just">
              <a:lnSpc>
                <a:spcPct val="110000"/>
              </a:lnSpc>
              <a:buClr>
                <a:srgbClr val="990000"/>
              </a:buClr>
              <a:buFont typeface="Wingdings" pitchFamily="2" charset="2"/>
              <a:buChar char="§"/>
            </a:pPr>
            <a:r>
              <a:rPr lang="fr-FR" sz="1500" u="none">
                <a:latin typeface="Arial" charset="0"/>
              </a:rPr>
              <a:t>Aucun maximum n'est prévu. Mais, comme toute entreprise, un nombre trop important de membres ne peut être qu’un frein à l’avantage d’être constitué en GIE.</a:t>
            </a:r>
          </a:p>
        </p:txBody>
      </p:sp>
      <p:sp>
        <p:nvSpPr>
          <p:cNvPr id="50179" name="Text Box 4"/>
          <p:cNvSpPr txBox="1">
            <a:spLocks noChangeArrowheads="1"/>
          </p:cNvSpPr>
          <p:nvPr/>
        </p:nvSpPr>
        <p:spPr bwMode="auto">
          <a:xfrm>
            <a:off x="4501369" y="1219200"/>
            <a:ext cx="5339422"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Qui peut être membre d’un GIE ?</a:t>
            </a:r>
          </a:p>
        </p:txBody>
      </p:sp>
      <p:sp>
        <p:nvSpPr>
          <p:cNvPr id="50180" name="Oval 5"/>
          <p:cNvSpPr>
            <a:spLocks noChangeArrowheads="1"/>
          </p:cNvSpPr>
          <p:nvPr/>
        </p:nvSpPr>
        <p:spPr bwMode="auto">
          <a:xfrm>
            <a:off x="4219901" y="1143000"/>
            <a:ext cx="469818"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2</a:t>
            </a:r>
          </a:p>
        </p:txBody>
      </p:sp>
      <p:sp>
        <p:nvSpPr>
          <p:cNvPr id="50181" name="Text Box 6"/>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descr="Papier de soie bleu"/>
          <p:cNvSpPr>
            <a:spLocks noChangeArrowheads="1"/>
          </p:cNvSpPr>
          <p:nvPr/>
        </p:nvSpPr>
        <p:spPr bwMode="auto">
          <a:xfrm>
            <a:off x="1297293" y="1628775"/>
            <a:ext cx="10416424" cy="3901068"/>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just">
              <a:lnSpc>
                <a:spcPct val="50000"/>
              </a:lnSpc>
              <a:buClr>
                <a:srgbClr val="990000"/>
              </a:buClr>
              <a:buFont typeface="Wingdings" pitchFamily="2" charset="2"/>
              <a:buChar char="§"/>
              <a:tabLst>
                <a:tab pos="857250" algn="l"/>
              </a:tabLst>
            </a:pPr>
            <a:endParaRPr lang="fr-FR" sz="1500" u="none">
              <a:latin typeface="Arial" charset="0"/>
            </a:endParaRPr>
          </a:p>
          <a:p>
            <a:pPr marL="190500" indent="-190500" algn="just">
              <a:buClr>
                <a:srgbClr val="990000"/>
              </a:buClr>
              <a:buFont typeface="Wingdings" pitchFamily="2" charset="2"/>
              <a:buChar char="§"/>
              <a:tabLst>
                <a:tab pos="857250" algn="l"/>
              </a:tabLst>
            </a:pPr>
            <a:r>
              <a:rPr lang="fr-FR" sz="1500" u="none">
                <a:latin typeface="Arial" charset="0"/>
              </a:rPr>
              <a:t>Un GIE peut être constitué sans capital, ce qui n’exclut pas l’hypothèse d’un GIE constitué avec un capital.</a:t>
            </a:r>
          </a:p>
          <a:p>
            <a:pPr marL="190500" indent="-190500" algn="just">
              <a:buClr>
                <a:srgbClr val="990000"/>
              </a:buClr>
              <a:buFont typeface="Wingdings" pitchFamily="2" charset="2"/>
              <a:buChar char="§"/>
              <a:tabLst>
                <a:tab pos="857250" algn="l"/>
              </a:tabLst>
            </a:pPr>
            <a:endParaRPr lang="fr-FR" sz="1500" u="none">
              <a:latin typeface="Arial" charset="0"/>
            </a:endParaRPr>
          </a:p>
          <a:p>
            <a:pPr marL="190500" indent="-190500" algn="just">
              <a:buClr>
                <a:srgbClr val="990000"/>
              </a:buClr>
              <a:buFont typeface="Wingdings" pitchFamily="2" charset="2"/>
              <a:buChar char="§"/>
              <a:tabLst>
                <a:tab pos="857250" algn="l"/>
              </a:tabLst>
            </a:pPr>
            <a:r>
              <a:rPr lang="fr-FR" sz="1500" u="none">
                <a:latin typeface="Arial" charset="0"/>
              </a:rPr>
              <a:t>De manière générale, avec ou sans capital, le GIE est doté d'un patrimoine comme toute personne morale, pour assurer ses besoins de financement. </a:t>
            </a:r>
          </a:p>
          <a:p>
            <a:pPr marL="190500" indent="-190500" algn="just">
              <a:buClr>
                <a:srgbClr val="990000"/>
              </a:buClr>
              <a:buFont typeface="Wingdings" pitchFamily="2" charset="2"/>
              <a:buChar char="§"/>
              <a:tabLst>
                <a:tab pos="857250" algn="l"/>
              </a:tabLst>
            </a:pPr>
            <a:endParaRPr lang="fr-FR" sz="1500" u="none">
              <a:latin typeface="Arial" charset="0"/>
            </a:endParaRPr>
          </a:p>
          <a:p>
            <a:pPr marL="190500" indent="-190500" algn="just">
              <a:buClr>
                <a:srgbClr val="990000"/>
              </a:buClr>
              <a:buFont typeface="Wingdings" pitchFamily="2" charset="2"/>
              <a:buChar char="§"/>
              <a:tabLst>
                <a:tab pos="857250" algn="l"/>
              </a:tabLst>
            </a:pPr>
            <a:r>
              <a:rPr lang="fr-FR" sz="1500" u="none">
                <a:latin typeface="Arial" charset="0"/>
              </a:rPr>
              <a:t>Ainsi, deux cas de figures peuvent se présenter :</a:t>
            </a:r>
          </a:p>
          <a:p>
            <a:pPr marL="190500" indent="-190500" algn="just">
              <a:buClr>
                <a:srgbClr val="990000"/>
              </a:buClr>
              <a:buFont typeface="Wingdings" pitchFamily="2" charset="2"/>
              <a:buNone/>
              <a:tabLst>
                <a:tab pos="857250" algn="l"/>
              </a:tabLst>
            </a:pPr>
            <a:endParaRPr lang="fr-FR" sz="1500" u="none">
              <a:latin typeface="Arial" charset="0"/>
            </a:endParaRPr>
          </a:p>
          <a:p>
            <a:pPr marL="381000" lvl="1" algn="just">
              <a:buClr>
                <a:srgbClr val="990000"/>
              </a:buClr>
              <a:buFont typeface="Wingdings" pitchFamily="2" charset="2"/>
              <a:buChar char="ü"/>
              <a:tabLst>
                <a:tab pos="857250" algn="l"/>
              </a:tabLst>
            </a:pPr>
            <a:r>
              <a:rPr lang="fr-FR" sz="1500" b="1" u="none">
                <a:latin typeface="Arial" charset="0"/>
              </a:rPr>
              <a:t>	</a:t>
            </a:r>
            <a:r>
              <a:rPr lang="fr-FR" sz="1500" b="1" u="none">
                <a:solidFill>
                  <a:srgbClr val="990000"/>
                </a:solidFill>
                <a:latin typeface="Arial" charset="0"/>
              </a:rPr>
              <a:t>GIE sans capital</a:t>
            </a:r>
            <a:endParaRPr lang="fr-FR" sz="1500" u="none">
              <a:latin typeface="Arial" charset="0"/>
            </a:endParaRPr>
          </a:p>
          <a:p>
            <a:pPr marL="190500" indent="-190500" algn="just">
              <a:buClr>
                <a:srgbClr val="990000"/>
              </a:buClr>
              <a:buFont typeface="Wingdings" pitchFamily="2" charset="2"/>
              <a:buChar char="§"/>
              <a:tabLst>
                <a:tab pos="857250" algn="l"/>
              </a:tabLst>
            </a:pPr>
            <a:endParaRPr lang="fr-FR" sz="1500" u="none">
              <a:latin typeface="Arial" charset="0"/>
            </a:endParaRPr>
          </a:p>
          <a:p>
            <a:pPr marL="762000" lvl="2" indent="-190500" algn="just">
              <a:buClr>
                <a:srgbClr val="990000"/>
              </a:buClr>
              <a:buFont typeface="Wingdings" pitchFamily="2" charset="2"/>
              <a:buChar char="§"/>
              <a:tabLst>
                <a:tab pos="857250" algn="l"/>
              </a:tabLst>
            </a:pPr>
            <a:r>
              <a:rPr lang="fr-FR" sz="1500" u="none">
                <a:latin typeface="Arial" charset="0"/>
              </a:rPr>
              <a:t>Constitué sans capital, un GIE assurera son financement au moyen de versements de cotisations par ses membres, la facturation de ses services, etc.</a:t>
            </a:r>
          </a:p>
          <a:p>
            <a:pPr marL="1333500" lvl="3" indent="38100" algn="just">
              <a:buClr>
                <a:srgbClr val="990000"/>
              </a:buClr>
              <a:buFont typeface="Wingdings" pitchFamily="2" charset="2"/>
              <a:buChar char="§"/>
              <a:tabLst>
                <a:tab pos="857250" algn="l"/>
              </a:tabLst>
            </a:pPr>
            <a:endParaRPr lang="fr-FR" sz="1500" u="none">
              <a:latin typeface="Arial" charset="0"/>
            </a:endParaRPr>
          </a:p>
          <a:p>
            <a:pPr marL="381000" lvl="1" algn="just">
              <a:buClr>
                <a:srgbClr val="990000"/>
              </a:buClr>
              <a:buFont typeface="Wingdings" pitchFamily="2" charset="2"/>
              <a:buChar char="ü"/>
              <a:tabLst>
                <a:tab pos="857250" algn="l"/>
              </a:tabLst>
            </a:pPr>
            <a:r>
              <a:rPr lang="fr-FR" sz="1500" b="1" u="none">
                <a:latin typeface="Arial" charset="0"/>
              </a:rPr>
              <a:t>	</a:t>
            </a:r>
            <a:r>
              <a:rPr lang="fr-FR" sz="1500" b="1" u="none">
                <a:solidFill>
                  <a:srgbClr val="990000"/>
                </a:solidFill>
                <a:latin typeface="Arial" charset="0"/>
              </a:rPr>
              <a:t>GIE avec capital</a:t>
            </a:r>
            <a:endParaRPr lang="fr-FR" sz="1500" u="none">
              <a:latin typeface="Arial" charset="0"/>
            </a:endParaRPr>
          </a:p>
          <a:p>
            <a:pPr marL="190500" indent="-190500" algn="just">
              <a:buClr>
                <a:srgbClr val="990000"/>
              </a:buClr>
              <a:buFont typeface="Wingdings" pitchFamily="2" charset="2"/>
              <a:buChar char="§"/>
              <a:tabLst>
                <a:tab pos="857250" algn="l"/>
              </a:tabLst>
            </a:pPr>
            <a:endParaRPr lang="fr-FR" sz="1500" u="none">
              <a:latin typeface="Arial" charset="0"/>
            </a:endParaRPr>
          </a:p>
          <a:p>
            <a:pPr marL="762000" lvl="2" indent="-190500" algn="just">
              <a:buClr>
                <a:srgbClr val="990000"/>
              </a:buClr>
              <a:buFont typeface="Wingdings" pitchFamily="2" charset="2"/>
              <a:buChar char="§"/>
              <a:tabLst>
                <a:tab pos="857250" algn="l"/>
              </a:tabLst>
            </a:pPr>
            <a:r>
              <a:rPr lang="fr-FR" sz="1500" u="none">
                <a:latin typeface="Arial" charset="0"/>
              </a:rPr>
              <a:t>Les membres d’un GIE peuvent doter celui-ci d'un capital. La constitution d'un capital implique des apports. Ces derniers s’effectuent en numéraire, en nature ou en industrie.</a:t>
            </a:r>
          </a:p>
        </p:txBody>
      </p:sp>
      <p:sp>
        <p:nvSpPr>
          <p:cNvPr id="51203" name="Text Box 4"/>
          <p:cNvSpPr txBox="1">
            <a:spLocks noChangeArrowheads="1"/>
          </p:cNvSpPr>
          <p:nvPr/>
        </p:nvSpPr>
        <p:spPr bwMode="auto">
          <a:xfrm>
            <a:off x="4315135" y="1212850"/>
            <a:ext cx="487595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Le GIE, avec ou sans capital  ?</a:t>
            </a:r>
          </a:p>
        </p:txBody>
      </p:sp>
      <p:sp>
        <p:nvSpPr>
          <p:cNvPr id="51204" name="Oval 5"/>
          <p:cNvSpPr>
            <a:spLocks noChangeArrowheads="1"/>
          </p:cNvSpPr>
          <p:nvPr/>
        </p:nvSpPr>
        <p:spPr bwMode="auto">
          <a:xfrm>
            <a:off x="4033666" y="1136650"/>
            <a:ext cx="467703"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3</a:t>
            </a:r>
            <a:endParaRPr lang="fr-FR" sz="1600" b="1" u="none">
              <a:solidFill>
                <a:schemeClr val="bg1"/>
              </a:solidFill>
            </a:endParaRPr>
          </a:p>
        </p:txBody>
      </p:sp>
      <p:sp>
        <p:nvSpPr>
          <p:cNvPr id="51205" name="Text Box 6"/>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descr="Papier de soie bleu"/>
          <p:cNvSpPr>
            <a:spLocks noChangeArrowheads="1"/>
          </p:cNvSpPr>
          <p:nvPr/>
        </p:nvSpPr>
        <p:spPr bwMode="auto">
          <a:xfrm>
            <a:off x="1297292" y="1700213"/>
            <a:ext cx="10319075" cy="3393237"/>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just">
              <a:lnSpc>
                <a:spcPct val="110000"/>
              </a:lnSpc>
              <a:buClr>
                <a:srgbClr val="990000"/>
              </a:buClr>
              <a:buFont typeface="Wingdings" pitchFamily="2" charset="2"/>
              <a:buChar char="§"/>
              <a:tabLst>
                <a:tab pos="857250" algn="l"/>
              </a:tabLst>
            </a:pPr>
            <a:r>
              <a:rPr lang="fr-FR" sz="1500" b="1" u="none">
                <a:solidFill>
                  <a:srgbClr val="990000"/>
                </a:solidFill>
                <a:latin typeface="Arial" charset="0"/>
              </a:rPr>
              <a:t>Le groupement d’intérêt économique est administré par un ou plusieurs administrateurs</a:t>
            </a:r>
            <a:r>
              <a:rPr lang="fr-FR" sz="1500" u="none">
                <a:latin typeface="Arial" charset="0"/>
              </a:rPr>
              <a:t>. Ces derniers peuvent être des personnes physiques ou des personnes morales, membres du GIE ou choisi en dehors. </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b="1" u="none">
                <a:solidFill>
                  <a:srgbClr val="990000"/>
                </a:solidFill>
                <a:latin typeface="Arial" charset="0"/>
              </a:rPr>
              <a:t>Les personnes morales peuvent ainsi être nommées administrateurs du groupement</a:t>
            </a:r>
            <a:r>
              <a:rPr lang="fr-FR" sz="1500" u="none">
                <a:latin typeface="Arial" charset="0"/>
              </a:rPr>
              <a:t> sous réserve qu'elles désignent un représentant permanent, qui encourt les mêmes responsabilités civiles et pénales que s'il était administrateur en son nom propre (article 21). Cette disposition rappelle la réglementation applicable dans les sociétés anonymes régies par la loi du 30 août 1996.</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u="none">
                <a:latin typeface="Arial" charset="0"/>
              </a:rPr>
              <a:t>Il faut au moins un administrateur; en revanche, il n'existe pas dans la loi de maximum (article 21).</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u="none">
                <a:latin typeface="Arial" charset="0"/>
              </a:rPr>
              <a:t>Ainsi, il revient au </a:t>
            </a:r>
            <a:r>
              <a:rPr lang="fr-FR" sz="1500" b="1" u="none">
                <a:solidFill>
                  <a:srgbClr val="990000"/>
                </a:solidFill>
                <a:latin typeface="Arial" charset="0"/>
              </a:rPr>
              <a:t>contrat du GIE</a:t>
            </a:r>
            <a:r>
              <a:rPr lang="fr-FR" sz="1500" u="none">
                <a:latin typeface="Arial" charset="0"/>
              </a:rPr>
              <a:t> de déterminer le nombre d’administrateurs, les conditions de leur nomination, leurs attributions, pouvoirs et conditions de révocation. Les modalités de renouvellement du mandat sont précisées aussi dans le contrat, ainsi que la question de sa gratuité ou de sa rémunération.</a:t>
            </a:r>
          </a:p>
        </p:txBody>
      </p:sp>
      <p:sp>
        <p:nvSpPr>
          <p:cNvPr id="52227" name="Text Box 4"/>
          <p:cNvSpPr txBox="1">
            <a:spLocks noChangeArrowheads="1"/>
          </p:cNvSpPr>
          <p:nvPr/>
        </p:nvSpPr>
        <p:spPr bwMode="auto">
          <a:xfrm>
            <a:off x="4315135" y="1212850"/>
            <a:ext cx="487595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Comment est géré un GIE ?</a:t>
            </a:r>
          </a:p>
        </p:txBody>
      </p:sp>
      <p:sp>
        <p:nvSpPr>
          <p:cNvPr id="52228" name="Oval 5"/>
          <p:cNvSpPr>
            <a:spLocks noChangeArrowheads="1"/>
          </p:cNvSpPr>
          <p:nvPr/>
        </p:nvSpPr>
        <p:spPr bwMode="auto">
          <a:xfrm>
            <a:off x="4033666" y="1136650"/>
            <a:ext cx="467703"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4</a:t>
            </a:r>
            <a:endParaRPr lang="fr-FR" sz="1600" b="1" u="none">
              <a:solidFill>
                <a:schemeClr val="bg1"/>
              </a:solidFill>
            </a:endParaRPr>
          </a:p>
        </p:txBody>
      </p:sp>
      <p:sp>
        <p:nvSpPr>
          <p:cNvPr id="52229" name="Text Box 6"/>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descr="Papier de soie bleu"/>
          <p:cNvSpPr>
            <a:spLocks noChangeArrowheads="1"/>
          </p:cNvSpPr>
          <p:nvPr/>
        </p:nvSpPr>
        <p:spPr bwMode="auto">
          <a:xfrm>
            <a:off x="1534318" y="1628775"/>
            <a:ext cx="10128608" cy="3185487"/>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b="1" u="none">
                <a:solidFill>
                  <a:srgbClr val="990000"/>
                </a:solidFill>
                <a:latin typeface="Arial" charset="0"/>
              </a:rPr>
              <a:t>La durée du mandat des administrateurs est fixée par le contrat</a:t>
            </a:r>
            <a:r>
              <a:rPr lang="fr-FR" sz="1500" u="none">
                <a:latin typeface="Arial" charset="0"/>
              </a:rPr>
              <a:t> de groupement ou par la décision de nomination prise en conformité des stipulations du contrat. Si aucun terme n'est fixé, on doit considérer en principe que l'administrateur est réputé avoir été nommé pour la durée du groupement, ce qui n'interdit évidemment pas que ses fonctions prennent fin par anticipation, à la suite par exemple de décès, de démission, etc..</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20000"/>
              </a:lnSpc>
              <a:buClr>
                <a:srgbClr val="990000"/>
              </a:buClr>
              <a:buFont typeface="Wingdings" pitchFamily="2" charset="2"/>
              <a:buChar char="§"/>
              <a:tabLst>
                <a:tab pos="857250" algn="l"/>
              </a:tabLst>
            </a:pPr>
            <a:r>
              <a:rPr lang="fr-FR" sz="1500" u="none">
                <a:latin typeface="Arial" charset="0"/>
              </a:rPr>
              <a:t>Il appartient donc au contrat de prévoir </a:t>
            </a:r>
            <a:r>
              <a:rPr lang="fr-FR" sz="1500" b="1" u="none">
                <a:solidFill>
                  <a:srgbClr val="990000"/>
                </a:solidFill>
                <a:latin typeface="Arial" charset="0"/>
              </a:rPr>
              <a:t>les modalités de démission</a:t>
            </a:r>
            <a:r>
              <a:rPr lang="fr-FR" sz="1500" u="none">
                <a:latin typeface="Arial" charset="0"/>
              </a:rPr>
              <a:t> : préavis, forme, motivation, indemnisation, etc. A défaut, la démission n'aura pas à être motivée ou assortie d'un préavis. </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b="1" u="none">
                <a:solidFill>
                  <a:srgbClr val="990000"/>
                </a:solidFill>
                <a:latin typeface="Arial" charset="0"/>
              </a:rPr>
              <a:t>Dans les rapports avec les tiers</a:t>
            </a:r>
            <a:r>
              <a:rPr lang="fr-FR" sz="1500" u="none">
                <a:latin typeface="Arial" charset="0"/>
              </a:rPr>
              <a:t>, un administrateur engagera le groupement par tout acte entrant dans l'objet de celui-ci. Toute limitation de pouvoirs sera inopposable aux tiers.</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p:txBody>
      </p:sp>
      <p:sp>
        <p:nvSpPr>
          <p:cNvPr id="53251" name="Text Box 4"/>
          <p:cNvSpPr txBox="1">
            <a:spLocks noChangeArrowheads="1"/>
          </p:cNvSpPr>
          <p:nvPr/>
        </p:nvSpPr>
        <p:spPr bwMode="auto">
          <a:xfrm>
            <a:off x="4315135" y="1143000"/>
            <a:ext cx="4875953"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Comment est géré un GIE ?</a:t>
            </a:r>
          </a:p>
        </p:txBody>
      </p:sp>
      <p:sp>
        <p:nvSpPr>
          <p:cNvPr id="53252" name="Oval 5"/>
          <p:cNvSpPr>
            <a:spLocks noChangeArrowheads="1"/>
          </p:cNvSpPr>
          <p:nvPr/>
        </p:nvSpPr>
        <p:spPr bwMode="auto">
          <a:xfrm>
            <a:off x="4033666" y="1066800"/>
            <a:ext cx="467703"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4</a:t>
            </a:r>
            <a:endParaRPr lang="fr-FR" sz="1600" b="1" u="none">
              <a:solidFill>
                <a:schemeClr val="bg1"/>
              </a:solidFill>
            </a:endParaRPr>
          </a:p>
        </p:txBody>
      </p:sp>
      <p:sp>
        <p:nvSpPr>
          <p:cNvPr id="53253" name="Text Box 7"/>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967149" y="228601"/>
            <a:ext cx="7049392"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1. </a:t>
            </a:r>
            <a:r>
              <a:rPr lang="fr-FR" sz="2000" b="1" i="1" u="none">
                <a:solidFill>
                  <a:srgbClr val="000099"/>
                </a:solidFill>
                <a:latin typeface="Arial" charset="0"/>
              </a:rPr>
              <a:t>La Société en nom collectif</a:t>
            </a:r>
          </a:p>
        </p:txBody>
      </p:sp>
      <p:sp>
        <p:nvSpPr>
          <p:cNvPr id="17411" name="Rectangle 12"/>
          <p:cNvSpPr>
            <a:spLocks noChangeArrowheads="1"/>
          </p:cNvSpPr>
          <p:nvPr/>
        </p:nvSpPr>
        <p:spPr bwMode="auto">
          <a:xfrm>
            <a:off x="1297292" y="1066800"/>
            <a:ext cx="1218988" cy="8382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Nombre </a:t>
            </a:r>
          </a:p>
          <a:p>
            <a:pPr>
              <a:lnSpc>
                <a:spcPct val="110000"/>
              </a:lnSpc>
            </a:pPr>
            <a:r>
              <a:rPr lang="fr-FR" sz="1300" b="1" u="none">
                <a:solidFill>
                  <a:schemeClr val="bg1"/>
                </a:solidFill>
                <a:latin typeface="Tahoma" charset="0"/>
              </a:rPr>
              <a:t>d’associés  </a:t>
            </a:r>
          </a:p>
        </p:txBody>
      </p:sp>
      <p:sp>
        <p:nvSpPr>
          <p:cNvPr id="17412" name="Rectangle 14" descr="Papier de soie bleu"/>
          <p:cNvSpPr>
            <a:spLocks noChangeArrowheads="1"/>
          </p:cNvSpPr>
          <p:nvPr/>
        </p:nvSpPr>
        <p:spPr bwMode="auto">
          <a:xfrm>
            <a:off x="2704630" y="1066800"/>
            <a:ext cx="8814387" cy="846138"/>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104900" lvl="2" indent="-533400" algn="just">
              <a:lnSpc>
                <a:spcPct val="80000"/>
              </a:lnSpc>
              <a:tabLst>
                <a:tab pos="381000" algn="l"/>
              </a:tabLst>
            </a:pPr>
            <a:endParaRPr lang="fr-FR" sz="1400" u="none">
              <a:latin typeface="Tahoma" charset="0"/>
            </a:endParaRPr>
          </a:p>
          <a:p>
            <a:pPr marL="381000" lvl="1" indent="-190500" algn="just">
              <a:buClr>
                <a:srgbClr val="990000"/>
              </a:buClr>
              <a:buFont typeface="Wingdings" pitchFamily="2" charset="2"/>
              <a:buChar char="§"/>
              <a:tabLst>
                <a:tab pos="381000" algn="l"/>
              </a:tabLst>
            </a:pPr>
            <a:r>
              <a:rPr lang="fr-FR" sz="1400" u="none">
                <a:latin typeface="Tahoma" charset="0"/>
              </a:rPr>
              <a:t>Minimum deux associés.</a:t>
            </a:r>
          </a:p>
          <a:p>
            <a:pPr marL="381000" lvl="1" indent="-190500" algn="just">
              <a:buClr>
                <a:srgbClr val="990000"/>
              </a:buClr>
              <a:buFont typeface="Wingdings" pitchFamily="2" charset="2"/>
              <a:buChar char="§"/>
              <a:tabLst>
                <a:tab pos="381000" algn="l"/>
              </a:tabLst>
            </a:pPr>
            <a:r>
              <a:rPr lang="fr-FR" sz="1400" u="none">
                <a:latin typeface="Tahoma" charset="0"/>
              </a:rPr>
              <a:t>Aucun maximum n’est fixé.</a:t>
            </a:r>
          </a:p>
          <a:p>
            <a:pPr marL="1104900" lvl="2" indent="-533400" algn="just">
              <a:lnSpc>
                <a:spcPct val="70000"/>
              </a:lnSpc>
              <a:tabLst>
                <a:tab pos="381000" algn="l"/>
              </a:tabLst>
            </a:pPr>
            <a:endParaRPr lang="fr-FR" sz="1400" u="none">
              <a:latin typeface="Tahoma" charset="0"/>
            </a:endParaRPr>
          </a:p>
        </p:txBody>
      </p:sp>
      <p:sp>
        <p:nvSpPr>
          <p:cNvPr id="17413" name="Rectangle 15"/>
          <p:cNvSpPr>
            <a:spLocks noChangeArrowheads="1"/>
          </p:cNvSpPr>
          <p:nvPr/>
        </p:nvSpPr>
        <p:spPr bwMode="auto">
          <a:xfrm>
            <a:off x="1297292" y="2022475"/>
            <a:ext cx="1218988" cy="11430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Capital  </a:t>
            </a:r>
          </a:p>
        </p:txBody>
      </p:sp>
      <p:sp>
        <p:nvSpPr>
          <p:cNvPr id="17414" name="Rectangle 16" descr="Papier de soie bleu"/>
          <p:cNvSpPr>
            <a:spLocks noChangeArrowheads="1"/>
          </p:cNvSpPr>
          <p:nvPr/>
        </p:nvSpPr>
        <p:spPr bwMode="auto">
          <a:xfrm>
            <a:off x="2704630" y="2022476"/>
            <a:ext cx="8814387" cy="911019"/>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295400" lvl="2" indent="-533400" algn="just">
              <a:tabLst>
                <a:tab pos="381000" algn="l"/>
              </a:tabLst>
            </a:pPr>
            <a:endParaRPr lang="fr-FR" sz="1400" u="none">
              <a:latin typeface="Tahoma" charset="0"/>
            </a:endParaRPr>
          </a:p>
          <a:p>
            <a:pPr marL="190500" algn="just">
              <a:tabLst>
                <a:tab pos="381000" algn="l"/>
              </a:tabLst>
            </a:pPr>
            <a:r>
              <a:rPr lang="fr-FR" sz="1400" b="1" u="none">
                <a:solidFill>
                  <a:srgbClr val="990000"/>
                </a:solidFill>
                <a:latin typeface="Tahoma" charset="0"/>
              </a:rPr>
              <a:t>Aucun capital minimum n’est exigé</a:t>
            </a:r>
            <a:r>
              <a:rPr lang="fr-FR" sz="1400" u="none">
                <a:latin typeface="Tahoma" charset="0"/>
              </a:rPr>
              <a:t>. Toutefois, en cas de financement de l’activité par un crédit jeune promoteur ou autre, certaines banques exigent cette forme sociale pour la constitution de la société.</a:t>
            </a:r>
          </a:p>
          <a:p>
            <a:pPr marL="1295400" lvl="2" indent="-533400" algn="just">
              <a:lnSpc>
                <a:spcPct val="80000"/>
              </a:lnSpc>
              <a:tabLst>
                <a:tab pos="381000" algn="l"/>
              </a:tabLst>
            </a:pPr>
            <a:endParaRPr lang="fr-FR" sz="1400" u="none">
              <a:latin typeface="Tahoma" charset="0"/>
            </a:endParaRPr>
          </a:p>
        </p:txBody>
      </p:sp>
      <p:sp>
        <p:nvSpPr>
          <p:cNvPr id="17415" name="Rectangle 17"/>
          <p:cNvSpPr>
            <a:spLocks noChangeArrowheads="1"/>
          </p:cNvSpPr>
          <p:nvPr/>
        </p:nvSpPr>
        <p:spPr bwMode="auto">
          <a:xfrm>
            <a:off x="1297292" y="3276600"/>
            <a:ext cx="1218988" cy="26670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de gestion  </a:t>
            </a:r>
          </a:p>
        </p:txBody>
      </p:sp>
      <p:sp>
        <p:nvSpPr>
          <p:cNvPr id="17416" name="Rectangle 18" descr="Papier de soie bleu"/>
          <p:cNvSpPr>
            <a:spLocks noChangeArrowheads="1"/>
          </p:cNvSpPr>
          <p:nvPr/>
        </p:nvSpPr>
        <p:spPr bwMode="auto">
          <a:xfrm>
            <a:off x="2704630" y="3276600"/>
            <a:ext cx="8814387" cy="203132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104900" lvl="2" indent="-533400" algn="just">
              <a:tabLst>
                <a:tab pos="381000" algn="l"/>
              </a:tabLst>
            </a:pPr>
            <a:endParaRPr lang="fr-FR" sz="1400" u="none">
              <a:latin typeface="Tahoma" charset="0"/>
            </a:endParaRP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Tous les associés sont gérants</a:t>
            </a:r>
            <a:r>
              <a:rPr lang="fr-FR" sz="1400" u="none">
                <a:latin typeface="Tahoma" charset="0"/>
              </a:rPr>
              <a:t> sauf stipulation contraire des statuts, qui peuvent désigner un ou plusieurs gérants, pris parmi les associés ou en dehors d’eux, personne physique ou morale.</a:t>
            </a:r>
          </a:p>
          <a:p>
            <a:pPr marL="381000" lvl="1" indent="-190500" algn="just">
              <a:buClr>
                <a:srgbClr val="990000"/>
              </a:buClr>
              <a:buFont typeface="Wingdings" pitchFamily="2" charset="2"/>
              <a:buChar char="§"/>
              <a:tabLst>
                <a:tab pos="381000" algn="l"/>
              </a:tabLst>
            </a:pPr>
            <a:r>
              <a:rPr lang="fr-FR" sz="1400" u="none">
                <a:latin typeface="Tahoma" charset="0"/>
              </a:rPr>
              <a:t>Le ou les gérants sont nommés pour une </a:t>
            </a:r>
            <a:r>
              <a:rPr lang="fr-FR" sz="1400" b="1" u="none">
                <a:solidFill>
                  <a:srgbClr val="990000"/>
                </a:solidFill>
                <a:latin typeface="Tahoma" charset="0"/>
              </a:rPr>
              <a:t>durée indéterminée</a:t>
            </a:r>
            <a:r>
              <a:rPr lang="fr-FR" sz="1400" u="none">
                <a:latin typeface="Tahoma" charset="0"/>
              </a:rPr>
              <a:t>, sauf clause statutaire contraire.</a:t>
            </a:r>
          </a:p>
          <a:p>
            <a:pPr marL="381000" lvl="1" indent="-190500" algn="just">
              <a:buClr>
                <a:srgbClr val="990000"/>
              </a:buClr>
              <a:buFont typeface="Wingdings" pitchFamily="2" charset="2"/>
              <a:buChar char="§"/>
              <a:tabLst>
                <a:tab pos="381000" algn="l"/>
              </a:tabLst>
            </a:pPr>
            <a:r>
              <a:rPr lang="fr-FR" sz="1400" u="none">
                <a:latin typeface="Tahoma" charset="0"/>
              </a:rPr>
              <a:t>Le ou les gérants disposent des </a:t>
            </a:r>
            <a:r>
              <a:rPr lang="fr-FR" sz="1400" b="1" u="none">
                <a:solidFill>
                  <a:srgbClr val="990000"/>
                </a:solidFill>
                <a:latin typeface="Tahoma" charset="0"/>
              </a:rPr>
              <a:t>pouvoirs les plus larges</a:t>
            </a:r>
            <a:r>
              <a:rPr lang="fr-FR" sz="1400" u="none">
                <a:latin typeface="Tahoma" charset="0"/>
              </a:rPr>
              <a:t> sauf stipulation contraire des statuts. Toutefois, les clauses statutaires limitant les pouvoirs des gérants sont inopposables aux tiers.</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Les décisions sont prises à l’unanimité des associés</a:t>
            </a:r>
            <a:r>
              <a:rPr lang="fr-FR" sz="1400" u="none">
                <a:latin typeface="Tahoma" charset="0"/>
              </a:rPr>
              <a:t>, sauf stipulation contraire des statuts pour certaines décisions.</a:t>
            </a:r>
          </a:p>
          <a:p>
            <a:pPr marL="381000" lvl="1" indent="-190500" algn="just">
              <a:buClr>
                <a:srgbClr val="990000"/>
              </a:buClr>
              <a:buFont typeface="Wingdings" pitchFamily="2" charset="2"/>
              <a:buChar char="§"/>
              <a:tabLst>
                <a:tab pos="381000" algn="l"/>
              </a:tabLst>
            </a:pPr>
            <a:r>
              <a:rPr lang="fr-FR" sz="1400" u="none">
                <a:latin typeface="Tahoma" charset="0"/>
              </a:rPr>
              <a:t>Le ou les gérants encourent une </a:t>
            </a:r>
            <a:r>
              <a:rPr lang="fr-FR" sz="1400" b="1" u="none">
                <a:solidFill>
                  <a:srgbClr val="990000"/>
                </a:solidFill>
                <a:latin typeface="Tahoma" charset="0"/>
              </a:rPr>
              <a:t>responsabilité civile ou pénale</a:t>
            </a:r>
            <a:r>
              <a:rPr lang="fr-FR" sz="1400" u="none">
                <a:latin typeface="Tahoma" charset="0"/>
              </a:rPr>
              <a: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descr="Papier de soie bleu"/>
          <p:cNvSpPr>
            <a:spLocks noChangeArrowheads="1"/>
          </p:cNvSpPr>
          <p:nvPr/>
        </p:nvSpPr>
        <p:spPr bwMode="auto">
          <a:xfrm>
            <a:off x="1487759" y="1628775"/>
            <a:ext cx="10128608" cy="3393237"/>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u="none">
                <a:latin typeface="Arial" charset="0"/>
              </a:rPr>
              <a:t>Les décisions collectives d’un GIE sont prise en </a:t>
            </a:r>
            <a:r>
              <a:rPr lang="fr-FR" sz="1500" b="1" u="none">
                <a:solidFill>
                  <a:srgbClr val="990000"/>
                </a:solidFill>
                <a:latin typeface="Arial" charset="0"/>
              </a:rPr>
              <a:t>assemblée des membres du groupement</a:t>
            </a:r>
            <a:r>
              <a:rPr lang="fr-FR" sz="1500" u="none">
                <a:latin typeface="Arial" charset="0"/>
              </a:rPr>
              <a:t>.</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u="none">
                <a:latin typeface="Arial" charset="0"/>
              </a:rPr>
              <a:t>Les assemblées des membres du groupement sont habilitées à prendre toute décision, y compris de dissolution anticipée ou de prorogation, dans les conditions fixées par le contrat.</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190500" indent="-190500" algn="just">
              <a:lnSpc>
                <a:spcPct val="110000"/>
              </a:lnSpc>
              <a:buClr>
                <a:srgbClr val="990000"/>
              </a:buClr>
              <a:buFont typeface="Wingdings" pitchFamily="2" charset="2"/>
              <a:buChar char="§"/>
              <a:tabLst>
                <a:tab pos="857250" algn="l"/>
              </a:tabLst>
            </a:pPr>
            <a:r>
              <a:rPr lang="fr-FR" sz="1500" u="none">
                <a:latin typeface="Arial" charset="0"/>
              </a:rPr>
              <a:t>Il appartient au contrat du GIE de </a:t>
            </a:r>
            <a:r>
              <a:rPr lang="fr-FR" sz="1500" b="1" u="none">
                <a:solidFill>
                  <a:srgbClr val="990000"/>
                </a:solidFill>
                <a:latin typeface="Arial" charset="0"/>
              </a:rPr>
              <a:t>fixer les règles de fonctionnement des assemblées</a:t>
            </a:r>
            <a:r>
              <a:rPr lang="fr-FR" sz="1500" u="none">
                <a:latin typeface="Arial" charset="0"/>
              </a:rPr>
              <a:t>, notamment :</a:t>
            </a:r>
          </a:p>
          <a:p>
            <a:pPr marL="190500" indent="-190500" algn="just">
              <a:lnSpc>
                <a:spcPct val="110000"/>
              </a:lnSpc>
              <a:buClr>
                <a:srgbClr val="990000"/>
              </a:buClr>
              <a:buFont typeface="Wingdings" pitchFamily="2" charset="2"/>
              <a:buChar char="§"/>
              <a:tabLst>
                <a:tab pos="857250" algn="l"/>
              </a:tabLst>
            </a:pPr>
            <a:endParaRPr lang="fr-FR" sz="1500" u="none">
              <a:latin typeface="Arial" charset="0"/>
            </a:endParaRPr>
          </a:p>
          <a:p>
            <a:pPr marL="762000" lvl="2" indent="-190500" algn="just">
              <a:lnSpc>
                <a:spcPct val="110000"/>
              </a:lnSpc>
              <a:buClr>
                <a:srgbClr val="990000"/>
              </a:buClr>
              <a:buFont typeface="Wingdings" pitchFamily="2" charset="2"/>
              <a:buChar char="ü"/>
              <a:tabLst>
                <a:tab pos="857250" algn="l"/>
              </a:tabLst>
            </a:pPr>
            <a:r>
              <a:rPr lang="fr-FR" sz="1500" u="none">
                <a:latin typeface="Arial" charset="0"/>
              </a:rPr>
              <a:t>le mode de convocation et de réunion des assemblées ;</a:t>
            </a:r>
          </a:p>
          <a:p>
            <a:pPr marL="762000" lvl="2" indent="-190500" algn="just">
              <a:lnSpc>
                <a:spcPct val="110000"/>
              </a:lnSpc>
              <a:buClr>
                <a:srgbClr val="990000"/>
              </a:buClr>
              <a:buFont typeface="Wingdings" pitchFamily="2" charset="2"/>
              <a:buChar char="ü"/>
              <a:tabLst>
                <a:tab pos="857250" algn="l"/>
              </a:tabLst>
            </a:pPr>
            <a:r>
              <a:rPr lang="fr-FR" sz="1500" u="none">
                <a:latin typeface="Arial" charset="0"/>
              </a:rPr>
              <a:t>le délai de convocation ;</a:t>
            </a:r>
          </a:p>
          <a:p>
            <a:pPr marL="762000" lvl="2" indent="-190500" algn="just">
              <a:lnSpc>
                <a:spcPct val="110000"/>
              </a:lnSpc>
              <a:buClr>
                <a:srgbClr val="990000"/>
              </a:buClr>
              <a:buFont typeface="Wingdings" pitchFamily="2" charset="2"/>
              <a:buChar char="ü"/>
              <a:tabLst>
                <a:tab pos="857250" algn="l"/>
              </a:tabLst>
            </a:pPr>
            <a:r>
              <a:rPr lang="fr-FR" sz="1500" u="none">
                <a:latin typeface="Arial" charset="0"/>
              </a:rPr>
              <a:t>les conditions de quorum et de majorité ;</a:t>
            </a:r>
          </a:p>
          <a:p>
            <a:pPr marL="762000" lvl="2" indent="-190500" algn="just">
              <a:lnSpc>
                <a:spcPct val="110000"/>
              </a:lnSpc>
              <a:buClr>
                <a:srgbClr val="990000"/>
              </a:buClr>
              <a:buFont typeface="Wingdings" pitchFamily="2" charset="2"/>
              <a:buChar char="ü"/>
              <a:tabLst>
                <a:tab pos="857250" algn="l"/>
              </a:tabLst>
            </a:pPr>
            <a:r>
              <a:rPr lang="fr-FR" sz="1500" u="none">
                <a:latin typeface="Arial" charset="0"/>
              </a:rPr>
              <a:t>le droit de vote (lequel ne peut être totalement supprimé à l’encontre de certains membres) ;</a:t>
            </a:r>
          </a:p>
          <a:p>
            <a:pPr marL="762000" lvl="2" indent="-190500" algn="just">
              <a:lnSpc>
                <a:spcPct val="110000"/>
              </a:lnSpc>
              <a:buClr>
                <a:srgbClr val="990000"/>
              </a:buClr>
              <a:buFont typeface="Wingdings" pitchFamily="2" charset="2"/>
              <a:buChar char="ü"/>
              <a:tabLst>
                <a:tab pos="857250" algn="l"/>
              </a:tabLst>
            </a:pPr>
            <a:r>
              <a:rPr lang="fr-FR" sz="1500" u="none">
                <a:latin typeface="Arial" charset="0"/>
              </a:rPr>
              <a:t>l’établissement d’un procès-verbal.</a:t>
            </a:r>
          </a:p>
        </p:txBody>
      </p:sp>
      <p:sp>
        <p:nvSpPr>
          <p:cNvPr id="54275" name="Text Box 4"/>
          <p:cNvSpPr txBox="1">
            <a:spLocks noChangeArrowheads="1"/>
          </p:cNvSpPr>
          <p:nvPr/>
        </p:nvSpPr>
        <p:spPr bwMode="auto">
          <a:xfrm>
            <a:off x="4315135" y="1143000"/>
            <a:ext cx="5333074"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Quid des décisions collectives ?</a:t>
            </a:r>
          </a:p>
        </p:txBody>
      </p:sp>
      <p:sp>
        <p:nvSpPr>
          <p:cNvPr id="54276" name="Oval 5"/>
          <p:cNvSpPr>
            <a:spLocks noChangeArrowheads="1"/>
          </p:cNvSpPr>
          <p:nvPr/>
        </p:nvSpPr>
        <p:spPr bwMode="auto">
          <a:xfrm>
            <a:off x="4033666" y="1066800"/>
            <a:ext cx="467703"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5</a:t>
            </a:r>
            <a:endParaRPr lang="fr-FR" sz="1600" b="1" u="none">
              <a:solidFill>
                <a:schemeClr val="bg1"/>
              </a:solidFill>
            </a:endParaRPr>
          </a:p>
        </p:txBody>
      </p:sp>
      <p:sp>
        <p:nvSpPr>
          <p:cNvPr id="54277" name="Text Box 6"/>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descr="Papier de soie bleu"/>
          <p:cNvSpPr>
            <a:spLocks noChangeArrowheads="1"/>
          </p:cNvSpPr>
          <p:nvPr/>
        </p:nvSpPr>
        <p:spPr bwMode="auto">
          <a:xfrm>
            <a:off x="1534318" y="1736726"/>
            <a:ext cx="10128608" cy="3554819"/>
          </a:xfrm>
          <a:prstGeom prst="rect">
            <a:avLst/>
          </a:prstGeom>
          <a:blipFill dpi="0" rotWithShape="1">
            <a:blip r:embed="rId2"/>
            <a:srcRect/>
            <a:tile tx="0" ty="0" sx="100000" sy="100000" flip="none" algn="tl"/>
          </a:blipFill>
          <a:ln w="9525" cap="rnd">
            <a:noFill/>
            <a:miter lim="800000"/>
            <a:headEnd/>
            <a:tailEnd/>
          </a:ln>
        </p:spPr>
        <p:txBody>
          <a:bodyPr>
            <a:spAutoFit/>
          </a:bodyPr>
          <a:lstStyle/>
          <a:p>
            <a:pPr marL="190500" indent="-190500" algn="just">
              <a:buClr>
                <a:srgbClr val="990000"/>
              </a:buClr>
              <a:buFont typeface="Wingdings" pitchFamily="2" charset="2"/>
              <a:buChar char="§"/>
              <a:tabLst>
                <a:tab pos="857250" algn="l"/>
              </a:tabLst>
            </a:pPr>
            <a:r>
              <a:rPr lang="fr-FR" sz="1500" b="1" u="none">
                <a:solidFill>
                  <a:srgbClr val="990000"/>
                </a:solidFill>
                <a:latin typeface="Arial" charset="0"/>
              </a:rPr>
              <a:t>Les membres du groupement sont tenus des dettes de celui-ci sur leur patrimoine propre</a:t>
            </a:r>
            <a:r>
              <a:rPr lang="fr-FR" sz="1500" u="none">
                <a:latin typeface="Arial" charset="0"/>
              </a:rPr>
              <a:t>. Ils sont solidaires, sauf convention contraire avec le tiers cocontractant.</a:t>
            </a:r>
          </a:p>
          <a:p>
            <a:pPr marL="190500" indent="-190500" algn="just">
              <a:buClr>
                <a:srgbClr val="990000"/>
              </a:buClr>
              <a:buFont typeface="Wingdings" pitchFamily="2" charset="2"/>
              <a:buChar char="§"/>
              <a:tabLst>
                <a:tab pos="857250" algn="l"/>
              </a:tabLst>
            </a:pPr>
            <a:endParaRPr lang="fr-FR" sz="1500" u="none">
              <a:latin typeface="Arial" charset="0"/>
            </a:endParaRPr>
          </a:p>
          <a:p>
            <a:pPr marL="190500" indent="-190500" algn="just">
              <a:buClr>
                <a:srgbClr val="990000"/>
              </a:buClr>
              <a:buFont typeface="Wingdings" pitchFamily="2" charset="2"/>
              <a:buChar char="§"/>
              <a:tabLst>
                <a:tab pos="857250" algn="l"/>
              </a:tabLst>
            </a:pPr>
            <a:r>
              <a:rPr lang="fr-FR" sz="1500" b="1" u="none">
                <a:solidFill>
                  <a:srgbClr val="990000"/>
                </a:solidFill>
                <a:latin typeface="Arial" charset="0"/>
              </a:rPr>
              <a:t>Cette responsabilité indéfinie</a:t>
            </a:r>
            <a:r>
              <a:rPr lang="fr-FR" sz="1500" u="none">
                <a:latin typeface="Arial" charset="0"/>
              </a:rPr>
              <a:t> des membres du groupement est une des pierres angulaires de ce nouveau type de structure juridique. </a:t>
            </a:r>
          </a:p>
          <a:p>
            <a:pPr marL="190500" indent="-190500" algn="just">
              <a:buClr>
                <a:srgbClr val="990000"/>
              </a:buClr>
              <a:buFont typeface="Wingdings" pitchFamily="2" charset="2"/>
              <a:buChar char="§"/>
              <a:tabLst>
                <a:tab pos="857250" algn="l"/>
              </a:tabLst>
            </a:pPr>
            <a:endParaRPr lang="fr-FR" sz="1500" u="none">
              <a:latin typeface="Arial" charset="0"/>
            </a:endParaRPr>
          </a:p>
          <a:p>
            <a:pPr marL="190500" indent="-190500" algn="just">
              <a:buClr>
                <a:srgbClr val="990000"/>
              </a:buClr>
              <a:buFont typeface="Wingdings" pitchFamily="2" charset="2"/>
              <a:buChar char="§"/>
              <a:tabLst>
                <a:tab pos="857250" algn="l"/>
              </a:tabLst>
            </a:pPr>
            <a:r>
              <a:rPr lang="fr-FR" sz="1500" u="none">
                <a:latin typeface="Arial" charset="0"/>
              </a:rPr>
              <a:t>Toute poursuite d'un membre, suppose que le GIE aura été au préalable, mis en demeure de payer sa dette. </a:t>
            </a:r>
            <a:r>
              <a:rPr lang="fr-FR" sz="1500" b="1" u="none">
                <a:solidFill>
                  <a:srgbClr val="990000"/>
                </a:solidFill>
                <a:latin typeface="Arial" charset="0"/>
              </a:rPr>
              <a:t>Le contrat constitutif peut fixer une clé de contribution aux dettes de chacun des membres.</a:t>
            </a:r>
            <a:endParaRPr lang="fr-FR" sz="1500" u="none">
              <a:latin typeface="Arial" charset="0"/>
            </a:endParaRPr>
          </a:p>
          <a:p>
            <a:pPr marL="190500" indent="-190500" algn="just">
              <a:buClr>
                <a:srgbClr val="990000"/>
              </a:buClr>
              <a:buFont typeface="Wingdings" pitchFamily="2" charset="2"/>
              <a:buChar char="§"/>
              <a:tabLst>
                <a:tab pos="857250" algn="l"/>
              </a:tabLst>
            </a:pPr>
            <a:endParaRPr lang="fr-FR" sz="1500" u="none">
              <a:latin typeface="Arial" charset="0"/>
            </a:endParaRPr>
          </a:p>
          <a:p>
            <a:pPr marL="190500" indent="-190500" algn="just">
              <a:buClr>
                <a:srgbClr val="990000"/>
              </a:buClr>
              <a:buFont typeface="Wingdings" pitchFamily="2" charset="2"/>
              <a:buChar char="§"/>
              <a:tabLst>
                <a:tab pos="857250" algn="l"/>
              </a:tabLst>
            </a:pPr>
            <a:r>
              <a:rPr lang="fr-FR" sz="1500" u="none">
                <a:latin typeface="Arial" charset="0"/>
              </a:rPr>
              <a:t>L'obligation au passif des membres suppose toutefois que la dette du GIE ait été contractée par un administrateur, que ce dernier ait agit ou non dans les limites de l'objet du groupement défini dans le contrat.</a:t>
            </a:r>
          </a:p>
          <a:p>
            <a:pPr marL="190500" indent="-190500" algn="just">
              <a:buClr>
                <a:srgbClr val="990000"/>
              </a:buClr>
              <a:buFont typeface="Wingdings" pitchFamily="2" charset="2"/>
              <a:buChar char="§"/>
              <a:tabLst>
                <a:tab pos="857250" algn="l"/>
              </a:tabLst>
            </a:pPr>
            <a:endParaRPr lang="fr-FR" sz="1500" u="none">
              <a:latin typeface="Arial" charset="0"/>
            </a:endParaRPr>
          </a:p>
          <a:p>
            <a:pPr marL="190500" indent="-190500" algn="just">
              <a:buClr>
                <a:srgbClr val="990000"/>
              </a:buClr>
              <a:buFont typeface="Wingdings" pitchFamily="2" charset="2"/>
              <a:buChar char="§"/>
              <a:tabLst>
                <a:tab pos="857250" algn="l"/>
              </a:tabLst>
            </a:pPr>
            <a:r>
              <a:rPr lang="fr-FR" sz="1500" u="none">
                <a:latin typeface="Arial" charset="0"/>
              </a:rPr>
              <a:t>A l'égard des tiers, ce sont les membres du groupement qui sont tenus solidairement des dettes de celui-ci dans les conditions à déterminer par le contrat. </a:t>
            </a:r>
          </a:p>
          <a:p>
            <a:pPr marL="381000" lvl="1" algn="just">
              <a:buClr>
                <a:srgbClr val="990000"/>
              </a:buClr>
              <a:buFont typeface="Wingdings" pitchFamily="2" charset="2"/>
              <a:buNone/>
              <a:tabLst>
                <a:tab pos="857250" algn="l"/>
              </a:tabLst>
            </a:pPr>
            <a:r>
              <a:rPr lang="fr-FR" sz="1500" u="none">
                <a:latin typeface="Arial" charset="0"/>
              </a:rPr>
              <a:t> </a:t>
            </a:r>
          </a:p>
        </p:txBody>
      </p:sp>
      <p:sp>
        <p:nvSpPr>
          <p:cNvPr id="55299" name="Text Box 4"/>
          <p:cNvSpPr txBox="1">
            <a:spLocks noChangeArrowheads="1"/>
          </p:cNvSpPr>
          <p:nvPr/>
        </p:nvSpPr>
        <p:spPr bwMode="auto">
          <a:xfrm>
            <a:off x="2730026" y="1143000"/>
            <a:ext cx="8380545" cy="311150"/>
          </a:xfrm>
          <a:prstGeom prst="rect">
            <a:avLst/>
          </a:prstGeom>
          <a:solidFill>
            <a:srgbClr val="003399"/>
          </a:solidFill>
          <a:ln w="9525">
            <a:noFill/>
            <a:miter lim="800000"/>
            <a:headEnd/>
            <a:tailEnd/>
          </a:ln>
        </p:spPr>
        <p:txBody>
          <a:bodyPr lIns="91431" tIns="45715" rIns="91431" bIns="45715">
            <a:spAutoFit/>
          </a:bodyPr>
          <a:lstStyle/>
          <a:p>
            <a:pPr>
              <a:lnSpc>
                <a:spcPct val="80000"/>
              </a:lnSpc>
              <a:spcBef>
                <a:spcPct val="50000"/>
              </a:spcBef>
            </a:pPr>
            <a:r>
              <a:rPr lang="fr-FR" sz="1800" b="1" i="1" u="none">
                <a:solidFill>
                  <a:schemeClr val="bg1"/>
                </a:solidFill>
                <a:latin typeface="Arial" charset="0"/>
              </a:rPr>
              <a:t>Quelle responsabilité encourent les membres du GIE  ?</a:t>
            </a:r>
          </a:p>
        </p:txBody>
      </p:sp>
      <p:sp>
        <p:nvSpPr>
          <p:cNvPr id="55300" name="Oval 5"/>
          <p:cNvSpPr>
            <a:spLocks noChangeArrowheads="1"/>
          </p:cNvSpPr>
          <p:nvPr/>
        </p:nvSpPr>
        <p:spPr bwMode="auto">
          <a:xfrm>
            <a:off x="2448560" y="1066800"/>
            <a:ext cx="469818" cy="381000"/>
          </a:xfrm>
          <a:prstGeom prst="ellipse">
            <a:avLst/>
          </a:prstGeom>
          <a:solidFill>
            <a:srgbClr val="990000"/>
          </a:solidFill>
          <a:ln w="9525" cap="rnd">
            <a:noFill/>
            <a:round/>
            <a:headEnd/>
            <a:tailEnd/>
          </a:ln>
        </p:spPr>
        <p:txBody>
          <a:bodyPr wrap="none" anchor="ctr"/>
          <a:lstStyle/>
          <a:p>
            <a:r>
              <a:rPr lang="fr-FR" sz="1600" b="1" u="none">
                <a:solidFill>
                  <a:schemeClr val="bg1"/>
                </a:solidFill>
                <a:latin typeface="Arial" charset="0"/>
              </a:rPr>
              <a:t>6</a:t>
            </a:r>
            <a:endParaRPr lang="fr-FR" sz="1600" b="1" u="none">
              <a:solidFill>
                <a:schemeClr val="bg1"/>
              </a:solidFill>
            </a:endParaRPr>
          </a:p>
        </p:txBody>
      </p:sp>
      <p:sp>
        <p:nvSpPr>
          <p:cNvPr id="55301" name="Text Box 6"/>
          <p:cNvSpPr txBox="1">
            <a:spLocks noChangeArrowheads="1"/>
          </p:cNvSpPr>
          <p:nvPr/>
        </p:nvSpPr>
        <p:spPr bwMode="auto">
          <a:xfrm>
            <a:off x="1007359" y="284163"/>
            <a:ext cx="9754023" cy="336550"/>
          </a:xfrm>
          <a:prstGeom prst="rect">
            <a:avLst/>
          </a:prstGeom>
          <a:solidFill>
            <a:srgbClr val="CCECFF"/>
          </a:solidFill>
          <a:ln w="9525">
            <a:noFill/>
            <a:miter lim="800000"/>
            <a:headEnd/>
            <a:tailEnd/>
          </a:ln>
        </p:spPr>
        <p:txBody>
          <a:bodyPr lIns="91431" tIns="45715" rIns="91431" bIns="45715">
            <a:spAutoFit/>
          </a:bodyPr>
          <a:lstStyle/>
          <a:p>
            <a:pPr marL="354013" indent="-354013" algn="l">
              <a:spcBef>
                <a:spcPct val="50000"/>
              </a:spcBef>
            </a:pPr>
            <a:r>
              <a:rPr lang="fr-FR" sz="1600" b="1" i="1" u="none">
                <a:solidFill>
                  <a:srgbClr val="CC0000"/>
                </a:solidFill>
                <a:latin typeface="Arial" charset="0"/>
              </a:rPr>
              <a:t>IV </a:t>
            </a:r>
            <a:r>
              <a:rPr lang="fr-FR" sz="1600" b="1" u="none">
                <a:solidFill>
                  <a:srgbClr val="CC0000"/>
                </a:solidFill>
                <a:latin typeface="Arial" charset="0"/>
                <a:sym typeface="Wingdings" pitchFamily="2" charset="2"/>
              </a:rPr>
              <a:t></a:t>
            </a:r>
            <a:r>
              <a:rPr lang="fr-FR" sz="1600" b="1" i="1" u="none">
                <a:solidFill>
                  <a:schemeClr val="tx2"/>
                </a:solidFill>
                <a:latin typeface="Arial" charset="0"/>
              </a:rPr>
              <a:t> LE GROUPEMENT D’INTERÊT ECONOMIQUE (GIE)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ChangeArrowheads="1"/>
          </p:cNvSpPr>
          <p:nvPr/>
        </p:nvSpPr>
        <p:spPr bwMode="auto">
          <a:xfrm>
            <a:off x="1104708" y="990600"/>
            <a:ext cx="1593574" cy="8382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Conventions </a:t>
            </a:r>
          </a:p>
          <a:p>
            <a:pPr>
              <a:lnSpc>
                <a:spcPct val="110000"/>
              </a:lnSpc>
            </a:pPr>
            <a:r>
              <a:rPr lang="fr-FR" sz="1300" b="1" u="none">
                <a:solidFill>
                  <a:schemeClr val="bg1"/>
                </a:solidFill>
                <a:latin typeface="Tahoma" charset="0"/>
              </a:rPr>
              <a:t>  réglementées  </a:t>
            </a:r>
          </a:p>
        </p:txBody>
      </p:sp>
      <p:sp>
        <p:nvSpPr>
          <p:cNvPr id="18435" name="Rectangle 8" descr="Papier de soie bleu"/>
          <p:cNvSpPr>
            <a:spLocks noChangeArrowheads="1"/>
          </p:cNvSpPr>
          <p:nvPr/>
        </p:nvSpPr>
        <p:spPr bwMode="auto">
          <a:xfrm>
            <a:off x="2793515" y="990600"/>
            <a:ext cx="8814387" cy="825500"/>
          </a:xfrm>
          <a:prstGeom prst="rect">
            <a:avLst/>
          </a:prstGeom>
          <a:blipFill dpi="0" rotWithShape="1">
            <a:blip r:embed="rId2"/>
            <a:srcRect/>
            <a:tile tx="0" ty="0" sx="100000" sy="100000" flip="none" algn="tl"/>
          </a:blipFill>
          <a:ln w="9525" cap="rnd">
            <a:solidFill>
              <a:schemeClr val="tx1"/>
            </a:solidFill>
            <a:miter lim="800000"/>
            <a:headEnd/>
            <a:tailEnd/>
          </a:ln>
        </p:spPr>
        <p:txBody>
          <a:bodyPr>
            <a:spAutoFit/>
          </a:bodyPr>
          <a:lstStyle/>
          <a:p>
            <a:pPr marL="1104900" lvl="2" indent="-533400" algn="just">
              <a:lnSpc>
                <a:spcPct val="70000"/>
              </a:lnSpc>
              <a:tabLst>
                <a:tab pos="190500" algn="l"/>
              </a:tabLst>
            </a:pPr>
            <a:endParaRPr lang="fr-FR" sz="1400" u="none">
              <a:latin typeface="Tahoma" charset="0"/>
            </a:endParaRPr>
          </a:p>
          <a:p>
            <a:pPr marL="190500" lvl="1" algn="just">
              <a:tabLst>
                <a:tab pos="190500" algn="l"/>
              </a:tabLst>
            </a:pPr>
            <a:r>
              <a:rPr lang="fr-FR" sz="1400" b="1" u="none">
                <a:solidFill>
                  <a:srgbClr val="990000"/>
                </a:solidFill>
                <a:latin typeface="Tahoma" charset="0"/>
              </a:rPr>
              <a:t>Toute convention</a:t>
            </a:r>
            <a:r>
              <a:rPr lang="fr-FR" sz="1400" u="none">
                <a:latin typeface="Tahoma" charset="0"/>
              </a:rPr>
              <a:t> intervenant entre une société en nom collectif et l’un de ses gérants est soumise à l’autorisation préalable des associés.</a:t>
            </a:r>
          </a:p>
          <a:p>
            <a:pPr algn="just">
              <a:lnSpc>
                <a:spcPct val="70000"/>
              </a:lnSpc>
              <a:tabLst>
                <a:tab pos="190500" algn="l"/>
              </a:tabLst>
            </a:pPr>
            <a:endParaRPr lang="fr-FR" sz="1400" u="none">
              <a:latin typeface="Tahoma" charset="0"/>
            </a:endParaRPr>
          </a:p>
        </p:txBody>
      </p:sp>
      <p:sp>
        <p:nvSpPr>
          <p:cNvPr id="18436" name="Rectangle 9"/>
          <p:cNvSpPr>
            <a:spLocks noChangeArrowheads="1"/>
          </p:cNvSpPr>
          <p:nvPr/>
        </p:nvSpPr>
        <p:spPr bwMode="auto">
          <a:xfrm>
            <a:off x="1104708" y="1905000"/>
            <a:ext cx="1593574" cy="28956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Décisions </a:t>
            </a:r>
          </a:p>
          <a:p>
            <a:pPr>
              <a:lnSpc>
                <a:spcPct val="110000"/>
              </a:lnSpc>
            </a:pPr>
            <a:r>
              <a:rPr lang="fr-FR" sz="1300" b="1" u="none">
                <a:solidFill>
                  <a:schemeClr val="bg1"/>
                </a:solidFill>
                <a:latin typeface="Tahoma" charset="0"/>
              </a:rPr>
              <a:t>collectives   </a:t>
            </a:r>
          </a:p>
        </p:txBody>
      </p:sp>
      <p:sp>
        <p:nvSpPr>
          <p:cNvPr id="18437" name="Rectangle 10" descr="Papier de soie bleu"/>
          <p:cNvSpPr>
            <a:spLocks noChangeArrowheads="1"/>
          </p:cNvSpPr>
          <p:nvPr/>
        </p:nvSpPr>
        <p:spPr bwMode="auto">
          <a:xfrm>
            <a:off x="2793515" y="1905001"/>
            <a:ext cx="8814387" cy="2462213"/>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104900" lvl="2" indent="-533400" algn="just">
              <a:tabLst>
                <a:tab pos="381000" algn="l"/>
              </a:tabLst>
            </a:pPr>
            <a:endParaRPr lang="fr-FR" sz="1400" u="none">
              <a:latin typeface="Tahoma" charset="0"/>
            </a:endParaRPr>
          </a:p>
          <a:p>
            <a:pPr marL="381000" lvl="1" indent="-190500" algn="just">
              <a:buClr>
                <a:srgbClr val="990000"/>
              </a:buClr>
              <a:buFont typeface="Wingdings" pitchFamily="2" charset="2"/>
              <a:buChar char="§"/>
              <a:tabLst>
                <a:tab pos="381000" algn="l"/>
              </a:tabLst>
            </a:pPr>
            <a:r>
              <a:rPr lang="fr-FR" sz="1400" u="none">
                <a:latin typeface="Tahoma" charset="0"/>
              </a:rPr>
              <a:t>Les associés se réunissent annuellement pour approuver les comptes.</a:t>
            </a:r>
          </a:p>
          <a:p>
            <a:pPr marL="381000" lvl="1" indent="-190500" algn="just">
              <a:buClr>
                <a:srgbClr val="990000"/>
              </a:buClr>
              <a:buFont typeface="Wingdings" pitchFamily="2" charset="2"/>
              <a:buChar char="§"/>
              <a:tabLst>
                <a:tab pos="381000" algn="l"/>
              </a:tabLst>
            </a:pPr>
            <a:r>
              <a:rPr lang="fr-FR" sz="1400" u="none">
                <a:latin typeface="Tahoma" charset="0"/>
              </a:rPr>
              <a:t>Les associés non gérants disposent d’un </a:t>
            </a:r>
            <a:r>
              <a:rPr lang="fr-FR" sz="1400" b="1" u="none">
                <a:solidFill>
                  <a:srgbClr val="990000"/>
                </a:solidFill>
                <a:latin typeface="Tahoma" charset="0"/>
              </a:rPr>
              <a:t>droit de communication permanent</a:t>
            </a:r>
            <a:r>
              <a:rPr lang="fr-FR" sz="1400" u="none">
                <a:latin typeface="Tahoma" charset="0"/>
              </a:rPr>
              <a:t> : deux fois par ans, ils peuvent consulter les livres, l’inventaire, les états de synthèse, le rapport de gestion et le rapport du commissaire aux comptes, s’il en a été désigné un.</a:t>
            </a:r>
          </a:p>
          <a:p>
            <a:pPr marL="381000" lvl="1" indent="-190500" algn="just">
              <a:buClr>
                <a:srgbClr val="990000"/>
              </a:buClr>
              <a:buFont typeface="Wingdings" pitchFamily="2" charset="2"/>
              <a:buChar char="§"/>
              <a:tabLst>
                <a:tab pos="381000" algn="l"/>
              </a:tabLst>
            </a:pPr>
            <a:r>
              <a:rPr lang="fr-FR" sz="1400" u="none">
                <a:latin typeface="Tahoma" charset="0"/>
              </a:rPr>
              <a:t>En outre, </a:t>
            </a:r>
            <a:r>
              <a:rPr lang="fr-FR" sz="1400" b="1" u="none">
                <a:solidFill>
                  <a:srgbClr val="990000"/>
                </a:solidFill>
                <a:latin typeface="Tahoma" charset="0"/>
              </a:rPr>
              <a:t>quinze jours avant la tenue de l’assemblée</a:t>
            </a:r>
            <a:r>
              <a:rPr lang="fr-FR" sz="1400" u="none">
                <a:latin typeface="Tahoma" charset="0"/>
              </a:rPr>
              <a:t>, le rapport de gestion, l’inventaire et les états de synthèse (et le rapport du commissaire aux comptes, le cas échéant) sont communiqués aux associés.</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Les décisions collectives</a:t>
            </a:r>
            <a:r>
              <a:rPr lang="fr-FR" sz="1400" u="none">
                <a:latin typeface="Tahoma" charset="0"/>
              </a:rPr>
              <a:t> sont obligatoirement prises à </a:t>
            </a:r>
            <a:r>
              <a:rPr lang="fr-FR" sz="1400" b="1" u="none">
                <a:solidFill>
                  <a:srgbClr val="990000"/>
                </a:solidFill>
                <a:latin typeface="Tahoma" charset="0"/>
              </a:rPr>
              <a:t>l’unanimité</a:t>
            </a:r>
            <a:r>
              <a:rPr lang="fr-FR" sz="1400" u="none">
                <a:latin typeface="Tahoma" charset="0"/>
              </a:rPr>
              <a:t> pour la révocation d’un gérant associé, la continuation de l’activité malgré la révocation de ce gérant et la cession de parts sociales. Dans tous les autre cas, l’unanimité n’est requise qu’en l’absence de clause statutaire. </a:t>
            </a:r>
          </a:p>
        </p:txBody>
      </p:sp>
      <p:sp>
        <p:nvSpPr>
          <p:cNvPr id="18438" name="Rectangle 11"/>
          <p:cNvSpPr>
            <a:spLocks noChangeArrowheads="1"/>
          </p:cNvSpPr>
          <p:nvPr/>
        </p:nvSpPr>
        <p:spPr bwMode="auto">
          <a:xfrm>
            <a:off x="1104708" y="4895850"/>
            <a:ext cx="1593574" cy="1284288"/>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Particularités  </a:t>
            </a:r>
          </a:p>
        </p:txBody>
      </p:sp>
      <p:sp>
        <p:nvSpPr>
          <p:cNvPr id="18439" name="Rectangle 12" descr="Papier de soie bleu"/>
          <p:cNvSpPr>
            <a:spLocks noChangeArrowheads="1"/>
          </p:cNvSpPr>
          <p:nvPr/>
        </p:nvSpPr>
        <p:spPr bwMode="auto">
          <a:xfrm>
            <a:off x="2793515" y="4867276"/>
            <a:ext cx="8814387" cy="867930"/>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104900" lvl="2" indent="-533400" algn="just">
              <a:lnSpc>
                <a:spcPct val="60000"/>
              </a:lnSpc>
              <a:buClr>
                <a:srgbClr val="990000"/>
              </a:buClr>
              <a:buFont typeface="Wingdings" pitchFamily="2" charset="2"/>
              <a:buChar char="§"/>
              <a:tabLst>
                <a:tab pos="381000" algn="l"/>
              </a:tabLst>
            </a:pPr>
            <a:endParaRPr lang="fr-FR" sz="1400" u="none">
              <a:latin typeface="Tahoma" charset="0"/>
            </a:endParaRPr>
          </a:p>
          <a:p>
            <a:pPr marL="381000" lvl="1" indent="-190500" algn="just">
              <a:buClr>
                <a:srgbClr val="990000"/>
              </a:buClr>
              <a:buFont typeface="Wingdings" pitchFamily="2" charset="2"/>
              <a:buChar char="§"/>
              <a:tabLst>
                <a:tab pos="381000" algn="l"/>
              </a:tabLst>
            </a:pPr>
            <a:r>
              <a:rPr lang="fr-FR" sz="1400" u="none">
                <a:latin typeface="Tahoma" charset="0"/>
              </a:rPr>
              <a:t>Les associés répondent </a:t>
            </a:r>
            <a:r>
              <a:rPr lang="fr-FR" sz="1400" b="1" u="none">
                <a:solidFill>
                  <a:srgbClr val="990000"/>
                </a:solidFill>
                <a:latin typeface="Tahoma" charset="0"/>
              </a:rPr>
              <a:t>indéfiniment et solidairement</a:t>
            </a:r>
            <a:r>
              <a:rPr lang="fr-FR" sz="1400" u="none">
                <a:latin typeface="Tahoma" charset="0"/>
              </a:rPr>
              <a:t> sur leurs biens personnels des dettes sociales.</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La cession des parts sociales requiert l’unanimité</a:t>
            </a:r>
            <a:r>
              <a:rPr lang="fr-FR" sz="1400" u="none">
                <a:latin typeface="Tahoma" charset="0"/>
              </a:rPr>
              <a:t> des associés, ce qui implique qu’un associé ne peut quitter la société contre le gré des coassociés.</a:t>
            </a:r>
          </a:p>
        </p:txBody>
      </p:sp>
      <p:sp>
        <p:nvSpPr>
          <p:cNvPr id="18440" name="Text Box 13"/>
          <p:cNvSpPr txBox="1">
            <a:spLocks noChangeArrowheads="1"/>
          </p:cNvSpPr>
          <p:nvPr/>
        </p:nvSpPr>
        <p:spPr bwMode="auto">
          <a:xfrm>
            <a:off x="967149" y="228601"/>
            <a:ext cx="7049392"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1. </a:t>
            </a:r>
            <a:r>
              <a:rPr lang="fr-FR" sz="2000" b="1" i="1" u="none">
                <a:solidFill>
                  <a:srgbClr val="000099"/>
                </a:solidFill>
                <a:latin typeface="Arial" charset="0"/>
              </a:rPr>
              <a:t>La Société en nom collectif</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75615" y="228601"/>
            <a:ext cx="6753110"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2. </a:t>
            </a:r>
            <a:r>
              <a:rPr lang="fr-FR" sz="2000" b="1" i="1" u="none">
                <a:solidFill>
                  <a:srgbClr val="000099"/>
                </a:solidFill>
                <a:latin typeface="Arial" charset="0"/>
              </a:rPr>
              <a:t>La Société en commandite simple</a:t>
            </a:r>
          </a:p>
        </p:txBody>
      </p:sp>
      <p:sp>
        <p:nvSpPr>
          <p:cNvPr id="19459" name="Rectangle 7"/>
          <p:cNvSpPr>
            <a:spLocks noChangeArrowheads="1"/>
          </p:cNvSpPr>
          <p:nvPr/>
        </p:nvSpPr>
        <p:spPr bwMode="auto">
          <a:xfrm>
            <a:off x="1392525" y="993775"/>
            <a:ext cx="1218988" cy="1597025"/>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Nombre</a:t>
            </a:r>
          </a:p>
          <a:p>
            <a:pPr>
              <a:lnSpc>
                <a:spcPct val="110000"/>
              </a:lnSpc>
            </a:pPr>
            <a:r>
              <a:rPr lang="fr-FR" sz="1300" b="1" u="none">
                <a:solidFill>
                  <a:schemeClr val="bg1"/>
                </a:solidFill>
                <a:latin typeface="Tahoma" charset="0"/>
              </a:rPr>
              <a:t>d’associés  </a:t>
            </a:r>
          </a:p>
        </p:txBody>
      </p:sp>
      <p:sp>
        <p:nvSpPr>
          <p:cNvPr id="19460" name="Rectangle 8" descr="Papier de soie bleu"/>
          <p:cNvSpPr>
            <a:spLocks noChangeArrowheads="1"/>
          </p:cNvSpPr>
          <p:nvPr/>
        </p:nvSpPr>
        <p:spPr bwMode="auto">
          <a:xfrm>
            <a:off x="2799865" y="990600"/>
            <a:ext cx="8816502" cy="1428083"/>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381000" lvl="1" indent="-190500" algn="just">
              <a:tabLst>
                <a:tab pos="381000" algn="l"/>
              </a:tabLst>
            </a:pPr>
            <a:r>
              <a:rPr lang="fr-FR" sz="1400" u="none">
                <a:latin typeface="Tahoma" charset="0"/>
              </a:rPr>
              <a:t>Minimum deux associés. Aucun maximum n’est fixé.</a:t>
            </a:r>
          </a:p>
          <a:p>
            <a:pPr marL="381000" lvl="1" indent="-190500" algn="l">
              <a:lnSpc>
                <a:spcPct val="20000"/>
              </a:lnSpc>
              <a:tabLst>
                <a:tab pos="381000" algn="l"/>
              </a:tabLst>
            </a:pPr>
            <a:endParaRPr lang="fr-FR" sz="1400" u="none">
              <a:latin typeface="Tahoma" charset="0"/>
            </a:endParaRPr>
          </a:p>
          <a:p>
            <a:pPr marL="381000" lvl="1" indent="-190500" algn="l">
              <a:tabLst>
                <a:tab pos="381000" algn="l"/>
              </a:tabLst>
            </a:pPr>
            <a:r>
              <a:rPr lang="fr-FR" sz="1400" u="none">
                <a:latin typeface="Tahoma" charset="0"/>
              </a:rPr>
              <a:t>Deux catégories d’associés :</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un ou plusieurs commandités</a:t>
            </a:r>
            <a:r>
              <a:rPr lang="fr-FR" sz="1400" u="none">
                <a:latin typeface="Tahoma" charset="0"/>
              </a:rPr>
              <a:t>, dont la situation est analogue à celle des membres des sociétés en nom collectif,</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un ou plusieurs commanditaires</a:t>
            </a:r>
            <a:r>
              <a:rPr lang="fr-FR" sz="1400" u="none">
                <a:latin typeface="Tahoma" charset="0"/>
              </a:rPr>
              <a:t>, qui ne sont tenus des dettes sociales que dans la mesure de leur apport à la société et qui n’ont pas la qualité de commerçant.</a:t>
            </a:r>
          </a:p>
        </p:txBody>
      </p:sp>
      <p:sp>
        <p:nvSpPr>
          <p:cNvPr id="19461" name="Rectangle 9"/>
          <p:cNvSpPr>
            <a:spLocks noChangeArrowheads="1"/>
          </p:cNvSpPr>
          <p:nvPr/>
        </p:nvSpPr>
        <p:spPr bwMode="auto">
          <a:xfrm>
            <a:off x="1392525" y="2667000"/>
            <a:ext cx="1218988" cy="7620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Capital  </a:t>
            </a:r>
          </a:p>
        </p:txBody>
      </p:sp>
      <p:sp>
        <p:nvSpPr>
          <p:cNvPr id="19462" name="Rectangle 11"/>
          <p:cNvSpPr>
            <a:spLocks noChangeArrowheads="1"/>
          </p:cNvSpPr>
          <p:nvPr/>
        </p:nvSpPr>
        <p:spPr bwMode="auto">
          <a:xfrm>
            <a:off x="1392525" y="3487738"/>
            <a:ext cx="1218988" cy="2608262"/>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 de gestion  </a:t>
            </a:r>
          </a:p>
        </p:txBody>
      </p:sp>
      <p:sp>
        <p:nvSpPr>
          <p:cNvPr id="19463" name="Rectangle 13" descr="Papier de soie bleu"/>
          <p:cNvSpPr>
            <a:spLocks noChangeArrowheads="1"/>
          </p:cNvSpPr>
          <p:nvPr/>
        </p:nvSpPr>
        <p:spPr bwMode="auto">
          <a:xfrm>
            <a:off x="2799865" y="2667001"/>
            <a:ext cx="8816502" cy="523220"/>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lvl="1" algn="just">
              <a:tabLst>
                <a:tab pos="190500" algn="l"/>
              </a:tabLst>
            </a:pPr>
            <a:r>
              <a:rPr lang="fr-FR" sz="1400" b="1" u="none">
                <a:solidFill>
                  <a:srgbClr val="990000"/>
                </a:solidFill>
                <a:latin typeface="Tahoma" charset="0"/>
              </a:rPr>
              <a:t>Aucun capital minimum n’est exigé</a:t>
            </a:r>
            <a:r>
              <a:rPr lang="fr-FR" sz="1400" u="none">
                <a:latin typeface="Tahoma" charset="0"/>
              </a:rPr>
              <a:t>. Toutefois, les statuts doivent indiquer clairement la valeur des apports de chaque associé commandité ou commanditaire dans le capital social.</a:t>
            </a:r>
          </a:p>
        </p:txBody>
      </p:sp>
      <p:sp>
        <p:nvSpPr>
          <p:cNvPr id="19464" name="Rectangle 14" descr="Papier de soie bleu"/>
          <p:cNvSpPr>
            <a:spLocks noChangeArrowheads="1"/>
          </p:cNvSpPr>
          <p:nvPr/>
        </p:nvSpPr>
        <p:spPr bwMode="auto">
          <a:xfrm>
            <a:off x="2799865" y="3470275"/>
            <a:ext cx="8816502" cy="203132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Seuls les associés commandités peuvent exercer les fonctions de gérants</a:t>
            </a:r>
            <a:r>
              <a:rPr lang="fr-FR" sz="1400" u="none">
                <a:latin typeface="Tahoma" charset="0"/>
              </a:rPr>
              <a:t> sauf stipulation contraire des statuts, qui peuvent désigner un ou plusieurs gérants, pris parmi les  associé commandités ou en dehors d’eux, personne physique ou morale.</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Le ou les gérants sont nommés pour une durée indéterminée</a:t>
            </a:r>
            <a:r>
              <a:rPr lang="fr-FR" sz="1400" u="none">
                <a:latin typeface="Tahoma" charset="0"/>
              </a:rPr>
              <a:t>, sauf clause statutaire contraire.</a:t>
            </a:r>
          </a:p>
          <a:p>
            <a:pPr marL="381000" lvl="1" indent="-190500" algn="just">
              <a:buClr>
                <a:srgbClr val="990000"/>
              </a:buClr>
              <a:buFont typeface="Wingdings" pitchFamily="2" charset="2"/>
              <a:buChar char="§"/>
              <a:tabLst>
                <a:tab pos="381000" algn="l"/>
              </a:tabLst>
            </a:pPr>
            <a:r>
              <a:rPr lang="fr-FR" sz="1400" u="none">
                <a:latin typeface="Tahoma" charset="0"/>
              </a:rPr>
              <a:t>Le ou les gérants disposent des </a:t>
            </a:r>
            <a:r>
              <a:rPr lang="fr-FR" sz="1400" b="1" u="none">
                <a:solidFill>
                  <a:srgbClr val="990000"/>
                </a:solidFill>
                <a:latin typeface="Tahoma" charset="0"/>
              </a:rPr>
              <a:t>pouvoirs les plus larges</a:t>
            </a:r>
            <a:r>
              <a:rPr lang="fr-FR" sz="1400" u="none">
                <a:latin typeface="Tahoma" charset="0"/>
              </a:rPr>
              <a:t> sauf stipulation contraire des statuts. Toutefois, les clauses statutaires limitant les pouvoirs des gérants sont inopposables aux tiers.</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Les décisions sont prises à l’unanimité des associés</a:t>
            </a:r>
            <a:r>
              <a:rPr lang="fr-FR" sz="1400" u="none">
                <a:latin typeface="Tahoma" charset="0"/>
              </a:rPr>
              <a:t>, sauf stipulation contraire des statuts pour certaines décisions.</a:t>
            </a:r>
          </a:p>
          <a:p>
            <a:pPr marL="381000" lvl="1" indent="-190500" algn="just">
              <a:buClr>
                <a:srgbClr val="990000"/>
              </a:buClr>
              <a:buFont typeface="Wingdings" pitchFamily="2" charset="2"/>
              <a:buChar char="§"/>
              <a:tabLst>
                <a:tab pos="381000" algn="l"/>
              </a:tabLst>
            </a:pPr>
            <a:r>
              <a:rPr lang="fr-FR" sz="1400" u="none">
                <a:latin typeface="Tahoma" charset="0"/>
              </a:rPr>
              <a:t>Le ou les gérants encourent une </a:t>
            </a:r>
            <a:r>
              <a:rPr lang="fr-FR" sz="1400" b="1" u="none">
                <a:solidFill>
                  <a:srgbClr val="990000"/>
                </a:solidFill>
                <a:latin typeface="Tahoma" charset="0"/>
              </a:rPr>
              <a:t>responsabilité civile ou pénale</a:t>
            </a:r>
            <a:r>
              <a:rPr lang="fr-FR" sz="1400" u="none">
                <a:latin typeface="Tahoma" charset="0"/>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descr="Papier de soie bleu"/>
          <p:cNvSpPr>
            <a:spLocks noChangeArrowheads="1"/>
          </p:cNvSpPr>
          <p:nvPr/>
        </p:nvSpPr>
        <p:spPr bwMode="auto">
          <a:xfrm>
            <a:off x="3094030" y="1219201"/>
            <a:ext cx="8816502" cy="56832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algn="just">
              <a:lnSpc>
                <a:spcPct val="110000"/>
              </a:lnSpc>
              <a:tabLst>
                <a:tab pos="381000" algn="l"/>
              </a:tabLst>
            </a:pPr>
            <a:r>
              <a:rPr lang="fr-FR" sz="1400" b="1" u="none">
                <a:solidFill>
                  <a:srgbClr val="990000"/>
                </a:solidFill>
                <a:latin typeface="Tahoma" charset="0"/>
              </a:rPr>
              <a:t>Toute convention</a:t>
            </a:r>
            <a:r>
              <a:rPr lang="fr-FR" sz="1400" u="none">
                <a:latin typeface="Tahoma" charset="0"/>
              </a:rPr>
              <a:t> intervenant entre une société en commandite simple et l’un de ses gérants est soumise à l’autorisation préalable des associés</a:t>
            </a:r>
          </a:p>
        </p:txBody>
      </p:sp>
      <p:sp>
        <p:nvSpPr>
          <p:cNvPr id="20483" name="Rectangle 9" descr="Papier de soie bleu"/>
          <p:cNvSpPr>
            <a:spLocks noChangeArrowheads="1"/>
          </p:cNvSpPr>
          <p:nvPr/>
        </p:nvSpPr>
        <p:spPr bwMode="auto">
          <a:xfrm>
            <a:off x="3094030" y="1916114"/>
            <a:ext cx="8816502" cy="3323987"/>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381000" lvl="1" indent="-190500" algn="just">
              <a:buClr>
                <a:srgbClr val="990000"/>
              </a:buClr>
              <a:buFont typeface="Wingdings" pitchFamily="2" charset="2"/>
              <a:buChar char="§"/>
              <a:tabLst>
                <a:tab pos="381000" algn="l"/>
              </a:tabLst>
            </a:pPr>
            <a:endParaRPr lang="fr-FR" sz="1400" u="none">
              <a:latin typeface="Tahoma" charset="0"/>
            </a:endParaRPr>
          </a:p>
          <a:p>
            <a:pPr marL="381000" lvl="1" indent="-190500" algn="just">
              <a:buClr>
                <a:srgbClr val="990000"/>
              </a:buClr>
              <a:buFont typeface="Wingdings" pitchFamily="2" charset="2"/>
              <a:buChar char="§"/>
              <a:tabLst>
                <a:tab pos="381000" algn="l"/>
              </a:tabLst>
            </a:pPr>
            <a:r>
              <a:rPr lang="fr-FR" sz="1400" u="none">
                <a:latin typeface="Tahoma" charset="0"/>
              </a:rPr>
              <a:t>Les associés se </a:t>
            </a:r>
            <a:r>
              <a:rPr lang="fr-FR" sz="1400" b="1" u="none">
                <a:solidFill>
                  <a:srgbClr val="990000"/>
                </a:solidFill>
                <a:latin typeface="Tahoma" charset="0"/>
              </a:rPr>
              <a:t>réunissent annuellement</a:t>
            </a:r>
            <a:r>
              <a:rPr lang="fr-FR" sz="1400" u="none">
                <a:latin typeface="Tahoma" charset="0"/>
              </a:rPr>
              <a:t> pour approuver les comptes.</a:t>
            </a:r>
          </a:p>
          <a:p>
            <a:pPr marL="381000" lvl="1" indent="-190500" algn="just">
              <a:buClr>
                <a:srgbClr val="990000"/>
              </a:buClr>
              <a:buFont typeface="Wingdings" pitchFamily="2" charset="2"/>
              <a:buChar char="§"/>
              <a:tabLst>
                <a:tab pos="381000" algn="l"/>
              </a:tabLst>
            </a:pPr>
            <a:r>
              <a:rPr lang="fr-FR" sz="1400" u="none">
                <a:latin typeface="Tahoma" charset="0"/>
              </a:rPr>
              <a:t>Les associés peuvent aussi se réunir lorsque la réunion est demandée, soit par un commandité, soit par le quart en nombre et en capital des commanditaires.</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Les décisions ordinaires</a:t>
            </a:r>
            <a:r>
              <a:rPr lang="fr-FR" sz="1400" u="none">
                <a:latin typeface="Tahoma" charset="0"/>
              </a:rPr>
              <a:t> sont prises dans les conditions que les associés peuvent librement fixer dans les statuts.</a:t>
            </a:r>
          </a:p>
          <a:p>
            <a:pPr marL="381000" lvl="1" indent="-190500" algn="just">
              <a:buClr>
                <a:srgbClr val="990000"/>
              </a:buClr>
              <a:buFont typeface="Wingdings" pitchFamily="2" charset="2"/>
              <a:buChar char="§"/>
              <a:tabLst>
                <a:tab pos="381000" algn="l"/>
              </a:tabLst>
            </a:pPr>
            <a:r>
              <a:rPr lang="fr-FR" sz="1400" b="1" u="none">
                <a:solidFill>
                  <a:srgbClr val="990000"/>
                </a:solidFill>
                <a:latin typeface="Tahoma" charset="0"/>
              </a:rPr>
              <a:t>Les décisions extraordinaires</a:t>
            </a:r>
            <a:r>
              <a:rPr lang="fr-FR" sz="1400" u="none">
                <a:latin typeface="Tahoma" charset="0"/>
              </a:rPr>
              <a:t> notamment celles modifiant les statuts sont prises à l’unanimité de tous les commandités et à la majorité en nombre et en capital des commanditaires.</a:t>
            </a:r>
          </a:p>
          <a:p>
            <a:pPr marL="381000" lvl="1" indent="-190500" algn="just">
              <a:buClr>
                <a:srgbClr val="990000"/>
              </a:buClr>
              <a:buFont typeface="Wingdings" pitchFamily="2" charset="2"/>
              <a:buChar char="§"/>
              <a:tabLst>
                <a:tab pos="381000" algn="l"/>
              </a:tabLst>
            </a:pPr>
            <a:r>
              <a:rPr lang="fr-FR" sz="1400" u="none">
                <a:latin typeface="Tahoma" charset="0"/>
              </a:rPr>
              <a:t>Les associés commanditaires disposent d’un </a:t>
            </a:r>
            <a:r>
              <a:rPr lang="fr-FR" sz="1400" b="1" u="none">
                <a:solidFill>
                  <a:srgbClr val="990000"/>
                </a:solidFill>
                <a:latin typeface="Tahoma" charset="0"/>
              </a:rPr>
              <a:t>droit de communication permanent</a:t>
            </a:r>
            <a:r>
              <a:rPr lang="fr-FR" sz="1400" u="none">
                <a:latin typeface="Tahoma" charset="0"/>
              </a:rPr>
              <a:t>. Ils peuvent consulter pour les trois derniers exercices, les livres, l’inventaire, les états de synthèse, le rapport de gestion, le rapport du commissaire aux comptes, s’il en a été désigné un et les procès verbaux des assemblées.</a:t>
            </a:r>
          </a:p>
          <a:p>
            <a:pPr marL="381000" lvl="1" indent="-190500" algn="just">
              <a:buClr>
                <a:srgbClr val="990000"/>
              </a:buClr>
              <a:buFont typeface="Wingdings" pitchFamily="2" charset="2"/>
              <a:buChar char="§"/>
              <a:tabLst>
                <a:tab pos="381000" algn="l"/>
              </a:tabLst>
            </a:pPr>
            <a:r>
              <a:rPr lang="fr-FR" sz="1400" u="none">
                <a:latin typeface="Tahoma" charset="0"/>
              </a:rPr>
              <a:t>En outre, </a:t>
            </a:r>
            <a:r>
              <a:rPr lang="fr-FR" sz="1400" b="1" u="none">
                <a:solidFill>
                  <a:srgbClr val="990000"/>
                </a:solidFill>
                <a:latin typeface="Tahoma" charset="0"/>
              </a:rPr>
              <a:t>quinze jours</a:t>
            </a:r>
            <a:r>
              <a:rPr lang="fr-FR" sz="1400" u="none">
                <a:latin typeface="Tahoma" charset="0"/>
              </a:rPr>
              <a:t> avant la tenue de l’assemblée, le rapport de gestion, l’inventaire et les états de synthèse (et le rapport du commissaire aux comptes, le cas échéant) sont communiqués aux associés.</a:t>
            </a:r>
          </a:p>
          <a:p>
            <a:pPr marL="381000" lvl="1" indent="-190500" algn="just">
              <a:buClr>
                <a:srgbClr val="990000"/>
              </a:buClr>
              <a:buFont typeface="Wingdings" pitchFamily="2" charset="2"/>
              <a:buChar char="§"/>
              <a:tabLst>
                <a:tab pos="381000" algn="l"/>
              </a:tabLst>
            </a:pPr>
            <a:endParaRPr lang="fr-FR" sz="1400" u="none">
              <a:latin typeface="Tahoma" charset="0"/>
            </a:endParaRPr>
          </a:p>
        </p:txBody>
      </p:sp>
      <p:sp>
        <p:nvSpPr>
          <p:cNvPr id="20484" name="Rectangle 11"/>
          <p:cNvSpPr>
            <a:spLocks noChangeArrowheads="1"/>
          </p:cNvSpPr>
          <p:nvPr/>
        </p:nvSpPr>
        <p:spPr bwMode="auto">
          <a:xfrm>
            <a:off x="1407340" y="1219200"/>
            <a:ext cx="1593573" cy="6096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Conventions </a:t>
            </a:r>
          </a:p>
          <a:p>
            <a:pPr>
              <a:lnSpc>
                <a:spcPct val="110000"/>
              </a:lnSpc>
            </a:pPr>
            <a:r>
              <a:rPr lang="fr-FR" sz="1300" b="1" u="none">
                <a:solidFill>
                  <a:schemeClr val="bg1"/>
                </a:solidFill>
                <a:latin typeface="Tahoma" charset="0"/>
              </a:rPr>
              <a:t> réglementées  </a:t>
            </a:r>
          </a:p>
        </p:txBody>
      </p:sp>
      <p:sp>
        <p:nvSpPr>
          <p:cNvPr id="20485" name="Rectangle 12"/>
          <p:cNvSpPr>
            <a:spLocks noChangeArrowheads="1"/>
          </p:cNvSpPr>
          <p:nvPr/>
        </p:nvSpPr>
        <p:spPr bwMode="auto">
          <a:xfrm>
            <a:off x="1407340" y="1916113"/>
            <a:ext cx="1593573" cy="4179887"/>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Décisions </a:t>
            </a:r>
          </a:p>
          <a:p>
            <a:pPr>
              <a:lnSpc>
                <a:spcPct val="110000"/>
              </a:lnSpc>
            </a:pPr>
            <a:r>
              <a:rPr lang="fr-FR" sz="1300" b="1" u="none">
                <a:solidFill>
                  <a:schemeClr val="bg1"/>
                </a:solidFill>
                <a:latin typeface="Tahoma" charset="0"/>
              </a:rPr>
              <a:t>collectives   </a:t>
            </a:r>
          </a:p>
        </p:txBody>
      </p:sp>
      <p:sp>
        <p:nvSpPr>
          <p:cNvPr id="20486" name="Text Box 15"/>
          <p:cNvSpPr txBox="1">
            <a:spLocks noChangeArrowheads="1"/>
          </p:cNvSpPr>
          <p:nvPr/>
        </p:nvSpPr>
        <p:spPr bwMode="auto">
          <a:xfrm>
            <a:off x="975615" y="228601"/>
            <a:ext cx="6753110"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2. </a:t>
            </a:r>
            <a:r>
              <a:rPr lang="fr-FR" sz="2000" b="1" i="1" u="none">
                <a:solidFill>
                  <a:srgbClr val="000099"/>
                </a:solidFill>
                <a:latin typeface="Arial" charset="0"/>
              </a:rPr>
              <a:t>La Société en commandite simple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ChangeArrowheads="1"/>
          </p:cNvSpPr>
          <p:nvPr/>
        </p:nvSpPr>
        <p:spPr bwMode="auto">
          <a:xfrm>
            <a:off x="1104708" y="1371601"/>
            <a:ext cx="1593574" cy="2849563"/>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 Particularités  </a:t>
            </a:r>
          </a:p>
        </p:txBody>
      </p:sp>
      <p:sp>
        <p:nvSpPr>
          <p:cNvPr id="21507" name="Rectangle 1027" descr="Papier de soie bleu"/>
          <p:cNvSpPr>
            <a:spLocks noChangeArrowheads="1"/>
          </p:cNvSpPr>
          <p:nvPr/>
        </p:nvSpPr>
        <p:spPr bwMode="auto">
          <a:xfrm>
            <a:off x="2793515" y="1371601"/>
            <a:ext cx="8814387" cy="2397579"/>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285750" indent="-190500" algn="just">
              <a:buClr>
                <a:srgbClr val="990000"/>
              </a:buClr>
              <a:buFont typeface="Wingdings" pitchFamily="2" charset="2"/>
              <a:buChar char="§"/>
              <a:tabLst>
                <a:tab pos="285750" algn="l"/>
              </a:tabLst>
            </a:pPr>
            <a:r>
              <a:rPr lang="fr-FR" sz="1400" b="1" u="none">
                <a:solidFill>
                  <a:srgbClr val="990000"/>
                </a:solidFill>
                <a:latin typeface="Tahoma" charset="0"/>
              </a:rPr>
              <a:t>Les associés commanditaires ne peuvent s’immiscer</a:t>
            </a:r>
            <a:r>
              <a:rPr lang="fr-FR" sz="1400" u="none">
                <a:latin typeface="Tahoma" charset="0"/>
              </a:rPr>
              <a:t> dans la gestion de la société, ni passer aucun acte de gestion.</a:t>
            </a:r>
          </a:p>
          <a:p>
            <a:pPr marL="285750" indent="-190500" algn="just">
              <a:buClr>
                <a:srgbClr val="990000"/>
              </a:buClr>
              <a:buFont typeface="Wingdings" pitchFamily="2" charset="2"/>
              <a:buChar char="§"/>
              <a:tabLst>
                <a:tab pos="285750" algn="l"/>
              </a:tabLst>
            </a:pPr>
            <a:endParaRPr lang="fr-FR" sz="1400" u="none">
              <a:latin typeface="Tahoma" charset="0"/>
            </a:endParaRPr>
          </a:p>
          <a:p>
            <a:pPr marL="285750" indent="-190500" algn="just">
              <a:buClr>
                <a:srgbClr val="990000"/>
              </a:buClr>
              <a:buFont typeface="Wingdings" pitchFamily="2" charset="2"/>
              <a:buChar char="§"/>
              <a:tabLst>
                <a:tab pos="285750" algn="l"/>
              </a:tabLst>
            </a:pPr>
            <a:r>
              <a:rPr lang="fr-FR" sz="1400" b="1" u="none">
                <a:solidFill>
                  <a:srgbClr val="990000"/>
                </a:solidFill>
                <a:latin typeface="Tahoma" charset="0"/>
              </a:rPr>
              <a:t>La cession des parts sociales requiert l’unanimité des associés</a:t>
            </a:r>
            <a:r>
              <a:rPr lang="fr-FR" sz="1400" u="none">
                <a:latin typeface="Tahoma" charset="0"/>
              </a:rPr>
              <a:t>, toutefois il peut être dérogé à ce principe par une clause statutaire qui stipulerait par exemple :</a:t>
            </a:r>
          </a:p>
          <a:p>
            <a:pPr marL="762000" lvl="1" indent="-190500" algn="just">
              <a:buFontTx/>
              <a:buChar char="-"/>
              <a:tabLst>
                <a:tab pos="285750" algn="l"/>
              </a:tabLst>
            </a:pPr>
            <a:endParaRPr lang="fr-FR" sz="1400" u="none">
              <a:latin typeface="Tahoma" charset="0"/>
            </a:endParaRPr>
          </a:p>
          <a:p>
            <a:pPr marL="762000" lvl="1" indent="-190500" algn="just">
              <a:buFontTx/>
              <a:buChar char="-"/>
              <a:tabLst>
                <a:tab pos="285750" algn="l"/>
              </a:tabLst>
            </a:pPr>
            <a:r>
              <a:rPr lang="fr-FR" sz="1400" u="none">
                <a:latin typeface="Tahoma" charset="0"/>
              </a:rPr>
              <a:t>que les parts sociales des associés commanditaires sont librement cessibles entre associés ;</a:t>
            </a:r>
          </a:p>
          <a:p>
            <a:pPr marL="762000" lvl="1" indent="-190500" algn="just">
              <a:lnSpc>
                <a:spcPct val="70000"/>
              </a:lnSpc>
              <a:buFontTx/>
              <a:buChar char="-"/>
              <a:tabLst>
                <a:tab pos="285750" algn="l"/>
              </a:tabLst>
            </a:pPr>
            <a:endParaRPr lang="fr-FR" sz="1400" u="none">
              <a:latin typeface="Tahoma" charset="0"/>
            </a:endParaRPr>
          </a:p>
          <a:p>
            <a:pPr marL="762000" lvl="1" indent="-190500" algn="just">
              <a:buFontTx/>
              <a:buChar char="-"/>
              <a:tabLst>
                <a:tab pos="285750" algn="l"/>
              </a:tabLst>
            </a:pPr>
            <a:r>
              <a:rPr lang="fr-FR" sz="1400" u="none">
                <a:latin typeface="Tahoma" charset="0"/>
              </a:rPr>
              <a:t>que les parts des commanditaires peuvent être cédées à des tiers étrangers à la société avec le consentement de tous les commandités et de la majorité en nombre et en capital des commanditaires.</a:t>
            </a:r>
          </a:p>
        </p:txBody>
      </p:sp>
      <p:sp>
        <p:nvSpPr>
          <p:cNvPr id="21508" name="Text Box 1029"/>
          <p:cNvSpPr txBox="1">
            <a:spLocks noChangeArrowheads="1"/>
          </p:cNvSpPr>
          <p:nvPr/>
        </p:nvSpPr>
        <p:spPr bwMode="auto">
          <a:xfrm>
            <a:off x="975615" y="228601"/>
            <a:ext cx="6753110"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2. </a:t>
            </a:r>
            <a:r>
              <a:rPr lang="fr-FR" sz="2000" b="1" i="1" u="none">
                <a:solidFill>
                  <a:srgbClr val="000099"/>
                </a:solidFill>
                <a:latin typeface="Arial" charset="0"/>
              </a:rPr>
              <a:t>La Société en commandite simple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912126" y="228601"/>
            <a:ext cx="7690631" cy="396875"/>
          </a:xfrm>
          <a:prstGeom prst="rect">
            <a:avLst/>
          </a:prstGeom>
          <a:solidFill>
            <a:srgbClr val="CCECFF"/>
          </a:solidFill>
          <a:ln w="9525">
            <a:noFill/>
            <a:miter lim="800000"/>
            <a:headEnd/>
            <a:tailEnd/>
          </a:ln>
        </p:spPr>
        <p:txBody>
          <a:bodyPr lIns="91431" tIns="45715" rIns="91431" bIns="45715">
            <a:spAutoFit/>
          </a:bodyPr>
          <a:lstStyle/>
          <a:p>
            <a:pPr algn="l">
              <a:spcBef>
                <a:spcPct val="50000"/>
              </a:spcBef>
            </a:pPr>
            <a:r>
              <a:rPr lang="fr-FR" sz="2000" b="1" i="1" u="none">
                <a:solidFill>
                  <a:srgbClr val="FF0000"/>
                </a:solidFill>
                <a:latin typeface="Arial" charset="0"/>
              </a:rPr>
              <a:t>3. </a:t>
            </a:r>
            <a:r>
              <a:rPr lang="fr-FR" sz="2000" b="1" i="1" u="none">
                <a:solidFill>
                  <a:srgbClr val="000099"/>
                </a:solidFill>
                <a:latin typeface="Arial" charset="0"/>
              </a:rPr>
              <a:t>La Société en commandite par actions</a:t>
            </a:r>
          </a:p>
        </p:txBody>
      </p:sp>
      <p:sp>
        <p:nvSpPr>
          <p:cNvPr id="22531" name="Rectangle 6"/>
          <p:cNvSpPr>
            <a:spLocks noChangeArrowheads="1"/>
          </p:cNvSpPr>
          <p:nvPr/>
        </p:nvSpPr>
        <p:spPr bwMode="auto">
          <a:xfrm>
            <a:off x="1345966" y="950913"/>
            <a:ext cx="1218988" cy="5334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Nombre </a:t>
            </a:r>
          </a:p>
          <a:p>
            <a:pPr>
              <a:lnSpc>
                <a:spcPct val="110000"/>
              </a:lnSpc>
            </a:pPr>
            <a:r>
              <a:rPr lang="fr-FR" sz="1300" b="1" u="none">
                <a:solidFill>
                  <a:schemeClr val="bg1"/>
                </a:solidFill>
                <a:latin typeface="Tahoma" charset="0"/>
              </a:rPr>
              <a:t>d’associés  </a:t>
            </a:r>
          </a:p>
        </p:txBody>
      </p:sp>
      <p:sp>
        <p:nvSpPr>
          <p:cNvPr id="22532" name="Rectangle 7" descr="Papier de soie bleu"/>
          <p:cNvSpPr>
            <a:spLocks noChangeArrowheads="1"/>
          </p:cNvSpPr>
          <p:nvPr/>
        </p:nvSpPr>
        <p:spPr bwMode="auto">
          <a:xfrm>
            <a:off x="2753307" y="930275"/>
            <a:ext cx="8814385" cy="527050"/>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381000" lvl="1" indent="-190500" algn="just">
              <a:buClr>
                <a:srgbClr val="990000"/>
              </a:buClr>
              <a:buFont typeface="Wingdings" pitchFamily="2" charset="2"/>
              <a:buChar char="§"/>
              <a:tabLst>
                <a:tab pos="381000" algn="l"/>
              </a:tabLst>
            </a:pPr>
            <a:r>
              <a:rPr lang="fr-FR" sz="1400" u="none">
                <a:latin typeface="Tahoma" charset="0"/>
              </a:rPr>
              <a:t>Un ou plusieurs commandités qui ont la qualité de commerçant.</a:t>
            </a:r>
          </a:p>
          <a:p>
            <a:pPr marL="381000" lvl="1" indent="-190500" algn="just">
              <a:buClr>
                <a:srgbClr val="990000"/>
              </a:buClr>
              <a:buFont typeface="Wingdings" pitchFamily="2" charset="2"/>
              <a:buChar char="§"/>
              <a:tabLst>
                <a:tab pos="381000" algn="l"/>
              </a:tabLst>
            </a:pPr>
            <a:r>
              <a:rPr lang="fr-FR" sz="1400" u="none">
                <a:latin typeface="Tahoma" charset="0"/>
              </a:rPr>
              <a:t>Trois commanditaires au moins qui n’ont pas la qualité de commerçant.</a:t>
            </a:r>
          </a:p>
        </p:txBody>
      </p:sp>
      <p:sp>
        <p:nvSpPr>
          <p:cNvPr id="22533" name="Rectangle 8"/>
          <p:cNvSpPr>
            <a:spLocks noChangeArrowheads="1"/>
          </p:cNvSpPr>
          <p:nvPr/>
        </p:nvSpPr>
        <p:spPr bwMode="auto">
          <a:xfrm>
            <a:off x="1345966" y="1619250"/>
            <a:ext cx="1218988" cy="8382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Capital  </a:t>
            </a:r>
          </a:p>
        </p:txBody>
      </p:sp>
      <p:sp>
        <p:nvSpPr>
          <p:cNvPr id="22534" name="Rectangle 9"/>
          <p:cNvSpPr>
            <a:spLocks noChangeArrowheads="1"/>
          </p:cNvSpPr>
          <p:nvPr/>
        </p:nvSpPr>
        <p:spPr bwMode="auto">
          <a:xfrm>
            <a:off x="1345966" y="2533650"/>
            <a:ext cx="1218988" cy="3124200"/>
          </a:xfrm>
          <a:prstGeom prst="rect">
            <a:avLst/>
          </a:prstGeom>
          <a:solidFill>
            <a:srgbClr val="00FFFF"/>
          </a:solidFill>
          <a:ln w="9525" cap="rnd">
            <a:noFill/>
            <a:miter lim="800000"/>
            <a:headEnd/>
            <a:tailEnd/>
          </a:ln>
        </p:spPr>
        <p:txBody>
          <a:bodyPr wrap="none" anchor="ctr"/>
          <a:lstStyle/>
          <a:p>
            <a:r>
              <a:rPr lang="fr-FR" sz="1300" b="1" u="none">
                <a:latin typeface="Tahoma" charset="0"/>
              </a:rPr>
              <a:t>Organes </a:t>
            </a:r>
          </a:p>
          <a:p>
            <a:r>
              <a:rPr lang="fr-FR" sz="1300" b="1" u="none">
                <a:latin typeface="Tahoma" charset="0"/>
              </a:rPr>
              <a:t>de gestion  </a:t>
            </a:r>
          </a:p>
        </p:txBody>
      </p:sp>
      <p:sp>
        <p:nvSpPr>
          <p:cNvPr id="22535" name="Rectangle 10" descr="Papier de soie bleu"/>
          <p:cNvSpPr>
            <a:spLocks noChangeArrowheads="1"/>
          </p:cNvSpPr>
          <p:nvPr/>
        </p:nvSpPr>
        <p:spPr bwMode="auto">
          <a:xfrm>
            <a:off x="2753307" y="1619251"/>
            <a:ext cx="8814385" cy="803275"/>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algn="just">
              <a:buClr>
                <a:srgbClr val="990000"/>
              </a:buClr>
              <a:buFont typeface="Wingdings" pitchFamily="2" charset="2"/>
              <a:buNone/>
              <a:tabLst>
                <a:tab pos="381000" algn="l"/>
              </a:tabLst>
            </a:pPr>
            <a:r>
              <a:rPr lang="fr-FR" sz="1400" u="none">
                <a:latin typeface="Tahoma" charset="0"/>
              </a:rPr>
              <a:t>  Par référence au régime de la société anonyme il est fixé comme suit :</a:t>
            </a:r>
          </a:p>
          <a:p>
            <a:pPr algn="just">
              <a:lnSpc>
                <a:spcPct val="30000"/>
              </a:lnSpc>
              <a:buClr>
                <a:srgbClr val="990000"/>
              </a:buClr>
              <a:buFont typeface="Wingdings" pitchFamily="2" charset="2"/>
              <a:buChar char="§"/>
              <a:tabLst>
                <a:tab pos="381000" algn="l"/>
              </a:tabLst>
            </a:pPr>
            <a:endParaRPr lang="fr-FR" sz="1400" u="none">
              <a:latin typeface="Tahoma" charset="0"/>
            </a:endParaRPr>
          </a:p>
          <a:p>
            <a:pPr marL="865188" lvl="2" indent="-293688" algn="just">
              <a:buClr>
                <a:srgbClr val="990000"/>
              </a:buClr>
              <a:buFont typeface="Wingdings" pitchFamily="2" charset="2"/>
              <a:buChar char="§"/>
              <a:tabLst>
                <a:tab pos="381000" algn="l"/>
              </a:tabLst>
            </a:pPr>
            <a:r>
              <a:rPr lang="fr-FR" sz="1400" u="none">
                <a:latin typeface="Tahoma" charset="0"/>
              </a:rPr>
              <a:t>300.000 DH pour les SCA qui ne font pas appel public à l’épargne,</a:t>
            </a:r>
          </a:p>
          <a:p>
            <a:pPr marL="865188" lvl="2" indent="-293688" algn="just">
              <a:buClr>
                <a:srgbClr val="990000"/>
              </a:buClr>
              <a:buFont typeface="Wingdings" pitchFamily="2" charset="2"/>
              <a:buChar char="§"/>
              <a:tabLst>
                <a:tab pos="381000" algn="l"/>
              </a:tabLst>
            </a:pPr>
            <a:r>
              <a:rPr lang="fr-FR" sz="1400" u="none">
                <a:latin typeface="Tahoma" charset="0"/>
              </a:rPr>
              <a:t>3.000.000 DH pour les SCA qui font appel public à l’épargne.</a:t>
            </a:r>
          </a:p>
        </p:txBody>
      </p:sp>
      <p:sp>
        <p:nvSpPr>
          <p:cNvPr id="22536" name="Rectangle 12"/>
          <p:cNvSpPr>
            <a:spLocks noChangeArrowheads="1"/>
          </p:cNvSpPr>
          <p:nvPr/>
        </p:nvSpPr>
        <p:spPr bwMode="auto">
          <a:xfrm>
            <a:off x="1345966" y="2533650"/>
            <a:ext cx="1218988" cy="3632200"/>
          </a:xfrm>
          <a:prstGeom prst="rect">
            <a:avLst/>
          </a:prstGeom>
          <a:solidFill>
            <a:srgbClr val="003399"/>
          </a:solidFill>
          <a:ln w="9525" cap="rnd">
            <a:noFill/>
            <a:miter lim="800000"/>
            <a:headEnd/>
            <a:tailEnd/>
          </a:ln>
        </p:spPr>
        <p:txBody>
          <a:bodyPr wrap="none" anchor="ctr"/>
          <a:lstStyle/>
          <a:p>
            <a:pPr>
              <a:lnSpc>
                <a:spcPct val="110000"/>
              </a:lnSpc>
            </a:pPr>
            <a:r>
              <a:rPr lang="fr-FR" sz="1300" b="1" u="none">
                <a:solidFill>
                  <a:schemeClr val="bg1"/>
                </a:solidFill>
                <a:latin typeface="Tahoma" charset="0"/>
              </a:rPr>
              <a:t>Organes </a:t>
            </a:r>
          </a:p>
          <a:p>
            <a:pPr>
              <a:lnSpc>
                <a:spcPct val="110000"/>
              </a:lnSpc>
            </a:pPr>
            <a:r>
              <a:rPr lang="fr-FR" sz="1300" b="1" u="none">
                <a:solidFill>
                  <a:schemeClr val="bg1"/>
                </a:solidFill>
                <a:latin typeface="Tahoma" charset="0"/>
              </a:rPr>
              <a:t> de gestion  </a:t>
            </a:r>
          </a:p>
        </p:txBody>
      </p:sp>
      <p:sp>
        <p:nvSpPr>
          <p:cNvPr id="22537" name="Rectangle 13" descr="Papier de soie bleu"/>
          <p:cNvSpPr>
            <a:spLocks noChangeArrowheads="1"/>
          </p:cNvSpPr>
          <p:nvPr/>
        </p:nvSpPr>
        <p:spPr bwMode="auto">
          <a:xfrm>
            <a:off x="2753307" y="2533650"/>
            <a:ext cx="8814385" cy="3022366"/>
          </a:xfrm>
          <a:prstGeom prst="rect">
            <a:avLst/>
          </a:prstGeom>
          <a:blipFill dpi="0" rotWithShape="1">
            <a:blip r:embed="rId2"/>
            <a:srcRect/>
            <a:tile tx="0" ty="0" sx="100000" sy="100000" flip="none" algn="tl"/>
          </a:blipFill>
          <a:ln w="9525" cap="rnd">
            <a:solidFill>
              <a:srgbClr val="003399"/>
            </a:solidFill>
            <a:miter lim="800000"/>
            <a:headEnd/>
            <a:tailEnd/>
          </a:ln>
        </p:spPr>
        <p:txBody>
          <a:bodyPr>
            <a:spAutoFit/>
          </a:bodyPr>
          <a:lstStyle/>
          <a:p>
            <a:pPr marL="190500" algn="just">
              <a:buClr>
                <a:srgbClr val="990000"/>
              </a:buClr>
              <a:buFont typeface="Wingdings" pitchFamily="2" charset="2"/>
              <a:buNone/>
              <a:tabLst>
                <a:tab pos="381000" algn="l"/>
              </a:tabLst>
            </a:pPr>
            <a:r>
              <a:rPr lang="fr-FR" sz="1400" u="none">
                <a:latin typeface="Tahoma" charset="0"/>
              </a:rPr>
              <a:t>Le fonctionnement de la SCA dépend des conditions d’exercice de la gérance et du contrôle de cette dernière.</a:t>
            </a:r>
          </a:p>
          <a:p>
            <a:pPr marL="190500" algn="just">
              <a:buClr>
                <a:srgbClr val="990000"/>
              </a:buClr>
              <a:buFont typeface="Wingdings" pitchFamily="2" charset="2"/>
              <a:buNone/>
              <a:tabLst>
                <a:tab pos="381000" algn="l"/>
              </a:tabLst>
            </a:pPr>
            <a:endParaRPr lang="fr-FR" sz="1400" u="none">
              <a:latin typeface="Tahoma" charset="0"/>
            </a:endParaRPr>
          </a:p>
          <a:p>
            <a:pPr marL="190500" algn="just">
              <a:buClr>
                <a:srgbClr val="990000"/>
              </a:buClr>
              <a:buFont typeface="Wingdings" pitchFamily="2" charset="2"/>
              <a:buNone/>
              <a:tabLst>
                <a:tab pos="381000" algn="l"/>
              </a:tabLst>
            </a:pPr>
            <a:r>
              <a:rPr lang="fr-FR" sz="1400" b="1" u="none">
                <a:solidFill>
                  <a:srgbClr val="990000"/>
                </a:solidFill>
                <a:latin typeface="Tahoma" charset="0"/>
              </a:rPr>
              <a:t>La gérance:</a:t>
            </a:r>
          </a:p>
          <a:p>
            <a:pPr marL="571500" lvl="1" indent="-190500" algn="just">
              <a:buClr>
                <a:srgbClr val="990000"/>
              </a:buClr>
              <a:buFont typeface="Wingdings" pitchFamily="2" charset="2"/>
              <a:buNone/>
              <a:tabLst>
                <a:tab pos="381000" algn="l"/>
              </a:tabLst>
            </a:pPr>
            <a:endParaRPr lang="fr-FR" sz="1400" u="none">
              <a:latin typeface="Tahoma" charset="0"/>
            </a:endParaRPr>
          </a:p>
          <a:p>
            <a:pPr marL="571500" lvl="1" indent="-190500" algn="just">
              <a:buClr>
                <a:srgbClr val="990000"/>
              </a:buClr>
              <a:buFont typeface="Wingdings" pitchFamily="2" charset="2"/>
              <a:buChar char="§"/>
              <a:tabLst>
                <a:tab pos="381000" algn="l"/>
              </a:tabLst>
            </a:pPr>
            <a:r>
              <a:rPr lang="fr-FR" sz="1400" u="none">
                <a:latin typeface="Tahoma" charset="0"/>
              </a:rPr>
              <a:t>Seuls les associés </a:t>
            </a:r>
            <a:r>
              <a:rPr lang="fr-FR" sz="1400" b="1" u="none">
                <a:solidFill>
                  <a:srgbClr val="990000"/>
                </a:solidFill>
                <a:latin typeface="Tahoma" charset="0"/>
              </a:rPr>
              <a:t>commandité</a:t>
            </a:r>
            <a:r>
              <a:rPr lang="fr-FR" sz="1400" u="none">
                <a:latin typeface="Tahoma" charset="0"/>
              </a:rPr>
              <a:t>s sont autorisés à exercer les fonctions de gérants.</a:t>
            </a:r>
          </a:p>
          <a:p>
            <a:pPr marL="571500" lvl="1" indent="-190500" algn="just">
              <a:buClr>
                <a:srgbClr val="990000"/>
              </a:buClr>
              <a:buFont typeface="Wingdings" pitchFamily="2" charset="2"/>
              <a:buChar char="§"/>
              <a:tabLst>
                <a:tab pos="381000" algn="l"/>
              </a:tabLst>
            </a:pPr>
            <a:r>
              <a:rPr lang="fr-FR" sz="1400" u="none">
                <a:latin typeface="Tahoma" charset="0"/>
              </a:rPr>
              <a:t>Les gérants peuvent être choisis parmi les commandités ou les tiers.</a:t>
            </a:r>
          </a:p>
          <a:p>
            <a:pPr marL="571500" lvl="1" indent="-190500" algn="just">
              <a:buClr>
                <a:srgbClr val="990000"/>
              </a:buClr>
              <a:buFont typeface="Wingdings" pitchFamily="2" charset="2"/>
              <a:buChar char="§"/>
              <a:tabLst>
                <a:tab pos="381000" algn="l"/>
              </a:tabLst>
            </a:pPr>
            <a:r>
              <a:rPr lang="fr-FR" sz="1400" u="none">
                <a:latin typeface="Tahoma" charset="0"/>
              </a:rPr>
              <a:t>Lorsque </a:t>
            </a:r>
            <a:r>
              <a:rPr lang="fr-FR" sz="1400" b="1" u="none">
                <a:solidFill>
                  <a:srgbClr val="990000"/>
                </a:solidFill>
                <a:latin typeface="Tahoma" charset="0"/>
              </a:rPr>
              <a:t>le gérant est une personne morale</a:t>
            </a:r>
            <a:r>
              <a:rPr lang="fr-FR" sz="1400" u="none">
                <a:latin typeface="Tahoma" charset="0"/>
              </a:rPr>
              <a:t>, cette dernière doit désigner un représentant permanent.</a:t>
            </a:r>
          </a:p>
          <a:p>
            <a:pPr marL="571500" lvl="1" indent="-190500" algn="just">
              <a:buClr>
                <a:srgbClr val="990000"/>
              </a:buClr>
              <a:buFont typeface="Wingdings" pitchFamily="2" charset="2"/>
              <a:buChar char="§"/>
              <a:tabLst>
                <a:tab pos="381000" algn="l"/>
              </a:tabLst>
            </a:pPr>
            <a:r>
              <a:rPr lang="fr-FR" sz="1400" u="none">
                <a:latin typeface="Tahoma" charset="0"/>
              </a:rPr>
              <a:t>Les gérants ont </a:t>
            </a:r>
            <a:r>
              <a:rPr lang="fr-FR" sz="1400" b="1" u="none">
                <a:solidFill>
                  <a:srgbClr val="990000"/>
                </a:solidFill>
                <a:latin typeface="Tahoma" charset="0"/>
              </a:rPr>
              <a:t>les pouvoirs les plus étendus</a:t>
            </a:r>
            <a:r>
              <a:rPr lang="fr-FR" sz="1400" u="none">
                <a:latin typeface="Tahoma" charset="0"/>
              </a:rPr>
              <a:t> pour agir en toute circonstance au nom de la société, sauf les restrictions légales ou statutaires.</a:t>
            </a:r>
          </a:p>
          <a:p>
            <a:pPr marL="571500" lvl="1" indent="-190500" algn="just">
              <a:buClr>
                <a:srgbClr val="990000"/>
              </a:buClr>
              <a:buFont typeface="Wingdings" pitchFamily="2" charset="2"/>
              <a:buChar char="§"/>
              <a:tabLst>
                <a:tab pos="381000" algn="l"/>
              </a:tabLst>
            </a:pPr>
            <a:r>
              <a:rPr lang="fr-FR" sz="1400" u="none">
                <a:latin typeface="Tahoma" charset="0"/>
              </a:rPr>
              <a:t>La société est engagée même par l’acte du ou des gérants qui dépasse l’objet social.</a:t>
            </a:r>
          </a:p>
          <a:p>
            <a:pPr marL="571500" lvl="1" indent="-190500" algn="just">
              <a:buClr>
                <a:srgbClr val="990000"/>
              </a:buClr>
              <a:buFont typeface="Wingdings" pitchFamily="2" charset="2"/>
              <a:buChar char="§"/>
              <a:tabLst>
                <a:tab pos="381000" algn="l"/>
              </a:tabLst>
            </a:pPr>
            <a:r>
              <a:rPr lang="fr-FR" sz="1400" u="none">
                <a:latin typeface="Tahoma" charset="0"/>
              </a:rPr>
              <a:t>Le ou les gérants encourent une </a:t>
            </a:r>
            <a:r>
              <a:rPr lang="fr-FR" sz="1400" b="1" u="none">
                <a:solidFill>
                  <a:srgbClr val="990000"/>
                </a:solidFill>
                <a:latin typeface="Tahoma" charset="0"/>
              </a:rPr>
              <a:t>responsabilité civile ou pénale</a:t>
            </a:r>
            <a:r>
              <a:rPr lang="fr-FR" sz="1400" u="none">
                <a:latin typeface="Tahoma" charset="0"/>
              </a:rPr>
              <a:t>.</a:t>
            </a:r>
          </a:p>
          <a:p>
            <a:pPr marL="1295400" lvl="2" indent="-533400" algn="just">
              <a:lnSpc>
                <a:spcPct val="60000"/>
              </a:lnSpc>
              <a:buClr>
                <a:srgbClr val="990000"/>
              </a:buClr>
              <a:buFont typeface="Wingdings" pitchFamily="2" charset="2"/>
              <a:buNone/>
              <a:tabLst>
                <a:tab pos="381000" algn="l"/>
              </a:tabLst>
            </a:pPr>
            <a:r>
              <a:rPr lang="fr-FR" sz="1400" u="none">
                <a:latin typeface="Tahoma" charset="0"/>
              </a:rPr>
              <a:t>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1362</TotalTime>
  <Words>4629</Words>
  <Application>Microsoft Office PowerPoint</Application>
  <PresentationFormat>Personnalisé</PresentationFormat>
  <Paragraphs>538</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Débit</vt:lpstr>
      <vt:lpstr>6- Droit des sociétés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YOUSSEF ELHAMDOUNI</dc:creator>
  <cp:lastModifiedBy>KAMAL</cp:lastModifiedBy>
  <cp:revision>22</cp:revision>
  <cp:lastPrinted>2021-11-20T09:23:11Z</cp:lastPrinted>
  <dcterms:created xsi:type="dcterms:W3CDTF">2021-11-09T14:57:03Z</dcterms:created>
  <dcterms:modified xsi:type="dcterms:W3CDTF">2023-10-05T20:45:05Z</dcterms:modified>
</cp:coreProperties>
</file>