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6"/>
  </p:notesMasterIdLst>
  <p:sldIdLst>
    <p:sldId id="256" r:id="rId2"/>
    <p:sldId id="296"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7" r:id="rId41"/>
    <p:sldId id="298" r:id="rId42"/>
    <p:sldId id="299" r:id="rId43"/>
    <p:sldId id="300" r:id="rId44"/>
    <p:sldId id="301" r:id="rId4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6DB8FD-3B85-4C6E-9011-6098966D2895}" type="datetimeFigureOut">
              <a:rPr lang="fr-FR" smtClean="0"/>
              <a:pPr/>
              <a:t>05/10/2023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7350096-2224-4080-8B6F-E4C6F4813744}"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7350096-2224-4080-8B6F-E4C6F4813744}" type="slidenum">
              <a:rPr lang="fr-FR" smtClean="0"/>
              <a:pPr/>
              <a:t>3</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AA309A6D-C09C-4548-B29A-6CF363A7E532}" type="datetimeFigureOut">
              <a:rPr lang="fr-FR" smtClean="0"/>
              <a:pPr/>
              <a:t>05/10/2023</a:t>
            </a:fld>
            <a:endParaRPr lang="fr-BE"/>
          </a:p>
        </p:txBody>
      </p:sp>
      <p:sp>
        <p:nvSpPr>
          <p:cNvPr id="19" name="Espace réservé du pied de page 18"/>
          <p:cNvSpPr>
            <a:spLocks noGrp="1"/>
          </p:cNvSpPr>
          <p:nvPr>
            <p:ph type="ftr" sz="quarter" idx="11"/>
          </p:nvPr>
        </p:nvSpPr>
        <p:spPr/>
        <p:txBody>
          <a:bodyPr/>
          <a:lstStyle/>
          <a:p>
            <a:endParaRPr lang="fr-BE"/>
          </a:p>
        </p:txBody>
      </p:sp>
      <p:sp>
        <p:nvSpPr>
          <p:cNvPr id="27" name="Espace réservé du numéro de diapositive 26"/>
          <p:cNvSpPr>
            <a:spLocks noGrp="1"/>
          </p:cNvSpPr>
          <p:nvPr>
            <p:ph type="sldNum" sz="quarter" idx="12"/>
          </p:nvPr>
        </p:nvSpPr>
        <p:spPr/>
        <p:txBody>
          <a:body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05/10/2023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05/10/2023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05/10/2023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05/10/2023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05/10/2023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AA309A6D-C09C-4548-B29A-6CF363A7E532}" type="datetimeFigureOut">
              <a:rPr lang="fr-FR" smtClean="0"/>
              <a:pPr/>
              <a:t>05/10/2023</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AA309A6D-C09C-4548-B29A-6CF363A7E532}" type="datetimeFigureOut">
              <a:rPr lang="fr-FR" smtClean="0"/>
              <a:pPr/>
              <a:t>05/10/2023</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05/10/2023</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05/10/2023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05/10/2023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a:xfrm>
            <a:off x="8077200" y="6356350"/>
            <a:ext cx="609600" cy="365125"/>
          </a:xfrm>
        </p:spPr>
        <p:txBody>
          <a:bodyPr/>
          <a:lstStyle/>
          <a:p>
            <a:fld id="{CF4668DC-857F-487D-BFFA-8C0CA5037977}" type="slidenum">
              <a:rPr lang="fr-BE" smtClean="0"/>
              <a:pPr/>
              <a:t>‹N°›</a:t>
            </a:fld>
            <a:endParaRPr lang="fr-BE"/>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A309A6D-C09C-4548-B29A-6CF363A7E532}" type="datetimeFigureOut">
              <a:rPr lang="fr-FR" smtClean="0"/>
              <a:pPr/>
              <a:t>05/10/2023</a:t>
            </a:fld>
            <a:endParaRPr lang="fr-BE"/>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BE"/>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F4668DC-857F-487D-BFFA-8C0CA5037977}" type="slidenum">
              <a:rPr lang="fr-BE" smtClean="0"/>
              <a:pPr/>
              <a:t>‹N°›</a:t>
            </a:fld>
            <a:endParaRPr lang="fr-BE"/>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Droit des affaires</a:t>
            </a:r>
            <a:endParaRPr lang="fr-FR" dirty="0"/>
          </a:p>
        </p:txBody>
      </p:sp>
      <p:sp>
        <p:nvSpPr>
          <p:cNvPr id="3" name="Sous-titre 2"/>
          <p:cNvSpPr>
            <a:spLocks noGrp="1"/>
          </p:cNvSpPr>
          <p:nvPr>
            <p:ph type="subTitle" idx="1"/>
          </p:nvPr>
        </p:nvSpPr>
        <p:spPr/>
        <p:txBody>
          <a:bodyPr/>
          <a:lstStyle/>
          <a:p>
            <a:r>
              <a:rPr lang="fr-FR" sz="2400" smtClean="0"/>
              <a:t>5- Les </a:t>
            </a:r>
            <a:r>
              <a:rPr lang="fr-FR" sz="2400" dirty="0" smtClean="0"/>
              <a:t>opérations juridiques portant sur le fonds de commerce </a:t>
            </a:r>
            <a:r>
              <a:rPr lang="fr-FR" dirty="0" smtClean="0"/>
              <a:t>Le bail commercial</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C- les conditions de publicité</a:t>
            </a:r>
            <a:br>
              <a:rPr lang="fr-FR" dirty="0" smtClean="0"/>
            </a:br>
            <a:endParaRPr lang="fr-FR" dirty="0"/>
          </a:p>
        </p:txBody>
      </p:sp>
      <p:sp>
        <p:nvSpPr>
          <p:cNvPr id="3" name="Espace réservé du contenu 2"/>
          <p:cNvSpPr>
            <a:spLocks noGrp="1"/>
          </p:cNvSpPr>
          <p:nvPr>
            <p:ph idx="1"/>
          </p:nvPr>
        </p:nvSpPr>
        <p:spPr/>
        <p:txBody>
          <a:bodyPr/>
          <a:lstStyle/>
          <a:p>
            <a:endParaRPr lang="fr-FR" dirty="0" smtClean="0"/>
          </a:p>
          <a:p>
            <a:pPr algn="just"/>
            <a:r>
              <a:rPr lang="fr-FR" dirty="0" smtClean="0"/>
              <a:t>Pour protéger les créanciers du vendeur, la loi exige que la vente du fonds de commerce fasse l’objet d’une publicité pour permettre à ses créanciers d’être au courant de la vente et de faire valoir leurs droits.</a:t>
            </a:r>
          </a:p>
          <a:p>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1- modalités de la publicité</a:t>
            </a:r>
            <a:br>
              <a:rPr lang="fr-FR" dirty="0" smtClean="0"/>
            </a:br>
            <a:endParaRPr lang="fr-FR" dirty="0"/>
          </a:p>
        </p:txBody>
      </p:sp>
      <p:sp>
        <p:nvSpPr>
          <p:cNvPr id="3" name="Espace réservé du contenu 2"/>
          <p:cNvSpPr>
            <a:spLocks noGrp="1"/>
          </p:cNvSpPr>
          <p:nvPr>
            <p:ph idx="1"/>
          </p:nvPr>
        </p:nvSpPr>
        <p:spPr/>
        <p:txBody>
          <a:bodyPr>
            <a:normAutofit/>
          </a:bodyPr>
          <a:lstStyle/>
          <a:p>
            <a:pPr algn="just"/>
            <a:r>
              <a:rPr lang="fr-FR" dirty="0" smtClean="0"/>
              <a:t>L’acte de vente doit être déposé dans les 15 jours de sa date au secrétariat du tribunal dans le ressort duquel le fonds est situé. </a:t>
            </a:r>
          </a:p>
          <a:p>
            <a:pPr algn="just">
              <a:buNone/>
            </a:pPr>
            <a:endParaRPr lang="fr-FR" dirty="0" smtClean="0"/>
          </a:p>
          <a:p>
            <a:pPr algn="just"/>
            <a:r>
              <a:rPr lang="fr-FR" dirty="0" smtClean="0"/>
              <a:t>Un extrait de l’acte de vente doit être inscrit au registre du commerce et publié au bulletin officiel et dans un journal d’annonces légales.</a:t>
            </a:r>
          </a:p>
          <a:p>
            <a:pPr algn="just">
              <a:buNone/>
            </a:pPr>
            <a:r>
              <a:rPr lang="fr-FR" dirty="0" smtClean="0"/>
              <a:t> </a:t>
            </a:r>
          </a:p>
          <a:p>
            <a:pPr algn="just"/>
            <a:r>
              <a:rPr lang="fr-FR" dirty="0" smtClean="0"/>
              <a:t>Cette double publication doit être renouvelée entre le 8</a:t>
            </a:r>
            <a:r>
              <a:rPr lang="fr-FR" baseline="30000" dirty="0" smtClean="0"/>
              <a:t>e</a:t>
            </a:r>
            <a:r>
              <a:rPr lang="fr-FR" dirty="0" smtClean="0"/>
              <a:t> et le 15</a:t>
            </a:r>
            <a:r>
              <a:rPr lang="fr-FR" baseline="30000" dirty="0" smtClean="0"/>
              <a:t>e</a:t>
            </a:r>
            <a:r>
              <a:rPr lang="fr-FR" dirty="0" smtClean="0"/>
              <a:t> jour après la première insertion.</a:t>
            </a:r>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just"/>
            <a:r>
              <a:rPr lang="fr-FR" dirty="0" smtClean="0"/>
              <a:t>2- sanctions du défaut de publicité</a:t>
            </a:r>
            <a:br>
              <a:rPr lang="fr-FR" dirty="0" smtClean="0"/>
            </a:br>
            <a:endParaRPr lang="fr-FR" dirty="0"/>
          </a:p>
        </p:txBody>
      </p:sp>
      <p:sp>
        <p:nvSpPr>
          <p:cNvPr id="3" name="Espace réservé du contenu 2"/>
          <p:cNvSpPr>
            <a:spLocks noGrp="1"/>
          </p:cNvSpPr>
          <p:nvPr>
            <p:ph idx="1"/>
          </p:nvPr>
        </p:nvSpPr>
        <p:spPr>
          <a:xfrm>
            <a:off x="285720" y="1214422"/>
            <a:ext cx="7715304" cy="5357850"/>
          </a:xfrm>
        </p:spPr>
        <p:txBody>
          <a:bodyPr>
            <a:normAutofit fontScale="85000" lnSpcReduction="20000"/>
          </a:bodyPr>
          <a:lstStyle/>
          <a:p>
            <a:pPr algn="just"/>
            <a:r>
              <a:rPr lang="fr-FR" b="1" dirty="0" smtClean="0"/>
              <a:t>Il faut distinguer deux cas selon que la publicité est </a:t>
            </a:r>
            <a:r>
              <a:rPr lang="fr-FR" b="1" u="sng" dirty="0" smtClean="0">
                <a:solidFill>
                  <a:schemeClr val="tx2"/>
                </a:solidFill>
              </a:rPr>
              <a:t>inexistante</a:t>
            </a:r>
            <a:r>
              <a:rPr lang="fr-FR" b="1" dirty="0" smtClean="0"/>
              <a:t> ou qu’elle est simplement incomplète ou </a:t>
            </a:r>
            <a:r>
              <a:rPr lang="fr-FR" b="1" u="sng" dirty="0" smtClean="0">
                <a:solidFill>
                  <a:schemeClr val="tx2"/>
                </a:solidFill>
              </a:rPr>
              <a:t>irrégulière</a:t>
            </a:r>
            <a:r>
              <a:rPr lang="fr-FR" dirty="0" smtClean="0"/>
              <a:t> :</a:t>
            </a:r>
          </a:p>
          <a:p>
            <a:pPr algn="just">
              <a:buNone/>
            </a:pPr>
            <a:endParaRPr lang="fr-FR" dirty="0" smtClean="0"/>
          </a:p>
          <a:p>
            <a:pPr algn="just"/>
            <a:r>
              <a:rPr lang="fr-FR" b="1" u="sng" dirty="0" smtClean="0">
                <a:solidFill>
                  <a:schemeClr val="tx2"/>
                </a:solidFill>
              </a:rPr>
              <a:t>Dans le premier cas</a:t>
            </a:r>
            <a:r>
              <a:rPr lang="fr-FR" dirty="0" smtClean="0"/>
              <a:t>, </a:t>
            </a:r>
            <a:r>
              <a:rPr lang="fr-FR" b="1" dirty="0" smtClean="0">
                <a:solidFill>
                  <a:schemeClr val="tx2"/>
                </a:solidFill>
              </a:rPr>
              <a:t>la vente est inopposable aux tiers</a:t>
            </a:r>
            <a:r>
              <a:rPr lang="fr-FR" dirty="0" smtClean="0"/>
              <a:t>, il en résulte que les créanciers du vendeur peuvent, si le prix de vente a été payé à l’acquéreur, réclamer à ce dernier le montant de leurs créances à concurrence du prix de vente. Autrement dit, l’acquéreur risque de payer une deuxième fois le prix de vente.</a:t>
            </a:r>
          </a:p>
          <a:p>
            <a:pPr algn="just">
              <a:buNone/>
            </a:pPr>
            <a:r>
              <a:rPr lang="fr-FR" dirty="0" smtClean="0"/>
              <a:t> </a:t>
            </a:r>
          </a:p>
          <a:p>
            <a:pPr algn="just"/>
            <a:r>
              <a:rPr lang="fr-FR" b="1" u="sng" dirty="0" smtClean="0">
                <a:solidFill>
                  <a:schemeClr val="tx2"/>
                </a:solidFill>
              </a:rPr>
              <a:t>Dans le deuxième cas</a:t>
            </a:r>
            <a:r>
              <a:rPr lang="fr-FR" dirty="0" smtClean="0"/>
              <a:t>, </a:t>
            </a:r>
            <a:r>
              <a:rPr lang="fr-FR" b="1" dirty="0" smtClean="0">
                <a:solidFill>
                  <a:schemeClr val="tx2"/>
                </a:solidFill>
              </a:rPr>
              <a:t>le tribunal apprécie si l’irrégularité de la publicité a causé un préjudice aux créanciers du vendeur.</a:t>
            </a:r>
            <a:r>
              <a:rPr lang="fr-FR" dirty="0" smtClean="0"/>
              <a:t> Dans l’affirmative, le tribunal peut obliger l’acquéreur, s’il a déjà payé le prix de vente, de désintéresser les créanciers en payant une seconde fois le prix de vente.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3- but de la publicité</a:t>
            </a:r>
            <a:br>
              <a:rPr lang="fr-FR" dirty="0" smtClean="0"/>
            </a:br>
            <a:endParaRPr lang="fr-FR" dirty="0"/>
          </a:p>
        </p:txBody>
      </p:sp>
      <p:sp>
        <p:nvSpPr>
          <p:cNvPr id="3" name="Espace réservé du contenu 2"/>
          <p:cNvSpPr>
            <a:spLocks noGrp="1"/>
          </p:cNvSpPr>
          <p:nvPr>
            <p:ph idx="1"/>
          </p:nvPr>
        </p:nvSpPr>
        <p:spPr>
          <a:xfrm>
            <a:off x="285720" y="1357298"/>
            <a:ext cx="7643866" cy="5214974"/>
          </a:xfrm>
        </p:spPr>
        <p:txBody>
          <a:bodyPr>
            <a:normAutofit fontScale="77500" lnSpcReduction="20000"/>
          </a:bodyPr>
          <a:lstStyle/>
          <a:p>
            <a:pPr algn="just"/>
            <a:r>
              <a:rPr lang="fr-FR" dirty="0" smtClean="0"/>
              <a:t>La publicité est faite dans l’intérêt des créanciers du vendeur, on distingue à cet égard </a:t>
            </a:r>
            <a:r>
              <a:rPr lang="fr-FR" b="1" dirty="0" smtClean="0">
                <a:solidFill>
                  <a:schemeClr val="tx2"/>
                </a:solidFill>
              </a:rPr>
              <a:t>deux catégories de créanciers</a:t>
            </a:r>
            <a:r>
              <a:rPr lang="fr-FR" dirty="0" smtClean="0"/>
              <a:t> :</a:t>
            </a:r>
          </a:p>
          <a:p>
            <a:pPr algn="just">
              <a:buNone/>
            </a:pPr>
            <a:endParaRPr lang="fr-FR" dirty="0" smtClean="0"/>
          </a:p>
          <a:p>
            <a:pPr algn="just"/>
            <a:r>
              <a:rPr lang="fr-FR" dirty="0" smtClean="0"/>
              <a:t>En premier lieu, </a:t>
            </a:r>
            <a:r>
              <a:rPr lang="fr-FR" b="1" dirty="0" smtClean="0">
                <a:solidFill>
                  <a:schemeClr val="tx2"/>
                </a:solidFill>
              </a:rPr>
              <a:t>les créanciers nantis c’est-à-dire ceux qui bénéficient d’un nantissement inscrit sur le fonds de commerce, ces derniers n’ont rien à craindre parce que du fait de l’inscription de leur gage, la vente ne peut pas se faire sans eux.</a:t>
            </a:r>
          </a:p>
          <a:p>
            <a:pPr algn="just"/>
            <a:endParaRPr lang="fr-FR" dirty="0" smtClean="0"/>
          </a:p>
          <a:p>
            <a:pPr algn="just"/>
            <a:r>
              <a:rPr lang="fr-FR" dirty="0" smtClean="0"/>
              <a:t>En second lieu, </a:t>
            </a:r>
            <a:r>
              <a:rPr lang="fr-FR" b="1" dirty="0" smtClean="0">
                <a:solidFill>
                  <a:schemeClr val="tx2"/>
                </a:solidFill>
              </a:rPr>
              <a:t>les créanciers chirographaires c’est-à-dire qui n’ont pas de garantie particulière, ils sont inconnus de l’acquéreur, ce qui fait que le commerçant peut vendre son fonds, toucher le prix sans qu’ils puissent prétendre au paiement de leurs dettes</a:t>
            </a:r>
            <a:r>
              <a:rPr lang="fr-FR" dirty="0" smtClean="0"/>
              <a:t>.</a:t>
            </a:r>
          </a:p>
          <a:p>
            <a:pPr algn="just">
              <a:buNone/>
            </a:pPr>
            <a:endParaRPr lang="fr-FR" dirty="0" smtClean="0"/>
          </a:p>
          <a:p>
            <a:pPr algn="just"/>
            <a:r>
              <a:rPr lang="fr-FR" dirty="0" smtClean="0"/>
              <a:t>C’est principalement pour ses créanciers chirographaires que la publicité a été organisée, elle leur permet d’une part de faire </a:t>
            </a:r>
            <a:r>
              <a:rPr lang="fr-FR" b="1" u="sng" dirty="0" smtClean="0">
                <a:solidFill>
                  <a:schemeClr val="tx2"/>
                </a:solidFill>
              </a:rPr>
              <a:t>opposition</a:t>
            </a:r>
            <a:r>
              <a:rPr lang="fr-FR" dirty="0" smtClean="0"/>
              <a:t> sur le prix de vente, d’autre part, ils peuvent faire une </a:t>
            </a:r>
            <a:r>
              <a:rPr lang="fr-FR" b="1" u="sng" dirty="0" smtClean="0">
                <a:solidFill>
                  <a:schemeClr val="tx2"/>
                </a:solidFill>
              </a:rPr>
              <a:t>surenchère.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a- l’opposition</a:t>
            </a:r>
            <a:br>
              <a:rPr lang="fr-FR" dirty="0" smtClean="0"/>
            </a:br>
            <a:endParaRPr lang="fr-FR" dirty="0"/>
          </a:p>
        </p:txBody>
      </p:sp>
      <p:sp>
        <p:nvSpPr>
          <p:cNvPr id="3" name="Espace réservé du contenu 2"/>
          <p:cNvSpPr>
            <a:spLocks noGrp="1"/>
          </p:cNvSpPr>
          <p:nvPr>
            <p:ph idx="1"/>
          </p:nvPr>
        </p:nvSpPr>
        <p:spPr>
          <a:xfrm>
            <a:off x="285720" y="1357298"/>
            <a:ext cx="7643866" cy="5098438"/>
          </a:xfrm>
        </p:spPr>
        <p:txBody>
          <a:bodyPr>
            <a:normAutofit fontScale="92500" lnSpcReduction="20000"/>
          </a:bodyPr>
          <a:lstStyle/>
          <a:p>
            <a:pPr algn="just"/>
            <a:r>
              <a:rPr lang="fr-FR" b="1" dirty="0" smtClean="0">
                <a:solidFill>
                  <a:schemeClr val="tx2"/>
                </a:solidFill>
              </a:rPr>
              <a:t>Dans les 15 jours qui suivent la deuxième insertion</a:t>
            </a:r>
            <a:r>
              <a:rPr lang="fr-FR" dirty="0" smtClean="0"/>
              <a:t>, les créanciers chirographaires ont la possibilité de faire opposition sur le prix de vente, c’est-à-dire s’opposer au versement du prix au vendeur.</a:t>
            </a:r>
          </a:p>
          <a:p>
            <a:pPr algn="just">
              <a:buNone/>
            </a:pPr>
            <a:endParaRPr lang="fr-FR" dirty="0" smtClean="0"/>
          </a:p>
          <a:p>
            <a:pPr algn="just"/>
            <a:r>
              <a:rPr lang="fr-FR" b="1" dirty="0" smtClean="0">
                <a:solidFill>
                  <a:schemeClr val="tx2"/>
                </a:solidFill>
              </a:rPr>
              <a:t>Cette opposition peut se faire soit par l’envoi d’une lettre recommandée avec accusé de réception au secrétariat greffe du tribunal où l’acte de vente a été déposé, soit par le dépôt de l’opposition au greffe contre récépissé</a:t>
            </a:r>
            <a:r>
              <a:rPr lang="fr-FR" dirty="0" smtClean="0"/>
              <a:t>.</a:t>
            </a:r>
          </a:p>
          <a:p>
            <a:pPr algn="just">
              <a:buNone/>
            </a:pPr>
            <a:endParaRPr lang="fr-FR" dirty="0" smtClean="0"/>
          </a:p>
          <a:p>
            <a:pPr algn="just"/>
            <a:r>
              <a:rPr lang="fr-FR" b="1" dirty="0" smtClean="0">
                <a:solidFill>
                  <a:schemeClr val="tx2"/>
                </a:solidFill>
              </a:rPr>
              <a:t>L’opposition </a:t>
            </a:r>
            <a:r>
              <a:rPr lang="fr-FR" b="1" u="sng" dirty="0" smtClean="0">
                <a:solidFill>
                  <a:schemeClr val="tx2"/>
                </a:solidFill>
              </a:rPr>
              <a:t>doit indiquer à peine de nullité</a:t>
            </a:r>
            <a:r>
              <a:rPr lang="fr-FR" b="1" dirty="0" smtClean="0">
                <a:solidFill>
                  <a:schemeClr val="tx2"/>
                </a:solidFill>
              </a:rPr>
              <a:t>, le montant et les causes de la créance, elle doit contenir une élection de domicile dans le ressort du tribunal</a:t>
            </a:r>
            <a:r>
              <a:rPr lang="fr-FR" dirty="0" smtClean="0"/>
              <a:t>.</a:t>
            </a:r>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endParaRPr lang="fr-FR" dirty="0" smtClean="0"/>
          </a:p>
          <a:p>
            <a:pPr algn="just"/>
            <a:r>
              <a:rPr lang="fr-FR" dirty="0" smtClean="0"/>
              <a:t>Si l’opposition est régulière, elle a pour effet de bloquer le prix de vente et d’empêcher le vendeur de percevoir valablement le prix. Tout paiement partiel ou total du prix avant que les créanciers opposants ne soient désintéressés, ne leur sera pas opposable.</a:t>
            </a:r>
          </a:p>
          <a:p>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a:xfrm>
            <a:off x="285720" y="1928802"/>
            <a:ext cx="8429684" cy="4643470"/>
          </a:xfrm>
        </p:spPr>
        <p:txBody>
          <a:bodyPr>
            <a:normAutofit fontScale="85000" lnSpcReduction="20000"/>
          </a:bodyPr>
          <a:lstStyle/>
          <a:p>
            <a:pPr algn="just"/>
            <a:r>
              <a:rPr lang="fr-FR" dirty="0" smtClean="0"/>
              <a:t>Cette protection des créanciers peut présenter parfois quelques inconvénients pour le vendeur :</a:t>
            </a:r>
          </a:p>
          <a:p>
            <a:pPr algn="just">
              <a:buNone/>
            </a:pPr>
            <a:endParaRPr lang="fr-FR" dirty="0" smtClean="0"/>
          </a:p>
          <a:p>
            <a:pPr algn="just"/>
            <a:r>
              <a:rPr lang="fr-FR" dirty="0" smtClean="0"/>
              <a:t>En premier lieu, un prix de vente important peut-être bloqué par une créance dérisoire, c’est pourquoi le vendeur peut demander au président du tribunal de percevoir le prix de vente en consignant dans la caisse du tribunal, le montant des créances déclarées. Cette procédure s’appelle « le cantonnement de l’opposition ».</a:t>
            </a:r>
          </a:p>
          <a:p>
            <a:pPr algn="just">
              <a:buNone/>
            </a:pPr>
            <a:endParaRPr lang="fr-FR" dirty="0" smtClean="0"/>
          </a:p>
          <a:p>
            <a:pPr algn="just"/>
            <a:r>
              <a:rPr lang="fr-FR" dirty="0" smtClean="0"/>
              <a:t>En second lieu, l’opposition peut être faite à la légère c’est-à-dire qu’elle ne se fonde ni sur un titre ni sur une cause réelle, elle peut aussi être nulle en la forme faute d’avoir respecté les exigences légales. Dans ce cas, le vendeur peut demander au président du tribunal, l’autorisation de toucher le prix malgré l’opposition. Cette procédure s’appelle « main levée de l’opposition ».</a:t>
            </a:r>
          </a:p>
          <a:p>
            <a:pPr>
              <a:buNone/>
            </a:pPr>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b- la surenchère</a:t>
            </a:r>
            <a:br>
              <a:rPr lang="fr-FR" dirty="0" smtClean="0"/>
            </a:br>
            <a:endParaRPr lang="fr-FR" dirty="0"/>
          </a:p>
        </p:txBody>
      </p:sp>
      <p:sp>
        <p:nvSpPr>
          <p:cNvPr id="3" name="Espace réservé du contenu 2"/>
          <p:cNvSpPr>
            <a:spLocks noGrp="1"/>
          </p:cNvSpPr>
          <p:nvPr>
            <p:ph idx="1"/>
          </p:nvPr>
        </p:nvSpPr>
        <p:spPr/>
        <p:txBody>
          <a:bodyPr/>
          <a:lstStyle/>
          <a:p>
            <a:pPr algn="just"/>
            <a:r>
              <a:rPr lang="fr-FR" dirty="0" smtClean="0"/>
              <a:t>Les créanciers opposants, s’ils estiment qu’une partie du prix a été dissimulée, peuvent demander au tribunal de faire vendre le fonds de commerce aux enchères publiques, en se portant eux- mêmes acquéreurs de ce fonds et en offrant de payer le prix des éléments incorporels augmenté du 1/6 (la surenchère du sixième).</a:t>
            </a:r>
          </a:p>
          <a:p>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fontScale="92500"/>
          </a:bodyPr>
          <a:lstStyle/>
          <a:p>
            <a:pPr algn="just"/>
            <a:r>
              <a:rPr lang="fr-FR" dirty="0" smtClean="0"/>
              <a:t>Cette possibilité de surenchère suppose la réunion de trois conditions :</a:t>
            </a:r>
          </a:p>
          <a:p>
            <a:pPr algn="just">
              <a:buNone/>
            </a:pPr>
            <a:r>
              <a:rPr lang="fr-FR" dirty="0" smtClean="0"/>
              <a:t> </a:t>
            </a:r>
          </a:p>
          <a:p>
            <a:pPr lvl="1" algn="just"/>
            <a:r>
              <a:rPr lang="fr-FR" dirty="0" smtClean="0"/>
              <a:t>1/ il faut que le prix de vente déclaré ne suffise pas à désintéresser tous les créanciers ;</a:t>
            </a:r>
          </a:p>
          <a:p>
            <a:pPr lvl="1" algn="just">
              <a:buNone/>
            </a:pPr>
            <a:endParaRPr lang="fr-FR" dirty="0" smtClean="0"/>
          </a:p>
          <a:p>
            <a:pPr lvl="1" algn="just"/>
            <a:r>
              <a:rPr lang="fr-FR" dirty="0" smtClean="0"/>
              <a:t>2/ la surenchère doit être faite dans les 30 jours qui suivent la 2</a:t>
            </a:r>
            <a:r>
              <a:rPr lang="fr-FR" baseline="30000" dirty="0" smtClean="0"/>
              <a:t>ème</a:t>
            </a:r>
            <a:r>
              <a:rPr lang="fr-FR" dirty="0" smtClean="0"/>
              <a:t> insertion ;</a:t>
            </a:r>
          </a:p>
          <a:p>
            <a:pPr lvl="1" algn="just">
              <a:buNone/>
            </a:pPr>
            <a:endParaRPr lang="fr-FR" dirty="0" smtClean="0"/>
          </a:p>
          <a:p>
            <a:pPr lvl="1" algn="just"/>
            <a:r>
              <a:rPr lang="fr-FR" dirty="0" smtClean="0"/>
              <a:t>3/ il doit s’agir d’une vente ordinaire. La surenchère n’est pas admise après la vente judiciaire d’un fonds de commerce.</a:t>
            </a:r>
          </a:p>
          <a:p>
            <a:endParaRPr lang="fr-F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Para 2 : les effets de la vente</a:t>
            </a:r>
            <a:br>
              <a:rPr lang="fr-FR" dirty="0" smtClean="0"/>
            </a:br>
            <a:endParaRPr lang="fr-FR" dirty="0"/>
          </a:p>
        </p:txBody>
      </p:sp>
      <p:sp>
        <p:nvSpPr>
          <p:cNvPr id="3" name="Espace réservé du contenu 2"/>
          <p:cNvSpPr>
            <a:spLocks noGrp="1"/>
          </p:cNvSpPr>
          <p:nvPr>
            <p:ph idx="1"/>
          </p:nvPr>
        </p:nvSpPr>
        <p:spPr/>
        <p:txBody>
          <a:bodyPr/>
          <a:lstStyle/>
          <a:p>
            <a:endParaRPr lang="fr-FR" dirty="0" smtClean="0"/>
          </a:p>
          <a:p>
            <a:endParaRPr lang="fr-FR" dirty="0" smtClean="0"/>
          </a:p>
          <a:p>
            <a:pPr algn="just"/>
            <a:r>
              <a:rPr lang="fr-FR" dirty="0" smtClean="0"/>
              <a:t>La vente fait naître à la charge des deux parties des obligations précises :</a:t>
            </a:r>
          </a:p>
          <a:p>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fr-FR" sz="4000" b="1" dirty="0" smtClean="0"/>
              <a:t>Les opérations juridiques portant sur le fonds de commerce</a:t>
            </a:r>
            <a:endParaRPr lang="fr-FR" sz="3600" b="1" dirty="0"/>
          </a:p>
        </p:txBody>
      </p:sp>
      <p:sp>
        <p:nvSpPr>
          <p:cNvPr id="3" name="Espace réservé du contenu 2"/>
          <p:cNvSpPr>
            <a:spLocks noGrp="1"/>
          </p:cNvSpPr>
          <p:nvPr>
            <p:ph idx="1"/>
          </p:nvPr>
        </p:nvSpPr>
        <p:spPr/>
        <p:txBody>
          <a:bodyPr>
            <a:normAutofit fontScale="92500" lnSpcReduction="10000"/>
          </a:bodyPr>
          <a:lstStyle/>
          <a:p>
            <a:endParaRPr lang="fr-FR" dirty="0" smtClean="0"/>
          </a:p>
          <a:p>
            <a:pPr algn="just"/>
            <a:r>
              <a:rPr lang="fr-FR" b="1" dirty="0" smtClean="0">
                <a:solidFill>
                  <a:schemeClr val="tx2"/>
                </a:solidFill>
              </a:rPr>
              <a:t>Le fonds de commerce constitue une entité distincte des différents éléments qui le composent</a:t>
            </a:r>
            <a:r>
              <a:rPr lang="fr-FR" dirty="0" smtClean="0"/>
              <a:t>, et à ce titre, </a:t>
            </a:r>
            <a:r>
              <a:rPr lang="fr-FR" b="1" dirty="0" smtClean="0">
                <a:solidFill>
                  <a:schemeClr val="tx2"/>
                </a:solidFill>
              </a:rPr>
              <a:t>il a une valeur économique et peut donc faire l’objet d’opérations juridiques</a:t>
            </a:r>
            <a:r>
              <a:rPr lang="fr-FR" dirty="0" smtClean="0"/>
              <a:t>. </a:t>
            </a:r>
            <a:r>
              <a:rPr lang="fr-FR" b="1" u="sng" dirty="0" smtClean="0">
                <a:solidFill>
                  <a:schemeClr val="tx2"/>
                </a:solidFill>
              </a:rPr>
              <a:t>Certaines de ces opérations sont des actes de disposition</a:t>
            </a:r>
            <a:r>
              <a:rPr lang="fr-FR" dirty="0" smtClean="0"/>
              <a:t>, </a:t>
            </a:r>
            <a:r>
              <a:rPr lang="fr-FR" b="1" dirty="0" smtClean="0">
                <a:solidFill>
                  <a:schemeClr val="tx2"/>
                </a:solidFill>
              </a:rPr>
              <a:t>il s’agit de la vente, de l’apport en société et du nantissement</a:t>
            </a:r>
            <a:r>
              <a:rPr lang="fr-FR" dirty="0" smtClean="0"/>
              <a:t>.</a:t>
            </a:r>
          </a:p>
          <a:p>
            <a:pPr algn="just">
              <a:buNone/>
            </a:pPr>
            <a:endParaRPr lang="fr-FR" dirty="0" smtClean="0"/>
          </a:p>
          <a:p>
            <a:pPr algn="just"/>
            <a:r>
              <a:rPr lang="fr-FR" b="1" u="sng" dirty="0" smtClean="0">
                <a:solidFill>
                  <a:schemeClr val="tx2"/>
                </a:solidFill>
              </a:rPr>
              <a:t>D’autres opérations ne constituent que des actes de gestion </a:t>
            </a:r>
            <a:r>
              <a:rPr lang="fr-FR" dirty="0" smtClean="0"/>
              <a:t>(ou d’administration</a:t>
            </a:r>
            <a:r>
              <a:rPr lang="fr-FR" b="1" dirty="0" smtClean="0">
                <a:solidFill>
                  <a:schemeClr val="tx2"/>
                </a:solidFill>
              </a:rPr>
              <a:t>), c’est le cas de la gérance salariée et la gérance libre qui est la location d’un fonds de commerce</a:t>
            </a:r>
            <a:r>
              <a:rPr lang="fr-FR" dirty="0" smtClean="0"/>
              <a:t>.</a:t>
            </a:r>
          </a:p>
          <a:p>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A- obligations du vendeur</a:t>
            </a:r>
            <a:br>
              <a:rPr lang="fr-FR" dirty="0" smtClean="0"/>
            </a:br>
            <a:endParaRPr lang="fr-FR" dirty="0"/>
          </a:p>
        </p:txBody>
      </p:sp>
      <p:sp>
        <p:nvSpPr>
          <p:cNvPr id="3" name="Espace réservé du contenu 2"/>
          <p:cNvSpPr>
            <a:spLocks noGrp="1"/>
          </p:cNvSpPr>
          <p:nvPr>
            <p:ph idx="1"/>
          </p:nvPr>
        </p:nvSpPr>
        <p:spPr/>
        <p:txBody>
          <a:bodyPr/>
          <a:lstStyle/>
          <a:p>
            <a:endParaRPr lang="fr-FR" dirty="0" smtClean="0"/>
          </a:p>
          <a:p>
            <a:r>
              <a:rPr lang="fr-FR" dirty="0" smtClean="0"/>
              <a:t>Elles sont au nombre de deux :</a:t>
            </a:r>
            <a:endParaRPr lang="fr-F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just"/>
            <a:r>
              <a:rPr lang="fr-FR" dirty="0" smtClean="0"/>
              <a:t>1- le transfert de propriété </a:t>
            </a:r>
            <a:br>
              <a:rPr lang="fr-FR" dirty="0" smtClean="0"/>
            </a:br>
            <a:endParaRPr lang="fr-FR" dirty="0"/>
          </a:p>
        </p:txBody>
      </p:sp>
      <p:sp>
        <p:nvSpPr>
          <p:cNvPr id="3" name="Espace réservé du contenu 2"/>
          <p:cNvSpPr>
            <a:spLocks noGrp="1"/>
          </p:cNvSpPr>
          <p:nvPr>
            <p:ph idx="1"/>
          </p:nvPr>
        </p:nvSpPr>
        <p:spPr>
          <a:xfrm>
            <a:off x="285720" y="1357298"/>
            <a:ext cx="7715304" cy="5500702"/>
          </a:xfrm>
        </p:spPr>
        <p:txBody>
          <a:bodyPr>
            <a:normAutofit fontScale="85000" lnSpcReduction="10000"/>
          </a:bodyPr>
          <a:lstStyle/>
          <a:p>
            <a:pPr algn="just"/>
            <a:r>
              <a:rPr lang="fr-FR" dirty="0" smtClean="0"/>
              <a:t>Le vendeur doit transférer à l’acquéreur la propriété du fonds, ce transfert se réalise par le seul effet du consentement.</a:t>
            </a:r>
          </a:p>
          <a:p>
            <a:pPr algn="just">
              <a:buNone/>
            </a:pPr>
            <a:endParaRPr lang="fr-FR" dirty="0" smtClean="0"/>
          </a:p>
          <a:p>
            <a:pPr algn="just"/>
            <a:r>
              <a:rPr lang="fr-FR" dirty="0" smtClean="0"/>
              <a:t>Mais à l’égard des tiers, le transfert ne leur sera opposable que si la propriété des différents éléments du fonds a été transférée selon les règles qui leur sont propres.</a:t>
            </a:r>
          </a:p>
          <a:p>
            <a:pPr algn="just">
              <a:buNone/>
            </a:pPr>
            <a:endParaRPr lang="fr-FR" dirty="0" smtClean="0"/>
          </a:p>
          <a:p>
            <a:pPr algn="just"/>
            <a:r>
              <a:rPr lang="fr-FR" dirty="0" smtClean="0"/>
              <a:t>Ainsi, pour le matériel et les marchandises, il faut la mise en possession de l’acquéreur.</a:t>
            </a:r>
          </a:p>
          <a:p>
            <a:pPr algn="just">
              <a:buNone/>
            </a:pPr>
            <a:endParaRPr lang="fr-FR" dirty="0" smtClean="0"/>
          </a:p>
          <a:p>
            <a:pPr algn="just"/>
            <a:r>
              <a:rPr lang="fr-FR" dirty="0" smtClean="0"/>
              <a:t>Pour le droit au bail, il faut que la vente soit notifiée au bailleur.</a:t>
            </a:r>
          </a:p>
          <a:p>
            <a:pPr algn="just">
              <a:buNone/>
            </a:pPr>
            <a:endParaRPr lang="fr-FR" dirty="0" smtClean="0"/>
          </a:p>
          <a:p>
            <a:pPr algn="just"/>
            <a:r>
              <a:rPr lang="fr-FR" dirty="0" smtClean="0"/>
              <a:t>Pour les droits de propriété industrielle, il faut opérer une inscription à l’O.M.P.I.C.</a:t>
            </a:r>
            <a:endParaRPr lang="fr-F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2- l’obligation de garantie</a:t>
            </a:r>
            <a:br>
              <a:rPr lang="fr-FR" dirty="0" smtClean="0"/>
            </a:br>
            <a:endParaRPr lang="fr-FR" dirty="0"/>
          </a:p>
        </p:txBody>
      </p:sp>
      <p:sp>
        <p:nvSpPr>
          <p:cNvPr id="3" name="Espace réservé du contenu 2"/>
          <p:cNvSpPr>
            <a:spLocks noGrp="1"/>
          </p:cNvSpPr>
          <p:nvPr>
            <p:ph idx="1"/>
          </p:nvPr>
        </p:nvSpPr>
        <p:spPr>
          <a:xfrm>
            <a:off x="285720" y="1357298"/>
            <a:ext cx="7572428" cy="5214974"/>
          </a:xfrm>
        </p:spPr>
        <p:txBody>
          <a:bodyPr>
            <a:normAutofit fontScale="92500" lnSpcReduction="20000"/>
          </a:bodyPr>
          <a:lstStyle/>
          <a:p>
            <a:pPr algn="just"/>
            <a:r>
              <a:rPr lang="fr-FR" dirty="0" smtClean="0"/>
              <a:t>En matière de vente de fonds de commerce, le contrat contient une clause de non rétablissement, qui s’analyse comme une obligation de non concurrence. Il s’agit d’interdire au vendeur de s’installer à proximité du fonds vendu, pour détourner à son profit la clientèle qu’il a cédé.</a:t>
            </a:r>
          </a:p>
          <a:p>
            <a:pPr algn="just">
              <a:buNone/>
            </a:pPr>
            <a:endParaRPr lang="fr-FR" dirty="0" smtClean="0"/>
          </a:p>
          <a:p>
            <a:pPr algn="just"/>
            <a:r>
              <a:rPr lang="fr-FR" dirty="0" smtClean="0"/>
              <a:t>Cette clause est toujours sous-entendue dans un contrat de vente de fonds de commerce, c’est-à-dire qu’elle joue même si elle n’a pas été expressément stipulée. Cependant, cette interdiction ne doit pas être absolue sinon, elle serait contraire au principe de la liberté du commerce et de l’industrie. Elle doit être limitée dans le temps et dans l’espace et concerner l’activité exercée par le fonds (Ne peut être appliquée que si c’est la même activité).</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B- obligation de l’acquéreur</a:t>
            </a:r>
            <a:br>
              <a:rPr lang="fr-FR" dirty="0" smtClean="0"/>
            </a:br>
            <a:endParaRPr lang="fr-FR" dirty="0"/>
          </a:p>
        </p:txBody>
      </p:sp>
      <p:sp>
        <p:nvSpPr>
          <p:cNvPr id="3" name="Espace réservé du contenu 2"/>
          <p:cNvSpPr>
            <a:spLocks noGrp="1"/>
          </p:cNvSpPr>
          <p:nvPr>
            <p:ph idx="1"/>
          </p:nvPr>
        </p:nvSpPr>
        <p:spPr/>
        <p:txBody>
          <a:bodyPr/>
          <a:lstStyle/>
          <a:p>
            <a:endParaRPr lang="fr-FR" dirty="0" smtClean="0"/>
          </a:p>
          <a:p>
            <a:pPr algn="just"/>
            <a:r>
              <a:rPr lang="fr-FR" dirty="0" smtClean="0"/>
              <a:t>Cette obligation réside dans le paiement du prix. Ce prix doit être payé au comptant ou à crédit. Dans ce dernier cas, la loi a prévu des dispositions pour garantir le vendeur en ce qui concerne le paiement du prix, et ce en prévoyant deux mécanismes </a:t>
            </a:r>
            <a:r>
              <a:rPr lang="fr-FR" b="1" dirty="0" smtClean="0">
                <a:solidFill>
                  <a:schemeClr val="tx2"/>
                </a:solidFill>
              </a:rPr>
              <a:t>: le privilège du vendeur</a:t>
            </a:r>
            <a:r>
              <a:rPr lang="fr-FR" dirty="0" smtClean="0"/>
              <a:t> et </a:t>
            </a:r>
            <a:r>
              <a:rPr lang="fr-FR" b="1" dirty="0" smtClean="0">
                <a:solidFill>
                  <a:schemeClr val="tx2"/>
                </a:solidFill>
              </a:rPr>
              <a:t>l’action résolutoire</a:t>
            </a:r>
            <a:r>
              <a:rPr lang="fr-FR" dirty="0" smtClean="0"/>
              <a:t>.</a:t>
            </a:r>
          </a:p>
          <a:p>
            <a:endParaRPr lang="fr-F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1- le privilège du vendeur</a:t>
            </a:r>
            <a:br>
              <a:rPr lang="fr-FR" dirty="0" smtClean="0"/>
            </a:br>
            <a:endParaRPr lang="fr-FR" dirty="0"/>
          </a:p>
        </p:txBody>
      </p:sp>
      <p:sp>
        <p:nvSpPr>
          <p:cNvPr id="3" name="Espace réservé du contenu 2"/>
          <p:cNvSpPr>
            <a:spLocks noGrp="1"/>
          </p:cNvSpPr>
          <p:nvPr>
            <p:ph idx="1"/>
          </p:nvPr>
        </p:nvSpPr>
        <p:spPr>
          <a:xfrm>
            <a:off x="285720" y="1357298"/>
            <a:ext cx="7643866" cy="5500702"/>
          </a:xfrm>
        </p:spPr>
        <p:txBody>
          <a:bodyPr>
            <a:normAutofit fontScale="92500" lnSpcReduction="10000"/>
          </a:bodyPr>
          <a:lstStyle/>
          <a:p>
            <a:pPr algn="just"/>
            <a:r>
              <a:rPr lang="fr-FR" dirty="0" smtClean="0"/>
              <a:t>Le vendeur qui veut garantir le paiement du prix, a la possibilité de faire inscrire un privilège au registre du commerce. Ce privilège doit être mentionné dans l’acte de vente et il confère à son titulaire deux prérogatives, un droit de préférence et un droit de suite.</a:t>
            </a:r>
          </a:p>
          <a:p>
            <a:pPr algn="just">
              <a:buNone/>
            </a:pPr>
            <a:endParaRPr lang="fr-FR" dirty="0" smtClean="0"/>
          </a:p>
          <a:p>
            <a:pPr algn="just"/>
            <a:r>
              <a:rPr lang="fr-FR" b="1" u="sng" dirty="0" smtClean="0">
                <a:solidFill>
                  <a:schemeClr val="tx2"/>
                </a:solidFill>
              </a:rPr>
              <a:t>Le droit de préférence</a:t>
            </a:r>
            <a:r>
              <a:rPr lang="fr-FR" dirty="0" smtClean="0"/>
              <a:t> permet au vendeur impayé de faire vendre le fonds de commerce aux enchères publiques et se faire payer en priorité sur le produit de la vente.</a:t>
            </a:r>
          </a:p>
          <a:p>
            <a:pPr algn="just">
              <a:buNone/>
            </a:pPr>
            <a:endParaRPr lang="fr-FR" dirty="0" smtClean="0"/>
          </a:p>
          <a:p>
            <a:pPr algn="just"/>
            <a:r>
              <a:rPr lang="fr-FR" b="1" u="sng" dirty="0" smtClean="0">
                <a:solidFill>
                  <a:schemeClr val="tx2"/>
                </a:solidFill>
              </a:rPr>
              <a:t>Le droit de suite </a:t>
            </a:r>
            <a:r>
              <a:rPr lang="fr-FR" dirty="0" smtClean="0"/>
              <a:t>lui permet de saisir le fonds de commerce entre les mains de toute personne lorsque le fond ne se trouve plus dans le patrimoine de l’acquéreur par exemple : par suite d’une revente.</a:t>
            </a:r>
            <a:endParaRPr lang="fr-F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2- l’action résolutoire</a:t>
            </a:r>
            <a:br>
              <a:rPr lang="fr-FR" dirty="0" smtClean="0"/>
            </a:br>
            <a:endParaRPr lang="fr-FR" dirty="0"/>
          </a:p>
        </p:txBody>
      </p:sp>
      <p:sp>
        <p:nvSpPr>
          <p:cNvPr id="3" name="Espace réservé du contenu 2"/>
          <p:cNvSpPr>
            <a:spLocks noGrp="1"/>
          </p:cNvSpPr>
          <p:nvPr>
            <p:ph idx="1"/>
          </p:nvPr>
        </p:nvSpPr>
        <p:spPr>
          <a:xfrm>
            <a:off x="285720" y="1285860"/>
            <a:ext cx="7572428" cy="5572140"/>
          </a:xfrm>
        </p:spPr>
        <p:txBody>
          <a:bodyPr>
            <a:normAutofit fontScale="85000" lnSpcReduction="20000"/>
          </a:bodyPr>
          <a:lstStyle/>
          <a:p>
            <a:pPr algn="just"/>
            <a:r>
              <a:rPr lang="fr-FR" dirty="0" smtClean="0"/>
              <a:t>Le vendeur impayé peut demander la résolution de la vente. Cette résolution a pour conséquence d’anéantir le contrat de vente avec effet rétroactif.</a:t>
            </a:r>
          </a:p>
          <a:p>
            <a:pPr algn="just">
              <a:buNone/>
            </a:pPr>
            <a:endParaRPr lang="fr-FR" dirty="0" smtClean="0"/>
          </a:p>
          <a:p>
            <a:pPr algn="just"/>
            <a:r>
              <a:rPr lang="fr-FR" dirty="0" smtClean="0"/>
              <a:t>L’action résolutoire permet au vendeur de reprendre son fonds de commerce. L’action résolutoire ne peut aboutir que si elle remplit trois conditions :</a:t>
            </a:r>
          </a:p>
          <a:p>
            <a:pPr algn="just">
              <a:buNone/>
            </a:pPr>
            <a:endParaRPr lang="fr-FR" dirty="0" smtClean="0"/>
          </a:p>
          <a:p>
            <a:pPr lvl="1" algn="just"/>
            <a:r>
              <a:rPr lang="fr-FR" dirty="0" smtClean="0"/>
              <a:t>1/ elle doit être expressément mentionnée dans l’inscription du privilège ;</a:t>
            </a:r>
          </a:p>
          <a:p>
            <a:pPr lvl="1" algn="just">
              <a:buNone/>
            </a:pPr>
            <a:endParaRPr lang="fr-FR" dirty="0" smtClean="0"/>
          </a:p>
          <a:p>
            <a:pPr lvl="1" algn="just"/>
            <a:r>
              <a:rPr lang="fr-FR" dirty="0" smtClean="0"/>
              <a:t>2/ le vendeur qui exerce l’action résolutoire doit notifier au créancier nanti. Le jugement qui prononce la résolution ne peut intervenir que 30 jours après cette notification. Les créanciers ainsi avertis pourront (s’ils le veulent), éviter la résolution en désintéressant le vendeur impayé ;</a:t>
            </a:r>
          </a:p>
          <a:p>
            <a:pPr lvl="1" algn="just">
              <a:buNone/>
            </a:pPr>
            <a:endParaRPr lang="fr-FR" dirty="0" smtClean="0"/>
          </a:p>
          <a:p>
            <a:pPr lvl="1" algn="just"/>
            <a:r>
              <a:rPr lang="fr-FR" dirty="0" smtClean="0"/>
              <a:t>3/ l’action résolutoire est limitée aux seuls éléments qui font partie de la vente.</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just"/>
            <a:r>
              <a:rPr lang="fr-FR" sz="3200" dirty="0" smtClean="0"/>
              <a:t>Section 2 : le nantissement du fonds de commerce</a:t>
            </a:r>
            <a:endParaRPr lang="fr-FR" sz="3200" dirty="0"/>
          </a:p>
        </p:txBody>
      </p:sp>
      <p:sp>
        <p:nvSpPr>
          <p:cNvPr id="3" name="Espace réservé du contenu 2"/>
          <p:cNvSpPr>
            <a:spLocks noGrp="1"/>
          </p:cNvSpPr>
          <p:nvPr>
            <p:ph idx="1"/>
          </p:nvPr>
        </p:nvSpPr>
        <p:spPr/>
        <p:txBody>
          <a:bodyPr/>
          <a:lstStyle/>
          <a:p>
            <a:endParaRPr lang="fr-FR" dirty="0" smtClean="0"/>
          </a:p>
          <a:p>
            <a:pPr algn="just"/>
            <a:r>
              <a:rPr lang="fr-FR" dirty="0" smtClean="0"/>
              <a:t>Le nantissement a pour but de permettre au commerçant d’obtenir crédit en donnant en gage son fonds de commerce.</a:t>
            </a:r>
          </a:p>
          <a:p>
            <a:pPr algn="just">
              <a:buNone/>
            </a:pPr>
            <a:endParaRPr lang="fr-FR" dirty="0" smtClean="0"/>
          </a:p>
          <a:p>
            <a:pPr algn="just"/>
            <a:r>
              <a:rPr lang="fr-FR" dirty="0" smtClean="0"/>
              <a:t>C’est une garantie qui est donnée au prêteur pour lui assurer le remboursement de son prix.</a:t>
            </a:r>
          </a:p>
          <a:p>
            <a:endParaRPr lang="fr-F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just"/>
            <a:r>
              <a:rPr lang="fr-FR" dirty="0" smtClean="0"/>
              <a:t>Para 1 : les conditions de constitution du nantissement</a:t>
            </a:r>
            <a:endParaRPr lang="fr-FR" dirty="0"/>
          </a:p>
        </p:txBody>
      </p:sp>
      <p:sp>
        <p:nvSpPr>
          <p:cNvPr id="3" name="Espace réservé du contenu 2"/>
          <p:cNvSpPr>
            <a:spLocks noGrp="1"/>
          </p:cNvSpPr>
          <p:nvPr>
            <p:ph idx="1"/>
          </p:nvPr>
        </p:nvSpPr>
        <p:spPr/>
        <p:txBody>
          <a:bodyPr>
            <a:normAutofit fontScale="92500" lnSpcReduction="10000"/>
          </a:bodyPr>
          <a:lstStyle/>
          <a:p>
            <a:endParaRPr lang="fr-FR" dirty="0" smtClean="0"/>
          </a:p>
          <a:p>
            <a:pPr algn="just"/>
            <a:r>
              <a:rPr lang="fr-FR" b="1" dirty="0" smtClean="0"/>
              <a:t> A- conditions de forme</a:t>
            </a:r>
            <a:endParaRPr lang="fr-FR" dirty="0" smtClean="0"/>
          </a:p>
          <a:p>
            <a:pPr algn="just">
              <a:buNone/>
            </a:pPr>
            <a:endParaRPr lang="fr-FR" dirty="0" smtClean="0"/>
          </a:p>
          <a:p>
            <a:pPr algn="just">
              <a:buNone/>
            </a:pPr>
            <a:r>
              <a:rPr lang="fr-FR" dirty="0" smtClean="0"/>
              <a:t>		Le nantissement doit être constaté par un écrit notarié ou sous seing privé, soumis à la formalité de l’enregistrement.</a:t>
            </a:r>
          </a:p>
          <a:p>
            <a:pPr algn="just">
              <a:buNone/>
            </a:pPr>
            <a:endParaRPr lang="fr-FR" dirty="0" smtClean="0"/>
          </a:p>
          <a:p>
            <a:pPr algn="just"/>
            <a:r>
              <a:rPr lang="fr-FR" b="1" dirty="0" smtClean="0"/>
              <a:t>B- conditions de fond</a:t>
            </a:r>
            <a:endParaRPr lang="fr-FR" dirty="0" smtClean="0"/>
          </a:p>
          <a:p>
            <a:pPr algn="just">
              <a:buNone/>
            </a:pPr>
            <a:endParaRPr lang="fr-FR" dirty="0" smtClean="0"/>
          </a:p>
          <a:p>
            <a:pPr algn="just">
              <a:buNone/>
            </a:pPr>
            <a:r>
              <a:rPr lang="fr-FR" dirty="0" smtClean="0"/>
              <a:t>		Le nantissement peut porter sur tous les éléments du fonds à l’exclusion des marchandises.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fontScale="92500" lnSpcReduction="10000"/>
          </a:bodyPr>
          <a:lstStyle/>
          <a:p>
            <a:pPr algn="just"/>
            <a:r>
              <a:rPr lang="fr-FR" b="1" dirty="0" smtClean="0"/>
              <a:t>C- conditions de publicité</a:t>
            </a:r>
            <a:endParaRPr lang="fr-FR" dirty="0" smtClean="0"/>
          </a:p>
          <a:p>
            <a:pPr algn="just">
              <a:buNone/>
            </a:pPr>
            <a:endParaRPr lang="fr-FR" dirty="0" smtClean="0"/>
          </a:p>
          <a:p>
            <a:pPr algn="just">
              <a:buNone/>
            </a:pPr>
            <a:r>
              <a:rPr lang="fr-FR" dirty="0" smtClean="0"/>
              <a:t>		L’acte de nantissement doit être déposé au greffe du tribunal dans les 15 jours de sa date, et inscrit dans le même délai au registre du commerce.</a:t>
            </a:r>
          </a:p>
          <a:p>
            <a:pPr algn="just">
              <a:buNone/>
            </a:pPr>
            <a:endParaRPr lang="fr-FR" dirty="0" smtClean="0"/>
          </a:p>
          <a:p>
            <a:pPr algn="just">
              <a:buNone/>
            </a:pPr>
            <a:r>
              <a:rPr lang="fr-FR" dirty="0" smtClean="0"/>
              <a:t>		Cette inscription conserve le nantissement pendant une période de cinq ans, à l’expiration de ce délai, le nantissement est périmé sauf la possibilité qui est donnée au créancier de procéder à son renouvellement pour une seule et même période de cinq ans.</a:t>
            </a:r>
          </a:p>
          <a:p>
            <a:pPr>
              <a:buNone/>
            </a:pPr>
            <a:endParaRPr lang="fr-F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Para 2 : les effets</a:t>
            </a:r>
            <a:br>
              <a:rPr lang="fr-FR" dirty="0" smtClean="0"/>
            </a:br>
            <a:endParaRPr lang="fr-FR" dirty="0"/>
          </a:p>
        </p:txBody>
      </p:sp>
      <p:sp>
        <p:nvSpPr>
          <p:cNvPr id="3" name="Espace réservé du contenu 2"/>
          <p:cNvSpPr>
            <a:spLocks noGrp="1"/>
          </p:cNvSpPr>
          <p:nvPr>
            <p:ph idx="1"/>
          </p:nvPr>
        </p:nvSpPr>
        <p:spPr/>
        <p:txBody>
          <a:bodyPr/>
          <a:lstStyle/>
          <a:p>
            <a:endParaRPr lang="fr-FR" dirty="0" smtClean="0"/>
          </a:p>
          <a:p>
            <a:pPr algn="just"/>
            <a:r>
              <a:rPr lang="fr-FR" dirty="0" smtClean="0"/>
              <a:t>Le nantissement confère à son titulaire le droit de préférence et le droit de suite.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just"/>
            <a:r>
              <a:rPr lang="fr-FR" dirty="0" smtClean="0"/>
              <a:t>Section 1 : La vente du fonds de commerce</a:t>
            </a:r>
            <a:endParaRPr lang="fr-FR" dirty="0"/>
          </a:p>
        </p:txBody>
      </p:sp>
      <p:sp>
        <p:nvSpPr>
          <p:cNvPr id="3" name="Espace réservé du contenu 2"/>
          <p:cNvSpPr>
            <a:spLocks noGrp="1"/>
          </p:cNvSpPr>
          <p:nvPr>
            <p:ph idx="1"/>
          </p:nvPr>
        </p:nvSpPr>
        <p:spPr/>
        <p:txBody>
          <a:bodyPr/>
          <a:lstStyle/>
          <a:p>
            <a:endParaRPr lang="fr-FR" dirty="0" smtClean="0"/>
          </a:p>
          <a:p>
            <a:pPr algn="just"/>
            <a:r>
              <a:rPr lang="fr-FR" dirty="0" smtClean="0"/>
              <a:t>La vente du fonds de commerce comme toute vente, est soumise en principe aux règles du droit commun. Toutefois, </a:t>
            </a:r>
            <a:r>
              <a:rPr lang="fr-FR" b="1" dirty="0" smtClean="0">
                <a:solidFill>
                  <a:schemeClr val="tx2"/>
                </a:solidFill>
              </a:rPr>
              <a:t>la loi a apporté un certain nombre de dérogations au droit commun</a:t>
            </a:r>
            <a:r>
              <a:rPr lang="fr-FR" dirty="0" smtClean="0"/>
              <a:t>. </a:t>
            </a:r>
            <a:endParaRPr lang="fr-F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A- le droit de préférence </a:t>
            </a:r>
            <a:endParaRPr lang="fr-FR" dirty="0"/>
          </a:p>
        </p:txBody>
      </p:sp>
      <p:sp>
        <p:nvSpPr>
          <p:cNvPr id="3" name="Espace réservé du contenu 2"/>
          <p:cNvSpPr>
            <a:spLocks noGrp="1"/>
          </p:cNvSpPr>
          <p:nvPr>
            <p:ph idx="1"/>
          </p:nvPr>
        </p:nvSpPr>
        <p:spPr/>
        <p:txBody>
          <a:bodyPr>
            <a:normAutofit/>
          </a:bodyPr>
          <a:lstStyle/>
          <a:p>
            <a:endParaRPr lang="fr-FR" dirty="0" smtClean="0"/>
          </a:p>
          <a:p>
            <a:pPr algn="just"/>
            <a:r>
              <a:rPr lang="fr-FR" dirty="0" smtClean="0"/>
              <a:t>Le créancier nanti qui veut poursuivre la réalisation du nantissement doit adresser au propriétaire du fonds, une mise en demeure d’avoir à acquitter sa dette en lui indiquant que faute de paiement, il s’exposerait à la vente de son fonds.</a:t>
            </a:r>
          </a:p>
          <a:p>
            <a:pPr algn="just">
              <a:buNone/>
            </a:pPr>
            <a:endParaRPr lang="fr-FR" dirty="0" smtClean="0"/>
          </a:p>
          <a:p>
            <a:pPr algn="just"/>
            <a:r>
              <a:rPr lang="fr-FR" dirty="0" smtClean="0"/>
              <a:t>Cette vente est faite aux enchères publiques, le créancier nanti a une place privilégiée pour recouvrer sa créance avant les créanciers chirographaires.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B- le droit de suite</a:t>
            </a:r>
            <a:endParaRPr lang="fr-FR" dirty="0"/>
          </a:p>
        </p:txBody>
      </p:sp>
      <p:sp>
        <p:nvSpPr>
          <p:cNvPr id="3" name="Espace réservé du contenu 2"/>
          <p:cNvSpPr>
            <a:spLocks noGrp="1"/>
          </p:cNvSpPr>
          <p:nvPr>
            <p:ph idx="1"/>
          </p:nvPr>
        </p:nvSpPr>
        <p:spPr/>
        <p:txBody>
          <a:bodyPr/>
          <a:lstStyle/>
          <a:p>
            <a:endParaRPr lang="fr-FR" dirty="0" smtClean="0"/>
          </a:p>
          <a:p>
            <a:pPr algn="just"/>
            <a:r>
              <a:rPr lang="fr-FR" dirty="0" smtClean="0"/>
              <a:t>Ce droit permet au créancier nanti de suivre le fonds en quelles que mains qu’il se trouve pour le saisir et le faire vendre aux enchères publiques.</a:t>
            </a:r>
          </a:p>
          <a:p>
            <a:pPr algn="just">
              <a:buNone/>
            </a:pPr>
            <a:endParaRPr lang="fr-FR" dirty="0" smtClean="0"/>
          </a:p>
          <a:p>
            <a:pPr algn="just"/>
            <a:r>
              <a:rPr lang="fr-FR" dirty="0" smtClean="0"/>
              <a:t>Malgré l’existence du nantissement, le commerçant peut transférer le siège de son activité dans un autre lieu mais à condition d’obtenir l’accord du créancier nanti.</a:t>
            </a:r>
            <a:endParaRPr lang="fr-F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just"/>
            <a:r>
              <a:rPr lang="fr-FR" dirty="0" smtClean="0"/>
              <a:t>Section 3 : la gérance du fonds de commerce</a:t>
            </a:r>
            <a:endParaRPr lang="fr-FR" dirty="0"/>
          </a:p>
        </p:txBody>
      </p:sp>
      <p:sp>
        <p:nvSpPr>
          <p:cNvPr id="3" name="Espace réservé du contenu 2"/>
          <p:cNvSpPr>
            <a:spLocks noGrp="1"/>
          </p:cNvSpPr>
          <p:nvPr>
            <p:ph idx="1"/>
          </p:nvPr>
        </p:nvSpPr>
        <p:spPr/>
        <p:txBody>
          <a:bodyPr/>
          <a:lstStyle/>
          <a:p>
            <a:endParaRPr lang="fr-FR" dirty="0" smtClean="0"/>
          </a:p>
          <a:p>
            <a:pPr algn="just"/>
            <a:r>
              <a:rPr lang="fr-FR" b="1" dirty="0" smtClean="0">
                <a:solidFill>
                  <a:schemeClr val="tx2"/>
                </a:solidFill>
              </a:rPr>
              <a:t>Le propriétaire d’un fonds de commerce peut l’exploiter lui-même </a:t>
            </a:r>
            <a:r>
              <a:rPr lang="fr-FR" dirty="0" smtClean="0"/>
              <a:t>c’est le cas le plus fréquent dans la pratique, mais </a:t>
            </a:r>
            <a:r>
              <a:rPr lang="fr-FR" b="1" dirty="0" smtClean="0">
                <a:solidFill>
                  <a:schemeClr val="tx2"/>
                </a:solidFill>
              </a:rPr>
              <a:t>il peut arriver que le propriétaire confie l’exploitation ou la gérance à une autre personne </a:t>
            </a:r>
            <a:r>
              <a:rPr lang="fr-FR" dirty="0" smtClean="0"/>
              <a:t>soit dans le cadre </a:t>
            </a:r>
            <a:r>
              <a:rPr lang="fr-FR" b="1" u="sng" dirty="0" smtClean="0">
                <a:solidFill>
                  <a:schemeClr val="tx2"/>
                </a:solidFill>
              </a:rPr>
              <a:t>d’une gérance salariée</a:t>
            </a:r>
            <a:r>
              <a:rPr lang="fr-FR" dirty="0" smtClean="0"/>
              <a:t>, soit dans le cadre </a:t>
            </a:r>
            <a:r>
              <a:rPr lang="fr-FR" b="1" u="sng" dirty="0" smtClean="0">
                <a:solidFill>
                  <a:schemeClr val="tx2"/>
                </a:solidFill>
              </a:rPr>
              <a:t>d’une gérance libre</a:t>
            </a:r>
            <a:r>
              <a:rPr lang="fr-FR" dirty="0" smtClean="0"/>
              <a:t>.</a:t>
            </a:r>
          </a:p>
          <a:p>
            <a:endParaRPr lang="fr-F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Para 1 : la gérance salariée</a:t>
            </a:r>
            <a:br>
              <a:rPr lang="fr-FR" dirty="0" smtClean="0"/>
            </a:br>
            <a:endParaRPr lang="fr-FR" dirty="0"/>
          </a:p>
        </p:txBody>
      </p:sp>
      <p:sp>
        <p:nvSpPr>
          <p:cNvPr id="3" name="Espace réservé du contenu 2"/>
          <p:cNvSpPr>
            <a:spLocks noGrp="1"/>
          </p:cNvSpPr>
          <p:nvPr>
            <p:ph idx="1"/>
          </p:nvPr>
        </p:nvSpPr>
        <p:spPr>
          <a:xfrm>
            <a:off x="285720" y="1428736"/>
            <a:ext cx="7715304" cy="5143536"/>
          </a:xfrm>
        </p:spPr>
        <p:txBody>
          <a:bodyPr>
            <a:normAutofit fontScale="92500" lnSpcReduction="20000"/>
          </a:bodyPr>
          <a:lstStyle/>
          <a:p>
            <a:pPr algn="just"/>
            <a:r>
              <a:rPr lang="fr-FR" dirty="0" smtClean="0"/>
              <a:t>Le propriétaire du fonds peut confier à un gérant salarié l’exploitation de son fonds. Ce gérant est lié au propriétaire par un contrat de travail (c’est pourquoi on parle de gérance salariée).</a:t>
            </a:r>
          </a:p>
          <a:p>
            <a:pPr algn="just">
              <a:buNone/>
            </a:pPr>
            <a:endParaRPr lang="fr-FR" dirty="0" smtClean="0"/>
          </a:p>
          <a:p>
            <a:pPr algn="just"/>
            <a:r>
              <a:rPr lang="fr-FR" dirty="0" smtClean="0"/>
              <a:t>Il exploite le fonds au nom et pour le compte du propriétaire et sous le contrôle de ce dernier. Il n’a pas la qualité de commerçant, cette qualité reste attachée à la personne du propriétaire. C’est ce dernier qui conserve les risques de l’exploitation (soit des bénéfices soit des pertes).</a:t>
            </a:r>
          </a:p>
          <a:p>
            <a:pPr algn="just">
              <a:buNone/>
            </a:pPr>
            <a:endParaRPr lang="fr-FR" dirty="0" smtClean="0"/>
          </a:p>
          <a:p>
            <a:pPr algn="just"/>
            <a:r>
              <a:rPr lang="fr-FR" dirty="0" smtClean="0"/>
              <a:t>Le gérant perçoit un salaire qui comporte généralement une partie fixe et un intéressement sur les résultats du fonds.</a:t>
            </a:r>
            <a:endParaRPr lang="fr-FR"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Para 2 : la gérance libre</a:t>
            </a:r>
            <a:br>
              <a:rPr lang="fr-FR" dirty="0" smtClean="0"/>
            </a:br>
            <a:endParaRPr lang="fr-FR" dirty="0"/>
          </a:p>
        </p:txBody>
      </p:sp>
      <p:sp>
        <p:nvSpPr>
          <p:cNvPr id="3" name="Espace réservé du contenu 2"/>
          <p:cNvSpPr>
            <a:spLocks noGrp="1"/>
          </p:cNvSpPr>
          <p:nvPr>
            <p:ph idx="1"/>
          </p:nvPr>
        </p:nvSpPr>
        <p:spPr/>
        <p:txBody>
          <a:bodyPr/>
          <a:lstStyle/>
          <a:p>
            <a:r>
              <a:rPr lang="fr-FR" dirty="0" smtClean="0"/>
              <a:t>Elle consiste de la part d’un propriétaire, à donner son fonds de commerce en location. Cette technique s’appelle également la location-gérance ou gérance libre du fonds de commerce.</a:t>
            </a:r>
          </a:p>
          <a:p>
            <a:pPr>
              <a:buNone/>
            </a:pPr>
            <a:endParaRPr lang="fr-FR" dirty="0" smtClean="0"/>
          </a:p>
          <a:p>
            <a:r>
              <a:rPr lang="fr-FR" dirty="0" smtClean="0"/>
              <a:t>Le gérant libre exploite le fonds en son nom, pour son propre compte et à ses risques et périls, il y a donc une séparation très nette entre la propriété et l’exploitation du fonds.</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just"/>
            <a:r>
              <a:rPr lang="fr-FR" dirty="0" smtClean="0"/>
              <a:t> A- conditions de la gérance libre</a:t>
            </a:r>
            <a:endParaRPr lang="fr-FR" dirty="0"/>
          </a:p>
        </p:txBody>
      </p:sp>
      <p:sp>
        <p:nvSpPr>
          <p:cNvPr id="3" name="Espace réservé du contenu 2"/>
          <p:cNvSpPr>
            <a:spLocks noGrp="1"/>
          </p:cNvSpPr>
          <p:nvPr>
            <p:ph idx="1"/>
          </p:nvPr>
        </p:nvSpPr>
        <p:spPr>
          <a:xfrm>
            <a:off x="285720" y="1609416"/>
            <a:ext cx="7572428" cy="4962856"/>
          </a:xfrm>
        </p:spPr>
        <p:txBody>
          <a:bodyPr>
            <a:normAutofit fontScale="85000" lnSpcReduction="20000"/>
          </a:bodyPr>
          <a:lstStyle/>
          <a:p>
            <a:endParaRPr lang="fr-FR" dirty="0" smtClean="0"/>
          </a:p>
          <a:p>
            <a:pPr algn="just"/>
            <a:r>
              <a:rPr lang="fr-FR" dirty="0" smtClean="0"/>
              <a:t>1/ le gérant a la qualité de commerçant et il est soumis à toutes les obligations qui en découlent.</a:t>
            </a:r>
          </a:p>
          <a:p>
            <a:pPr algn="just">
              <a:buNone/>
            </a:pPr>
            <a:endParaRPr lang="fr-FR" dirty="0" smtClean="0"/>
          </a:p>
          <a:p>
            <a:pPr algn="just"/>
            <a:r>
              <a:rPr lang="fr-FR" dirty="0" smtClean="0"/>
              <a:t>Le bailleur perd la qualité de commerçant et doit se faire radier du registre de commerce.</a:t>
            </a:r>
          </a:p>
          <a:p>
            <a:pPr algn="just">
              <a:buNone/>
            </a:pPr>
            <a:endParaRPr lang="fr-FR" dirty="0" smtClean="0"/>
          </a:p>
          <a:p>
            <a:pPr algn="just"/>
            <a:r>
              <a:rPr lang="fr-FR" dirty="0" smtClean="0"/>
              <a:t>2/ un extrait du contrat de gérance doit être publié dans la quinzaine de sa date au bulletin officiel et dans un journal d’annonces légales. La même publicité est exigée à la fin de la gérance libre.</a:t>
            </a:r>
          </a:p>
          <a:p>
            <a:pPr algn="just">
              <a:buNone/>
            </a:pPr>
            <a:endParaRPr lang="fr-FR" dirty="0" smtClean="0"/>
          </a:p>
          <a:p>
            <a:pPr algn="just"/>
            <a:r>
              <a:rPr lang="fr-FR" dirty="0" smtClean="0"/>
              <a:t>3/ le gérant libre doit indiquer sa qualité (de gérant libre) sur tous ses documents sous peine d’une amende de 2.000 à 10.000 dirhams.</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B- les effets</a:t>
            </a:r>
            <a:endParaRPr lang="fr-FR" dirty="0"/>
          </a:p>
        </p:txBody>
      </p:sp>
      <p:sp>
        <p:nvSpPr>
          <p:cNvPr id="3" name="Espace réservé du contenu 2"/>
          <p:cNvSpPr>
            <a:spLocks noGrp="1"/>
          </p:cNvSpPr>
          <p:nvPr>
            <p:ph idx="1"/>
          </p:nvPr>
        </p:nvSpPr>
        <p:spPr/>
        <p:txBody>
          <a:bodyPr/>
          <a:lstStyle/>
          <a:p>
            <a:endParaRPr lang="fr-FR" dirty="0" smtClean="0"/>
          </a:p>
          <a:p>
            <a:r>
              <a:rPr lang="fr-FR" dirty="0" smtClean="0"/>
              <a:t>La gérance libre produit trois séries d’effets :</a:t>
            </a:r>
          </a:p>
          <a:p>
            <a:endParaRPr lang="fr-FR"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a:bodyPr>
          <a:lstStyle/>
          <a:p>
            <a:pPr algn="just">
              <a:buNone/>
            </a:pPr>
            <a:r>
              <a:rPr lang="fr-FR" b="1" dirty="0" smtClean="0"/>
              <a:t>1- effets à l’égard des créanciers du bailleur (propriétaire)</a:t>
            </a:r>
            <a:endParaRPr lang="fr-FR" dirty="0" smtClean="0"/>
          </a:p>
          <a:p>
            <a:pPr algn="just">
              <a:buNone/>
            </a:pPr>
            <a:endParaRPr lang="fr-FR" dirty="0" smtClean="0"/>
          </a:p>
          <a:p>
            <a:pPr algn="just">
              <a:buNone/>
            </a:pPr>
            <a:r>
              <a:rPr lang="fr-FR" dirty="0" smtClean="0"/>
              <a:t>		Lorsque la gérance libre est de nature à porter préjudice aux créanciers du bailleur du fonds, ces derniers peuvent demander au tribunal dans un délai de trois mois à compter de la publication du contrat de gérance libre, de déclarer exigibles les créances antérieures ayant pour cause l’exploitation du fonds.</a:t>
            </a:r>
          </a:p>
          <a:p>
            <a:pPr>
              <a:buNone/>
            </a:pPr>
            <a:endParaRPr lang="fr-FR" dirty="0" smtClean="0"/>
          </a:p>
          <a:p>
            <a:endParaRPr lang="fr-FR"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a:xfrm>
            <a:off x="285720" y="2000240"/>
            <a:ext cx="8358246" cy="4572032"/>
          </a:xfrm>
        </p:spPr>
        <p:txBody>
          <a:bodyPr>
            <a:normAutofit fontScale="85000" lnSpcReduction="20000"/>
          </a:bodyPr>
          <a:lstStyle/>
          <a:p>
            <a:pPr algn="just">
              <a:buNone/>
            </a:pPr>
            <a:r>
              <a:rPr lang="fr-FR" b="1" dirty="0" smtClean="0"/>
              <a:t>2- effets à l’égard du bailleur</a:t>
            </a:r>
            <a:endParaRPr lang="fr-FR" dirty="0" smtClean="0"/>
          </a:p>
          <a:p>
            <a:pPr algn="just">
              <a:buNone/>
            </a:pPr>
            <a:endParaRPr lang="fr-FR" dirty="0" smtClean="0"/>
          </a:p>
          <a:p>
            <a:pPr algn="just"/>
            <a:r>
              <a:rPr lang="fr-FR" dirty="0" smtClean="0"/>
              <a:t>En premier lieu, le bailleur est solidairement responsable avec le gérant libre des dettes contractées par ce dernier à l’occasion de l’exploitation du fonds, et ce jusqu’à la publication du contrat de gérance, et pendant les six mois qui suivent la date de cette publication.</a:t>
            </a:r>
          </a:p>
          <a:p>
            <a:pPr algn="just">
              <a:buNone/>
            </a:pPr>
            <a:endParaRPr lang="fr-FR" dirty="0" smtClean="0"/>
          </a:p>
          <a:p>
            <a:pPr algn="just"/>
            <a:r>
              <a:rPr lang="fr-FR" dirty="0" smtClean="0"/>
              <a:t>En second lieu, le bailleur reste solidairement responsable des dettes de son locataire tant qu’il ne s’est pas fait radier du registre du commerce.</a:t>
            </a:r>
          </a:p>
          <a:p>
            <a:pPr algn="just">
              <a:buNone/>
            </a:pPr>
            <a:endParaRPr lang="fr-FR" dirty="0" smtClean="0"/>
          </a:p>
          <a:p>
            <a:pPr algn="just"/>
            <a:r>
              <a:rPr lang="fr-FR" dirty="0" smtClean="0"/>
              <a:t>En troisième lieu, le bailleur est solidairement responsable du paiement des impôts dus à raison de l’exploitation du fonds.</a:t>
            </a:r>
            <a:endParaRPr lang="fr-FR"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pPr algn="just">
              <a:buNone/>
            </a:pPr>
            <a:r>
              <a:rPr lang="fr-FR" b="1" dirty="0" smtClean="0"/>
              <a:t> 3- effets à l’égard des créanciers du gérant libre</a:t>
            </a:r>
            <a:endParaRPr lang="fr-FR" dirty="0" smtClean="0"/>
          </a:p>
          <a:p>
            <a:pPr algn="just">
              <a:buNone/>
            </a:pPr>
            <a:endParaRPr lang="fr-FR" dirty="0" smtClean="0"/>
          </a:p>
          <a:p>
            <a:pPr algn="just">
              <a:buNone/>
            </a:pPr>
            <a:r>
              <a:rPr lang="fr-FR" dirty="0" smtClean="0"/>
              <a:t>		La fin de la gérance libre rend immédiatement exigibles, les dettes afférentes à l’exploitation du fonds, contractées par le gérant libre pendant la durée de la gérance.</a:t>
            </a:r>
          </a:p>
          <a:p>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just"/>
            <a:r>
              <a:rPr lang="fr-FR" dirty="0" smtClean="0"/>
              <a:t>Para 1 : les conditions de la vente du fonds de commerce</a:t>
            </a:r>
            <a:endParaRPr lang="fr-FR" dirty="0"/>
          </a:p>
        </p:txBody>
      </p:sp>
      <p:sp>
        <p:nvSpPr>
          <p:cNvPr id="3" name="Espace réservé du contenu 2"/>
          <p:cNvSpPr>
            <a:spLocks noGrp="1"/>
          </p:cNvSpPr>
          <p:nvPr>
            <p:ph idx="1"/>
          </p:nvPr>
        </p:nvSpPr>
        <p:spPr/>
        <p:txBody>
          <a:bodyPr/>
          <a:lstStyle/>
          <a:p>
            <a:endParaRPr lang="fr-FR" dirty="0" smtClean="0"/>
          </a:p>
          <a:p>
            <a:pPr algn="just"/>
            <a:r>
              <a:rPr lang="fr-FR" dirty="0" smtClean="0"/>
              <a:t>On distingue des conditions de forme et des conditions de fond mais il faut ajouter les conditions de publicité.</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t>Le bail commercial</a:t>
            </a:r>
            <a:endParaRPr lang="fr-FR" b="1" dirty="0"/>
          </a:p>
        </p:txBody>
      </p:sp>
      <p:sp>
        <p:nvSpPr>
          <p:cNvPr id="3" name="Espace réservé du contenu 2"/>
          <p:cNvSpPr>
            <a:spLocks noGrp="1"/>
          </p:cNvSpPr>
          <p:nvPr>
            <p:ph idx="1"/>
          </p:nvPr>
        </p:nvSpPr>
        <p:spPr/>
        <p:txBody>
          <a:bodyPr/>
          <a:lstStyle/>
          <a:p>
            <a:endParaRPr lang="fr-FR" dirty="0" smtClean="0"/>
          </a:p>
          <a:p>
            <a:pPr lvl="0"/>
            <a:r>
              <a:rPr lang="fr-FR" dirty="0" smtClean="0"/>
              <a:t>Formes du contrat de bail ;</a:t>
            </a:r>
          </a:p>
          <a:p>
            <a:pPr lvl="0"/>
            <a:r>
              <a:rPr lang="fr-FR" dirty="0" smtClean="0"/>
              <a:t>Différence entre le bail et l’emphytéose ;</a:t>
            </a:r>
          </a:p>
          <a:p>
            <a:pPr lvl="0"/>
            <a:r>
              <a:rPr lang="fr-FR" dirty="0" smtClean="0"/>
              <a:t>Droits et obligations des parties.</a:t>
            </a:r>
          </a:p>
          <a:p>
            <a:endParaRPr lang="fr-FR"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Formes du contrat de bail</a:t>
            </a:r>
            <a:endParaRPr lang="fr-FR" dirty="0"/>
          </a:p>
        </p:txBody>
      </p:sp>
      <p:sp>
        <p:nvSpPr>
          <p:cNvPr id="3" name="Espace réservé du contenu 2"/>
          <p:cNvSpPr>
            <a:spLocks noGrp="1"/>
          </p:cNvSpPr>
          <p:nvPr>
            <p:ph idx="1"/>
          </p:nvPr>
        </p:nvSpPr>
        <p:spPr/>
        <p:txBody>
          <a:bodyPr/>
          <a:lstStyle/>
          <a:p>
            <a:pPr algn="just"/>
            <a:endParaRPr lang="fr-FR" dirty="0" smtClean="0"/>
          </a:p>
          <a:p>
            <a:pPr algn="just"/>
            <a:r>
              <a:rPr lang="fr-FR" dirty="0" smtClean="0"/>
              <a:t>Bail commercial classique : l’acquisition du fonds de commerce dans un délai de deux ans; </a:t>
            </a:r>
          </a:p>
          <a:p>
            <a:pPr algn="just"/>
            <a:r>
              <a:rPr lang="fr-FR" dirty="0" smtClean="0"/>
              <a:t>Bail commercial moyennant pas de porte: acquisition immédiate du bail commercial.</a:t>
            </a:r>
            <a:endParaRPr lang="fr-F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t>Différence entre le bail et l’emphytéose</a:t>
            </a:r>
            <a:endParaRPr lang="fr-FR" dirty="0"/>
          </a:p>
        </p:txBody>
      </p:sp>
      <p:sp>
        <p:nvSpPr>
          <p:cNvPr id="3" name="Espace réservé du contenu 2"/>
          <p:cNvSpPr>
            <a:spLocks noGrp="1"/>
          </p:cNvSpPr>
          <p:nvPr>
            <p:ph idx="1"/>
          </p:nvPr>
        </p:nvSpPr>
        <p:spPr/>
        <p:txBody>
          <a:bodyPr/>
          <a:lstStyle/>
          <a:p>
            <a:endParaRPr lang="fr-FR" dirty="0" smtClean="0"/>
          </a:p>
          <a:p>
            <a:r>
              <a:rPr lang="fr-FR" dirty="0" smtClean="0"/>
              <a:t>Le bail commercial permet d’acquérir le fonds de commerce et régit par la loi n° 49-17; </a:t>
            </a:r>
          </a:p>
          <a:p>
            <a:endParaRPr lang="fr-FR" dirty="0" smtClean="0"/>
          </a:p>
          <a:p>
            <a:r>
              <a:rPr lang="fr-FR" dirty="0" smtClean="0"/>
              <a:t>L’emphytéose c’est un bail à long terme qui ne donne pas droit à créer un fonds de commerce, mais il permets d’avoir un droit réel, le bail qui en découle peut être vendu, nanti …</a:t>
            </a:r>
          </a:p>
          <a:p>
            <a:endParaRPr lang="fr-FR" dirty="0" smtClean="0"/>
          </a:p>
          <a:p>
            <a:endParaRPr lang="fr-FR" dirty="0" smtClean="0"/>
          </a:p>
          <a:p>
            <a:endParaRPr lang="fr-F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Droits et obligations des parties</a:t>
            </a:r>
            <a:endParaRPr lang="fr-FR" dirty="0"/>
          </a:p>
        </p:txBody>
      </p:sp>
      <p:sp>
        <p:nvSpPr>
          <p:cNvPr id="3" name="Espace réservé du contenu 2"/>
          <p:cNvSpPr>
            <a:spLocks noGrp="1"/>
          </p:cNvSpPr>
          <p:nvPr>
            <p:ph idx="1"/>
          </p:nvPr>
        </p:nvSpPr>
        <p:spPr/>
        <p:txBody>
          <a:bodyPr/>
          <a:lstStyle/>
          <a:p>
            <a:pPr algn="just"/>
            <a:endParaRPr lang="fr-FR" dirty="0" smtClean="0"/>
          </a:p>
          <a:p>
            <a:pPr algn="just"/>
            <a:r>
              <a:rPr lang="fr-FR" dirty="0" smtClean="0"/>
              <a:t>Voir la partie réservée au fonds de commerce; </a:t>
            </a:r>
          </a:p>
          <a:p>
            <a:pPr algn="just"/>
            <a:endParaRPr lang="fr-FR" dirty="0" smtClean="0"/>
          </a:p>
          <a:p>
            <a:pPr algn="just"/>
            <a:r>
              <a:rPr lang="fr-FR" dirty="0" smtClean="0"/>
              <a:t>En ce qui concerne le bail à long terme le bailleur a le droit de refuser le renouvellement du bail alors dans le cadre du bail commercial s’il refuse doit payer au locataire l’indemnité d’éviction.</a:t>
            </a:r>
            <a:endParaRPr lang="fr-F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Discutions </a:t>
            </a:r>
            <a:endParaRPr lang="fr-FR" dirty="0"/>
          </a:p>
        </p:txBody>
      </p:sp>
      <p:sp>
        <p:nvSpPr>
          <p:cNvPr id="3" name="Espace réservé du contenu 2"/>
          <p:cNvSpPr>
            <a:spLocks noGrp="1"/>
          </p:cNvSpPr>
          <p:nvPr>
            <p:ph idx="1"/>
          </p:nvPr>
        </p:nvSpPr>
        <p:spPr/>
        <p:txBody>
          <a:bodyPr/>
          <a:lstStyle/>
          <a:p>
            <a:pPr algn="just"/>
            <a:endParaRPr lang="fr-FR" dirty="0" smtClean="0"/>
          </a:p>
          <a:p>
            <a:pPr algn="just"/>
            <a:endParaRPr lang="fr-FR" dirty="0" smtClean="0"/>
          </a:p>
          <a:p>
            <a:pPr algn="just"/>
            <a:r>
              <a:rPr lang="fr-FR" dirty="0" smtClean="0"/>
              <a:t>Question / réponse concernant </a:t>
            </a:r>
            <a:r>
              <a:rPr lang="fr-FR" smtClean="0"/>
              <a:t>les problèmes </a:t>
            </a:r>
            <a:r>
              <a:rPr lang="fr-FR" dirty="0" smtClean="0"/>
              <a:t>rencontrés en matière de bail commercial</a:t>
            </a: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A- Conditions de forme</a:t>
            </a:r>
            <a:br>
              <a:rPr lang="fr-FR" dirty="0" smtClean="0"/>
            </a:br>
            <a:endParaRPr lang="fr-FR" dirty="0"/>
          </a:p>
        </p:txBody>
      </p:sp>
      <p:sp>
        <p:nvSpPr>
          <p:cNvPr id="3" name="Espace réservé du contenu 2"/>
          <p:cNvSpPr>
            <a:spLocks noGrp="1"/>
          </p:cNvSpPr>
          <p:nvPr>
            <p:ph idx="1"/>
          </p:nvPr>
        </p:nvSpPr>
        <p:spPr>
          <a:xfrm>
            <a:off x="285720" y="1357298"/>
            <a:ext cx="7643866" cy="5500702"/>
          </a:xfrm>
        </p:spPr>
        <p:txBody>
          <a:bodyPr>
            <a:normAutofit fontScale="85000" lnSpcReduction="20000"/>
          </a:bodyPr>
          <a:lstStyle/>
          <a:p>
            <a:pPr algn="just"/>
            <a:r>
              <a:rPr lang="fr-FR" dirty="0" smtClean="0"/>
              <a:t>Toute vente de fonds de commerce doit être constatée par un acte écrit qui peut être notarié ou sous seing privé, cet acte doit comporter les mentions obligatoires suivantes :</a:t>
            </a:r>
          </a:p>
          <a:p>
            <a:pPr algn="just">
              <a:buNone/>
            </a:pPr>
            <a:endParaRPr lang="fr-FR" dirty="0" smtClean="0"/>
          </a:p>
          <a:p>
            <a:pPr algn="just"/>
            <a:r>
              <a:rPr lang="fr-FR" dirty="0" smtClean="0"/>
              <a:t>1/ le nom du vendeur, la date et la nature de son acte d’acquisition, le prix d’acquisition qui doit spécifier distinctement le prix des éléments incorporels, le prix du matériel et le prix des marchandises ;</a:t>
            </a:r>
          </a:p>
          <a:p>
            <a:pPr algn="just">
              <a:buNone/>
            </a:pPr>
            <a:r>
              <a:rPr lang="fr-FR" dirty="0" smtClean="0"/>
              <a:t> </a:t>
            </a:r>
          </a:p>
          <a:p>
            <a:pPr algn="just"/>
            <a:r>
              <a:rPr lang="fr-FR" dirty="0" smtClean="0"/>
              <a:t>2/ la liste des inscriptions des privilèges et des nantissements qui sont pris sur le fonds de commerce ;</a:t>
            </a:r>
          </a:p>
          <a:p>
            <a:pPr algn="just">
              <a:buNone/>
            </a:pPr>
            <a:r>
              <a:rPr lang="fr-FR" dirty="0" smtClean="0"/>
              <a:t> </a:t>
            </a:r>
          </a:p>
          <a:p>
            <a:pPr algn="just"/>
            <a:r>
              <a:rPr lang="fr-FR" dirty="0" smtClean="0"/>
              <a:t>3/ s’il y a lieu, le bail (ne pas en tenir compte s’il est propriétaire), sa date, sa durée, le montant du loyer actuel, le nom et l’adresse du bailleur ;</a:t>
            </a:r>
          </a:p>
          <a:p>
            <a:pPr algn="just">
              <a:buNone/>
            </a:pPr>
            <a:r>
              <a:rPr lang="fr-FR" dirty="0" smtClean="0"/>
              <a:t> </a:t>
            </a:r>
          </a:p>
          <a:p>
            <a:pPr algn="just"/>
            <a:r>
              <a:rPr lang="fr-FR" dirty="0" smtClean="0"/>
              <a:t>4/ l’origine de la propriété du fonds de commerce.</a:t>
            </a:r>
          </a:p>
          <a:p>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a:xfrm>
            <a:off x="285720" y="1928802"/>
            <a:ext cx="8358246" cy="4643470"/>
          </a:xfrm>
        </p:spPr>
        <p:txBody>
          <a:bodyPr>
            <a:normAutofit fontScale="85000" lnSpcReduction="20000"/>
          </a:bodyPr>
          <a:lstStyle/>
          <a:p>
            <a:pPr algn="just"/>
            <a:r>
              <a:rPr lang="fr-FR" dirty="0" smtClean="0"/>
              <a:t>Ce dispositif a été institué au profit de l’acquéreur pour lui permettre d’agir en toute connaissance de cause.</a:t>
            </a:r>
          </a:p>
          <a:p>
            <a:pPr algn="just">
              <a:buNone/>
            </a:pPr>
            <a:endParaRPr lang="fr-FR" dirty="0" smtClean="0"/>
          </a:p>
          <a:p>
            <a:pPr algn="just"/>
            <a:r>
              <a:rPr lang="fr-FR" b="1" u="sng" dirty="0" smtClean="0">
                <a:solidFill>
                  <a:schemeClr val="tx2"/>
                </a:solidFill>
              </a:rPr>
              <a:t>A défaut de l’une de ces mentions</a:t>
            </a:r>
            <a:r>
              <a:rPr lang="fr-FR" dirty="0" smtClean="0"/>
              <a:t>, </a:t>
            </a:r>
            <a:r>
              <a:rPr lang="fr-FR" b="1" dirty="0" smtClean="0">
                <a:solidFill>
                  <a:schemeClr val="tx2"/>
                </a:solidFill>
              </a:rPr>
              <a:t>l’acquéreur est en droit de demander l’annulation de la vente s’il justifie d’un préjudice résultant de l’absence de cette mention</a:t>
            </a:r>
            <a:r>
              <a:rPr lang="fr-FR" dirty="0" smtClean="0"/>
              <a:t>.</a:t>
            </a:r>
          </a:p>
          <a:p>
            <a:pPr algn="just">
              <a:buNone/>
            </a:pPr>
            <a:endParaRPr lang="fr-FR" dirty="0" smtClean="0"/>
          </a:p>
          <a:p>
            <a:pPr algn="just"/>
            <a:r>
              <a:rPr lang="fr-FR" b="1" u="sng" dirty="0" smtClean="0">
                <a:solidFill>
                  <a:schemeClr val="tx2"/>
                </a:solidFill>
              </a:rPr>
              <a:t>En cas d’inexactitude dans les mentions</a:t>
            </a:r>
            <a:r>
              <a:rPr lang="fr-FR" dirty="0" smtClean="0"/>
              <a:t>, </a:t>
            </a:r>
            <a:r>
              <a:rPr lang="fr-FR" b="1" dirty="0" smtClean="0">
                <a:solidFill>
                  <a:schemeClr val="tx2"/>
                </a:solidFill>
              </a:rPr>
              <a:t>l’acquéreur a le choix entre l’annulation de la vente et la réduction du prix de vente, si cette inexactitude lui a porté préjudice</a:t>
            </a:r>
            <a:r>
              <a:rPr lang="fr-FR" dirty="0" smtClean="0"/>
              <a:t>.</a:t>
            </a:r>
          </a:p>
          <a:p>
            <a:pPr algn="just">
              <a:buNone/>
            </a:pPr>
            <a:endParaRPr lang="fr-FR" dirty="0" smtClean="0"/>
          </a:p>
          <a:p>
            <a:pPr algn="just"/>
            <a:r>
              <a:rPr lang="fr-FR" dirty="0" smtClean="0"/>
              <a:t>Dans les deux cas, l’action doit être intentée par l’acquéreur (annulation ou réduction du prix) dans un délai maximum d’un an à partir de la date de l’acte de vente (du contrat).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B- conditions de fonds</a:t>
            </a:r>
            <a:br>
              <a:rPr lang="fr-FR" dirty="0" smtClean="0"/>
            </a:br>
            <a:endParaRPr lang="fr-FR" dirty="0"/>
          </a:p>
        </p:txBody>
      </p:sp>
      <p:sp>
        <p:nvSpPr>
          <p:cNvPr id="3" name="Espace réservé du contenu 2"/>
          <p:cNvSpPr>
            <a:spLocks noGrp="1"/>
          </p:cNvSpPr>
          <p:nvPr>
            <p:ph idx="1"/>
          </p:nvPr>
        </p:nvSpPr>
        <p:spPr/>
        <p:txBody>
          <a:bodyPr/>
          <a:lstStyle/>
          <a:p>
            <a:endParaRPr lang="fr-FR" dirty="0" smtClean="0"/>
          </a:p>
          <a:p>
            <a:endParaRPr lang="fr-FR" dirty="0" smtClean="0"/>
          </a:p>
          <a:p>
            <a:pPr algn="just"/>
            <a:r>
              <a:rPr lang="fr-FR" dirty="0" smtClean="0"/>
              <a:t>Ces conditions obéissent aux règles du droit commun de la vente sous réserve des précisions suivantes concernant l’objet et le prix.</a:t>
            </a:r>
          </a:p>
          <a:p>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1- l’objet</a:t>
            </a:r>
            <a:br>
              <a:rPr lang="fr-FR" dirty="0" smtClean="0"/>
            </a:br>
            <a:endParaRPr lang="fr-FR" dirty="0"/>
          </a:p>
        </p:txBody>
      </p:sp>
      <p:sp>
        <p:nvSpPr>
          <p:cNvPr id="3" name="Espace réservé du contenu 2"/>
          <p:cNvSpPr>
            <a:spLocks noGrp="1"/>
          </p:cNvSpPr>
          <p:nvPr>
            <p:ph idx="1"/>
          </p:nvPr>
        </p:nvSpPr>
        <p:spPr/>
        <p:txBody>
          <a:bodyPr/>
          <a:lstStyle/>
          <a:p>
            <a:endParaRPr lang="fr-FR" dirty="0" smtClean="0"/>
          </a:p>
          <a:p>
            <a:pPr algn="just"/>
            <a:r>
              <a:rPr lang="fr-FR" dirty="0" smtClean="0"/>
              <a:t>La loi exige que soient énumérés dans l’acte de vente, </a:t>
            </a:r>
            <a:r>
              <a:rPr lang="fr-FR" b="1" dirty="0" smtClean="0">
                <a:solidFill>
                  <a:schemeClr val="tx2"/>
                </a:solidFill>
              </a:rPr>
              <a:t>les différents éléments qui composent le fonds vendu, à savoir les éléments incorporels, le matériel et les marchandises (éléments corporels).</a:t>
            </a:r>
          </a:p>
          <a:p>
            <a:pPr>
              <a:buNone/>
            </a:pPr>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2- le prix</a:t>
            </a:r>
            <a:br>
              <a:rPr lang="fr-FR" dirty="0" smtClean="0"/>
            </a:br>
            <a:endParaRPr lang="fr-FR" dirty="0"/>
          </a:p>
        </p:txBody>
      </p:sp>
      <p:sp>
        <p:nvSpPr>
          <p:cNvPr id="3" name="Espace réservé du contenu 2"/>
          <p:cNvSpPr>
            <a:spLocks noGrp="1"/>
          </p:cNvSpPr>
          <p:nvPr>
            <p:ph idx="1"/>
          </p:nvPr>
        </p:nvSpPr>
        <p:spPr/>
        <p:txBody>
          <a:bodyPr/>
          <a:lstStyle/>
          <a:p>
            <a:endParaRPr lang="fr-FR" dirty="0" smtClean="0"/>
          </a:p>
          <a:p>
            <a:pPr algn="just"/>
            <a:r>
              <a:rPr lang="fr-FR" dirty="0" smtClean="0"/>
              <a:t>Le prix doit être réel et sérieux. Un prix dérisoire dissimule généralement soit une atteinte aux droits des créanciers soit une fraude fiscale pour éviter de payer les droits de mutation.</a:t>
            </a:r>
          </a:p>
          <a:p>
            <a:endParaRPr lang="fr-F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736</TotalTime>
  <Words>2155</Words>
  <PresentationFormat>Affichage à l'écran (4:3)</PresentationFormat>
  <Paragraphs>220</Paragraphs>
  <Slides>44</Slides>
  <Notes>1</Notes>
  <HiddenSlides>0</HiddenSlides>
  <MMClips>0</MMClips>
  <ScaleCrop>false</ScaleCrop>
  <HeadingPairs>
    <vt:vector size="4" baseType="variant">
      <vt:variant>
        <vt:lpstr>Thème</vt:lpstr>
      </vt:variant>
      <vt:variant>
        <vt:i4>1</vt:i4>
      </vt:variant>
      <vt:variant>
        <vt:lpstr>Titres des diapositives</vt:lpstr>
      </vt:variant>
      <vt:variant>
        <vt:i4>44</vt:i4>
      </vt:variant>
    </vt:vector>
  </HeadingPairs>
  <TitlesOfParts>
    <vt:vector size="45" baseType="lpstr">
      <vt:lpstr>Débit</vt:lpstr>
      <vt:lpstr>Droit des affaires</vt:lpstr>
      <vt:lpstr>Les opérations juridiques portant sur le fonds de commerce</vt:lpstr>
      <vt:lpstr>Section 1 : La vente du fonds de commerce</vt:lpstr>
      <vt:lpstr>Para 1 : les conditions de la vente du fonds de commerce</vt:lpstr>
      <vt:lpstr>A- Conditions de forme </vt:lpstr>
      <vt:lpstr>Diapositive 6</vt:lpstr>
      <vt:lpstr>B- conditions de fonds </vt:lpstr>
      <vt:lpstr>1- l’objet </vt:lpstr>
      <vt:lpstr>2- le prix </vt:lpstr>
      <vt:lpstr>C- les conditions de publicité </vt:lpstr>
      <vt:lpstr>1- modalités de la publicité </vt:lpstr>
      <vt:lpstr>2- sanctions du défaut de publicité </vt:lpstr>
      <vt:lpstr>3- but de la publicité </vt:lpstr>
      <vt:lpstr>a- l’opposition </vt:lpstr>
      <vt:lpstr>Diapositive 15</vt:lpstr>
      <vt:lpstr>Diapositive 16</vt:lpstr>
      <vt:lpstr>b- la surenchère </vt:lpstr>
      <vt:lpstr>Diapositive 18</vt:lpstr>
      <vt:lpstr>Para 2 : les effets de la vente </vt:lpstr>
      <vt:lpstr> A- obligations du vendeur </vt:lpstr>
      <vt:lpstr>1- le transfert de propriété  </vt:lpstr>
      <vt:lpstr> 2- l’obligation de garantie </vt:lpstr>
      <vt:lpstr>B- obligation de l’acquéreur </vt:lpstr>
      <vt:lpstr>1- le privilège du vendeur </vt:lpstr>
      <vt:lpstr>2- l’action résolutoire </vt:lpstr>
      <vt:lpstr>Section 2 : le nantissement du fonds de commerce</vt:lpstr>
      <vt:lpstr>Para 1 : les conditions de constitution du nantissement</vt:lpstr>
      <vt:lpstr>Diapositive 28</vt:lpstr>
      <vt:lpstr>Para 2 : les effets </vt:lpstr>
      <vt:lpstr> A- le droit de préférence </vt:lpstr>
      <vt:lpstr>B- le droit de suite</vt:lpstr>
      <vt:lpstr>Section 3 : la gérance du fonds de commerce</vt:lpstr>
      <vt:lpstr> Para 1 : la gérance salariée </vt:lpstr>
      <vt:lpstr> Para 2 : la gérance libre </vt:lpstr>
      <vt:lpstr> A- conditions de la gérance libre</vt:lpstr>
      <vt:lpstr> B- les effets</vt:lpstr>
      <vt:lpstr>Diapositive 37</vt:lpstr>
      <vt:lpstr>Diapositive 38</vt:lpstr>
      <vt:lpstr>Diapositive 39</vt:lpstr>
      <vt:lpstr>Le bail commercial</vt:lpstr>
      <vt:lpstr>Formes du contrat de bail</vt:lpstr>
      <vt:lpstr>Différence entre le bail et l’emphytéose</vt:lpstr>
      <vt:lpstr>Droits et obligations des parties</vt:lpstr>
      <vt:lpstr>Discutions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Droit des affaires</dc:title>
  <dc:creator>KAMAL</dc:creator>
  <cp:lastModifiedBy>KAMAL</cp:lastModifiedBy>
  <cp:revision>5</cp:revision>
  <dcterms:created xsi:type="dcterms:W3CDTF">2023-10-04T20:11:21Z</dcterms:created>
  <dcterms:modified xsi:type="dcterms:W3CDTF">2023-10-05T20:44:09Z</dcterms:modified>
</cp:coreProperties>
</file>