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slides/slide99.xml" ContentType="application/vnd.openxmlformats-officedocument.presentationml.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notesSlides/notesSlide18.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slides/slide79.xml" ContentType="application/vnd.openxmlformats-officedocument.presentationml.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notesSlides/notesSlide1.xml" ContentType="application/vnd.openxmlformats-officedocument.presentationml.notesSlide+xml"/>
  <Override PartName="/ppt/diagrams/colors2.xml" ContentType="application/vnd.openxmlformats-officedocument.drawingml.diagramColors+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Default Extension="jpeg" ContentType="image/jpeg"/>
  <Override PartName="/ppt/diagrams/quickStyle1.xml" ContentType="application/vnd.openxmlformats-officedocument.drawingml.diagramStyl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1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10"/>
  </p:notesMasterIdLst>
  <p:sldIdLst>
    <p:sldId id="256" r:id="rId2"/>
    <p:sldId id="257" r:id="rId3"/>
    <p:sldId id="258" r:id="rId4"/>
    <p:sldId id="259" r:id="rId5"/>
    <p:sldId id="260" r:id="rId6"/>
    <p:sldId id="263" r:id="rId7"/>
    <p:sldId id="264" r:id="rId8"/>
    <p:sldId id="265" r:id="rId9"/>
    <p:sldId id="274" r:id="rId10"/>
    <p:sldId id="267" r:id="rId11"/>
    <p:sldId id="268" r:id="rId12"/>
    <p:sldId id="269" r:id="rId13"/>
    <p:sldId id="270" r:id="rId14"/>
    <p:sldId id="271" r:id="rId15"/>
    <p:sldId id="272"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1" r:id="rId32"/>
    <p:sldId id="292" r:id="rId33"/>
    <p:sldId id="293" r:id="rId34"/>
    <p:sldId id="294" r:id="rId35"/>
    <p:sldId id="295" r:id="rId36"/>
    <p:sldId id="296" r:id="rId37"/>
    <p:sldId id="297" r:id="rId38"/>
    <p:sldId id="299" r:id="rId39"/>
    <p:sldId id="300" r:id="rId40"/>
    <p:sldId id="304" r:id="rId41"/>
    <p:sldId id="305" r:id="rId42"/>
    <p:sldId id="306" r:id="rId43"/>
    <p:sldId id="307" r:id="rId44"/>
    <p:sldId id="308" r:id="rId45"/>
    <p:sldId id="309" r:id="rId46"/>
    <p:sldId id="310" r:id="rId47"/>
    <p:sldId id="311" r:id="rId48"/>
    <p:sldId id="312" r:id="rId49"/>
    <p:sldId id="313" r:id="rId50"/>
    <p:sldId id="314" r:id="rId51"/>
    <p:sldId id="315" r:id="rId52"/>
    <p:sldId id="316" r:id="rId53"/>
    <p:sldId id="317" r:id="rId54"/>
    <p:sldId id="318" r:id="rId55"/>
    <p:sldId id="319" r:id="rId56"/>
    <p:sldId id="320" r:id="rId57"/>
    <p:sldId id="321" r:id="rId58"/>
    <p:sldId id="322" r:id="rId59"/>
    <p:sldId id="323" r:id="rId60"/>
    <p:sldId id="325" r:id="rId61"/>
    <p:sldId id="326" r:id="rId62"/>
    <p:sldId id="327" r:id="rId63"/>
    <p:sldId id="328" r:id="rId64"/>
    <p:sldId id="329" r:id="rId65"/>
    <p:sldId id="330" r:id="rId66"/>
    <p:sldId id="331" r:id="rId67"/>
    <p:sldId id="332" r:id="rId68"/>
    <p:sldId id="333" r:id="rId69"/>
    <p:sldId id="334" r:id="rId70"/>
    <p:sldId id="335" r:id="rId71"/>
    <p:sldId id="336" r:id="rId72"/>
    <p:sldId id="337" r:id="rId73"/>
    <p:sldId id="338" r:id="rId74"/>
    <p:sldId id="339" r:id="rId75"/>
    <p:sldId id="340" r:id="rId76"/>
    <p:sldId id="341" r:id="rId77"/>
    <p:sldId id="342" r:id="rId78"/>
    <p:sldId id="343" r:id="rId79"/>
    <p:sldId id="344" r:id="rId80"/>
    <p:sldId id="345" r:id="rId81"/>
    <p:sldId id="346" r:id="rId82"/>
    <p:sldId id="347" r:id="rId83"/>
    <p:sldId id="348" r:id="rId84"/>
    <p:sldId id="349" r:id="rId85"/>
    <p:sldId id="350" r:id="rId86"/>
    <p:sldId id="351" r:id="rId87"/>
    <p:sldId id="352" r:id="rId88"/>
    <p:sldId id="353" r:id="rId89"/>
    <p:sldId id="354" r:id="rId90"/>
    <p:sldId id="355" r:id="rId91"/>
    <p:sldId id="356" r:id="rId92"/>
    <p:sldId id="357" r:id="rId93"/>
    <p:sldId id="360" r:id="rId94"/>
    <p:sldId id="361" r:id="rId95"/>
    <p:sldId id="362" r:id="rId96"/>
    <p:sldId id="363" r:id="rId97"/>
    <p:sldId id="364" r:id="rId98"/>
    <p:sldId id="365" r:id="rId99"/>
    <p:sldId id="366" r:id="rId100"/>
    <p:sldId id="367" r:id="rId101"/>
    <p:sldId id="368" r:id="rId102"/>
    <p:sldId id="369" r:id="rId103"/>
    <p:sldId id="370" r:id="rId104"/>
    <p:sldId id="371" r:id="rId105"/>
    <p:sldId id="372" r:id="rId106"/>
    <p:sldId id="373" r:id="rId107"/>
    <p:sldId id="374" r:id="rId108"/>
    <p:sldId id="375" r:id="rId10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6116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tableStyles" Target="tableStyle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F6D712-2174-4E6A-BBB4-6434BBD89587}"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r-FR"/>
        </a:p>
      </dgm:t>
    </dgm:pt>
    <dgm:pt modelId="{162CB4DD-D69C-44E0-B7AE-AC9CF963D5BF}">
      <dgm:prSet custT="1"/>
      <dgm:spPr/>
      <dgm:t>
        <a:bodyPr/>
        <a:lstStyle/>
        <a:p>
          <a:pPr algn="ctr" rtl="0"/>
          <a:r>
            <a:rPr lang="fr-FR" sz="4000" dirty="0" smtClean="0">
              <a:latin typeface="Baskerville Old Face" pitchFamily="18" charset="0"/>
            </a:rPr>
            <a:t>Le point de vue objectif</a:t>
          </a:r>
          <a:endParaRPr lang="fr-FR" sz="4000" dirty="0">
            <a:latin typeface="Baskerville Old Face" pitchFamily="18" charset="0"/>
          </a:endParaRPr>
        </a:p>
      </dgm:t>
    </dgm:pt>
    <dgm:pt modelId="{CAAF3A76-3F1C-42D3-91AB-0D32608B2545}" type="parTrans" cxnId="{5C835804-C5E3-4B6D-8303-76B5AE10B492}">
      <dgm:prSet/>
      <dgm:spPr/>
      <dgm:t>
        <a:bodyPr/>
        <a:lstStyle/>
        <a:p>
          <a:endParaRPr lang="fr-FR"/>
        </a:p>
      </dgm:t>
    </dgm:pt>
    <dgm:pt modelId="{7082F174-D858-4582-BBC9-B5AFBB7BD7EE}" type="sibTrans" cxnId="{5C835804-C5E3-4B6D-8303-76B5AE10B492}">
      <dgm:prSet/>
      <dgm:spPr/>
      <dgm:t>
        <a:bodyPr/>
        <a:lstStyle/>
        <a:p>
          <a:endParaRPr lang="fr-FR"/>
        </a:p>
      </dgm:t>
    </dgm:pt>
    <dgm:pt modelId="{1FBD5C54-7EAB-4A03-BD0F-49341C4EAA36}" type="pres">
      <dgm:prSet presAssocID="{06F6D712-2174-4E6A-BBB4-6434BBD89587}" presName="linear" presStyleCnt="0">
        <dgm:presLayoutVars>
          <dgm:animLvl val="lvl"/>
          <dgm:resizeHandles val="exact"/>
        </dgm:presLayoutVars>
      </dgm:prSet>
      <dgm:spPr/>
      <dgm:t>
        <a:bodyPr/>
        <a:lstStyle/>
        <a:p>
          <a:endParaRPr lang="fr-FR"/>
        </a:p>
      </dgm:t>
    </dgm:pt>
    <dgm:pt modelId="{56ED56AF-9BAD-4D58-A2C8-FA759AC00DA1}" type="pres">
      <dgm:prSet presAssocID="{162CB4DD-D69C-44E0-B7AE-AC9CF963D5BF}" presName="parentText" presStyleLbl="node1" presStyleIdx="0" presStyleCnt="1">
        <dgm:presLayoutVars>
          <dgm:chMax val="0"/>
          <dgm:bulletEnabled val="1"/>
        </dgm:presLayoutVars>
      </dgm:prSet>
      <dgm:spPr/>
      <dgm:t>
        <a:bodyPr/>
        <a:lstStyle/>
        <a:p>
          <a:endParaRPr lang="fr-FR"/>
        </a:p>
      </dgm:t>
    </dgm:pt>
  </dgm:ptLst>
  <dgm:cxnLst>
    <dgm:cxn modelId="{5C835804-C5E3-4B6D-8303-76B5AE10B492}" srcId="{06F6D712-2174-4E6A-BBB4-6434BBD89587}" destId="{162CB4DD-D69C-44E0-B7AE-AC9CF963D5BF}" srcOrd="0" destOrd="0" parTransId="{CAAF3A76-3F1C-42D3-91AB-0D32608B2545}" sibTransId="{7082F174-D858-4582-BBC9-B5AFBB7BD7EE}"/>
    <dgm:cxn modelId="{78BFA202-8FE4-456F-A03E-BC97EF07A65C}" type="presOf" srcId="{162CB4DD-D69C-44E0-B7AE-AC9CF963D5BF}" destId="{56ED56AF-9BAD-4D58-A2C8-FA759AC00DA1}" srcOrd="0" destOrd="0" presId="urn:microsoft.com/office/officeart/2005/8/layout/vList2"/>
    <dgm:cxn modelId="{5E9BC675-A620-4CAF-9EF5-5C140B46E6EE}" type="presOf" srcId="{06F6D712-2174-4E6A-BBB4-6434BBD89587}" destId="{1FBD5C54-7EAB-4A03-BD0F-49341C4EAA36}" srcOrd="0" destOrd="0" presId="urn:microsoft.com/office/officeart/2005/8/layout/vList2"/>
    <dgm:cxn modelId="{B5959852-FD5D-4AD7-8EB0-A06FF3B642BE}" type="presParOf" srcId="{1FBD5C54-7EAB-4A03-BD0F-49341C4EAA36}" destId="{56ED56AF-9BAD-4D58-A2C8-FA759AC00DA1}" srcOrd="0" destOrd="0" presId="urn:microsoft.com/office/officeart/2005/8/layout/vList2"/>
  </dgm:cxnLst>
  <dgm:bg/>
  <dgm:whole/>
</dgm:dataModel>
</file>

<file path=ppt/diagrams/data2.xml><?xml version="1.0" encoding="utf-8"?>
<dgm:dataModel xmlns:dgm="http://schemas.openxmlformats.org/drawingml/2006/diagram" xmlns:a="http://schemas.openxmlformats.org/drawingml/2006/main">
  <dgm:ptLst>
    <dgm:pt modelId="{F26E86AE-E13A-4F37-A81E-534C2ABE6606}" type="doc">
      <dgm:prSet loTypeId="urn:microsoft.com/office/officeart/2005/8/layout/vList2" loCatId="list" qsTypeId="urn:microsoft.com/office/officeart/2005/8/quickstyle/simple1" qsCatId="simple" csTypeId="urn:microsoft.com/office/officeart/2005/8/colors/accent1_2" csCatId="accent1"/>
      <dgm:spPr/>
      <dgm:t>
        <a:bodyPr/>
        <a:lstStyle/>
        <a:p>
          <a:endParaRPr lang="fr-FR"/>
        </a:p>
      </dgm:t>
    </dgm:pt>
    <dgm:pt modelId="{CDC6E099-2778-4F35-A4B6-411086B32AA7}">
      <dgm:prSet custT="1"/>
      <dgm:spPr/>
      <dgm:t>
        <a:bodyPr/>
        <a:lstStyle/>
        <a:p>
          <a:pPr algn="ctr" rtl="0"/>
          <a:r>
            <a:rPr lang="fr-FR" sz="4000" i="0" u="none" dirty="0" smtClean="0">
              <a:latin typeface="Baskerville Old Face" pitchFamily="18" charset="0"/>
            </a:rPr>
            <a:t>Le point de vue subjectif </a:t>
          </a:r>
          <a:endParaRPr lang="fr-FR" sz="4000" i="0" u="none" dirty="0">
            <a:latin typeface="Baskerville Old Face" pitchFamily="18" charset="0"/>
          </a:endParaRPr>
        </a:p>
      </dgm:t>
    </dgm:pt>
    <dgm:pt modelId="{34452882-24ED-409F-8CA3-66C50701E29B}" type="parTrans" cxnId="{A7D0760A-1B8C-46D2-A70E-2CDA29C51C07}">
      <dgm:prSet/>
      <dgm:spPr/>
      <dgm:t>
        <a:bodyPr/>
        <a:lstStyle/>
        <a:p>
          <a:endParaRPr lang="fr-FR"/>
        </a:p>
      </dgm:t>
    </dgm:pt>
    <dgm:pt modelId="{F08C2387-96BA-4065-BB22-EC27953C3507}" type="sibTrans" cxnId="{A7D0760A-1B8C-46D2-A70E-2CDA29C51C07}">
      <dgm:prSet/>
      <dgm:spPr/>
      <dgm:t>
        <a:bodyPr/>
        <a:lstStyle/>
        <a:p>
          <a:endParaRPr lang="fr-FR"/>
        </a:p>
      </dgm:t>
    </dgm:pt>
    <dgm:pt modelId="{5C750DAB-7A9D-4958-B359-045A7AE6DFA8}" type="pres">
      <dgm:prSet presAssocID="{F26E86AE-E13A-4F37-A81E-534C2ABE6606}" presName="linear" presStyleCnt="0">
        <dgm:presLayoutVars>
          <dgm:animLvl val="lvl"/>
          <dgm:resizeHandles val="exact"/>
        </dgm:presLayoutVars>
      </dgm:prSet>
      <dgm:spPr/>
      <dgm:t>
        <a:bodyPr/>
        <a:lstStyle/>
        <a:p>
          <a:endParaRPr lang="fr-FR"/>
        </a:p>
      </dgm:t>
    </dgm:pt>
    <dgm:pt modelId="{7FD62DF7-3800-4B81-BEB3-E151154F6039}" type="pres">
      <dgm:prSet presAssocID="{CDC6E099-2778-4F35-A4B6-411086B32AA7}" presName="parentText" presStyleLbl="node1" presStyleIdx="0" presStyleCnt="1">
        <dgm:presLayoutVars>
          <dgm:chMax val="0"/>
          <dgm:bulletEnabled val="1"/>
        </dgm:presLayoutVars>
      </dgm:prSet>
      <dgm:spPr/>
      <dgm:t>
        <a:bodyPr/>
        <a:lstStyle/>
        <a:p>
          <a:endParaRPr lang="fr-FR"/>
        </a:p>
      </dgm:t>
    </dgm:pt>
  </dgm:ptLst>
  <dgm:cxnLst>
    <dgm:cxn modelId="{5E453BB0-0BBF-4EEE-8976-967F0919A5E6}" type="presOf" srcId="{CDC6E099-2778-4F35-A4B6-411086B32AA7}" destId="{7FD62DF7-3800-4B81-BEB3-E151154F6039}" srcOrd="0" destOrd="0" presId="urn:microsoft.com/office/officeart/2005/8/layout/vList2"/>
    <dgm:cxn modelId="{A7D0760A-1B8C-46D2-A70E-2CDA29C51C07}" srcId="{F26E86AE-E13A-4F37-A81E-534C2ABE6606}" destId="{CDC6E099-2778-4F35-A4B6-411086B32AA7}" srcOrd="0" destOrd="0" parTransId="{34452882-24ED-409F-8CA3-66C50701E29B}" sibTransId="{F08C2387-96BA-4065-BB22-EC27953C3507}"/>
    <dgm:cxn modelId="{B3295740-3249-4815-97D0-F87FA76BF196}" type="presOf" srcId="{F26E86AE-E13A-4F37-A81E-534C2ABE6606}" destId="{5C750DAB-7A9D-4958-B359-045A7AE6DFA8}" srcOrd="0" destOrd="0" presId="urn:microsoft.com/office/officeart/2005/8/layout/vList2"/>
    <dgm:cxn modelId="{A3370CF5-7BD9-45CB-AA6C-A64F7AF090F3}" type="presParOf" srcId="{5C750DAB-7A9D-4958-B359-045A7AE6DFA8}" destId="{7FD62DF7-3800-4B81-BEB3-E151154F6039}" srcOrd="0" destOrd="0" presId="urn:microsoft.com/office/officeart/2005/8/layout/vList2"/>
  </dgm:cxnLst>
  <dgm:bg/>
  <dgm:whole/>
</dgm:dataModel>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5D6E55-D6E7-40F6-A9C2-A1D95B3EFA73}" type="datetimeFigureOut">
              <a:rPr lang="fr-FR" smtClean="0"/>
              <a:pPr/>
              <a:t>05/10/2023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11EAA7-F536-40E5-B08F-6D5824E4178C}"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1698" name="Rectangle 7"/>
          <p:cNvSpPr>
            <a:spLocks noGrp="1" noChangeArrowheads="1"/>
          </p:cNvSpPr>
          <p:nvPr>
            <p:ph type="sldNum" sz="quarter" idx="5"/>
          </p:nvPr>
        </p:nvSpPr>
        <p:spPr>
          <a:noFill/>
        </p:spPr>
        <p:txBody>
          <a:bodyPr/>
          <a:lstStyle/>
          <a:p>
            <a:fld id="{5F6CC80E-A97F-4C22-B486-495D15E8153F}" type="slidenum">
              <a:rPr lang="fr-FR" smtClean="0">
                <a:latin typeface="Times New Roman" pitchFamily="18" charset="0"/>
              </a:rPr>
              <a:pPr/>
              <a:t>10</a:t>
            </a:fld>
            <a:endParaRPr lang="fr-FR" smtClean="0">
              <a:latin typeface="Times New Roman" pitchFamily="18" charset="0"/>
            </a:endParaRPr>
          </a:p>
        </p:txBody>
      </p:sp>
      <p:sp>
        <p:nvSpPr>
          <p:cNvPr id="1181699" name="Rectangle 2"/>
          <p:cNvSpPr>
            <a:spLocks noGrp="1" noRot="1" noChangeAspect="1" noChangeArrowheads="1" noTextEdit="1"/>
          </p:cNvSpPr>
          <p:nvPr>
            <p:ph type="sldImg"/>
          </p:nvPr>
        </p:nvSpPr>
        <p:spPr>
          <a:ln/>
        </p:spPr>
      </p:sp>
      <p:sp>
        <p:nvSpPr>
          <p:cNvPr id="118170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6034" name="Rectangle 7"/>
          <p:cNvSpPr>
            <a:spLocks noGrp="1" noChangeArrowheads="1"/>
          </p:cNvSpPr>
          <p:nvPr>
            <p:ph type="sldNum" sz="quarter" idx="5"/>
          </p:nvPr>
        </p:nvSpPr>
        <p:spPr>
          <a:noFill/>
        </p:spPr>
        <p:txBody>
          <a:bodyPr/>
          <a:lstStyle/>
          <a:p>
            <a:fld id="{9D9E131C-41E4-425E-9FDC-8FEA9D398A3F}" type="slidenum">
              <a:rPr lang="fr-FR" smtClean="0">
                <a:latin typeface="Times New Roman" pitchFamily="18" charset="0"/>
              </a:rPr>
              <a:pPr/>
              <a:t>24</a:t>
            </a:fld>
            <a:endParaRPr lang="fr-FR" smtClean="0">
              <a:latin typeface="Times New Roman" pitchFamily="18" charset="0"/>
            </a:endParaRPr>
          </a:p>
        </p:txBody>
      </p:sp>
      <p:sp>
        <p:nvSpPr>
          <p:cNvPr id="1196035" name="Rectangle 2"/>
          <p:cNvSpPr>
            <a:spLocks noGrp="1" noRot="1" noChangeAspect="1" noChangeArrowheads="1" noTextEdit="1"/>
          </p:cNvSpPr>
          <p:nvPr>
            <p:ph type="sldImg"/>
          </p:nvPr>
        </p:nvSpPr>
        <p:spPr>
          <a:ln/>
        </p:spPr>
      </p:sp>
      <p:sp>
        <p:nvSpPr>
          <p:cNvPr id="119603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3202" name="Rectangle 7"/>
          <p:cNvSpPr>
            <a:spLocks noGrp="1" noChangeArrowheads="1"/>
          </p:cNvSpPr>
          <p:nvPr>
            <p:ph type="sldNum" sz="quarter" idx="5"/>
          </p:nvPr>
        </p:nvSpPr>
        <p:spPr>
          <a:noFill/>
        </p:spPr>
        <p:txBody>
          <a:bodyPr/>
          <a:lstStyle/>
          <a:p>
            <a:fld id="{89405D57-D3AF-440A-8366-FE5CBB5CC648}" type="slidenum">
              <a:rPr lang="fr-FR" smtClean="0">
                <a:latin typeface="Times New Roman" pitchFamily="18" charset="0"/>
              </a:rPr>
              <a:pPr/>
              <a:t>47</a:t>
            </a:fld>
            <a:endParaRPr lang="fr-FR" smtClean="0">
              <a:latin typeface="Times New Roman" pitchFamily="18" charset="0"/>
            </a:endParaRPr>
          </a:p>
        </p:txBody>
      </p:sp>
      <p:sp>
        <p:nvSpPr>
          <p:cNvPr id="1203203" name="Rectangle 2"/>
          <p:cNvSpPr>
            <a:spLocks noGrp="1" noRot="1" noChangeAspect="1" noChangeArrowheads="1" noTextEdit="1"/>
          </p:cNvSpPr>
          <p:nvPr>
            <p:ph type="sldImg"/>
          </p:nvPr>
        </p:nvSpPr>
        <p:spPr>
          <a:ln/>
        </p:spPr>
      </p:sp>
      <p:sp>
        <p:nvSpPr>
          <p:cNvPr id="12032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4226" name="Rectangle 7"/>
          <p:cNvSpPr>
            <a:spLocks noGrp="1" noChangeArrowheads="1"/>
          </p:cNvSpPr>
          <p:nvPr>
            <p:ph type="sldNum" sz="quarter" idx="5"/>
          </p:nvPr>
        </p:nvSpPr>
        <p:spPr>
          <a:noFill/>
        </p:spPr>
        <p:txBody>
          <a:bodyPr/>
          <a:lstStyle/>
          <a:p>
            <a:fld id="{AB6151AE-E564-40A4-9E32-F67FAFFC54A8}" type="slidenum">
              <a:rPr lang="fr-FR" smtClean="0">
                <a:latin typeface="Times New Roman" pitchFamily="18" charset="0"/>
              </a:rPr>
              <a:pPr/>
              <a:t>48</a:t>
            </a:fld>
            <a:endParaRPr lang="fr-FR" smtClean="0">
              <a:latin typeface="Times New Roman" pitchFamily="18" charset="0"/>
            </a:endParaRPr>
          </a:p>
        </p:txBody>
      </p:sp>
      <p:sp>
        <p:nvSpPr>
          <p:cNvPr id="1204227" name="Rectangle 2"/>
          <p:cNvSpPr>
            <a:spLocks noGrp="1" noRot="1" noChangeAspect="1" noChangeArrowheads="1" noTextEdit="1"/>
          </p:cNvSpPr>
          <p:nvPr>
            <p:ph type="sldImg"/>
          </p:nvPr>
        </p:nvSpPr>
        <p:spPr>
          <a:ln/>
        </p:spPr>
      </p:sp>
      <p:sp>
        <p:nvSpPr>
          <p:cNvPr id="12042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5250" name="Rectangle 7"/>
          <p:cNvSpPr>
            <a:spLocks noGrp="1" noChangeArrowheads="1"/>
          </p:cNvSpPr>
          <p:nvPr>
            <p:ph type="sldNum" sz="quarter" idx="5"/>
          </p:nvPr>
        </p:nvSpPr>
        <p:spPr>
          <a:noFill/>
        </p:spPr>
        <p:txBody>
          <a:bodyPr/>
          <a:lstStyle/>
          <a:p>
            <a:fld id="{0DEF87C2-8F2E-4A92-B39B-208465DA01A7}" type="slidenum">
              <a:rPr lang="fr-FR" smtClean="0">
                <a:latin typeface="Times New Roman" pitchFamily="18" charset="0"/>
              </a:rPr>
              <a:pPr/>
              <a:t>50</a:t>
            </a:fld>
            <a:endParaRPr lang="fr-FR" smtClean="0">
              <a:latin typeface="Times New Roman" pitchFamily="18" charset="0"/>
            </a:endParaRPr>
          </a:p>
        </p:txBody>
      </p:sp>
      <p:sp>
        <p:nvSpPr>
          <p:cNvPr id="1205251" name="Rectangle 2"/>
          <p:cNvSpPr>
            <a:spLocks noGrp="1" noRot="1" noChangeAspect="1" noChangeArrowheads="1" noTextEdit="1"/>
          </p:cNvSpPr>
          <p:nvPr>
            <p:ph type="sldImg"/>
          </p:nvPr>
        </p:nvSpPr>
        <p:spPr>
          <a:ln/>
        </p:spPr>
      </p:sp>
      <p:sp>
        <p:nvSpPr>
          <p:cNvPr id="12052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22" name="Rectangle 7"/>
          <p:cNvSpPr>
            <a:spLocks noGrp="1" noChangeArrowheads="1"/>
          </p:cNvSpPr>
          <p:nvPr>
            <p:ph type="sldNum" sz="quarter" idx="5"/>
          </p:nvPr>
        </p:nvSpPr>
        <p:spPr>
          <a:noFill/>
        </p:spPr>
        <p:txBody>
          <a:bodyPr/>
          <a:lstStyle/>
          <a:p>
            <a:fld id="{0A0CE4CC-B128-49D0-820F-C0E1E4B87442}" type="slidenum">
              <a:rPr lang="fr-FR" smtClean="0">
                <a:latin typeface="Times New Roman" pitchFamily="18" charset="0"/>
              </a:rPr>
              <a:pPr/>
              <a:t>52</a:t>
            </a:fld>
            <a:endParaRPr lang="fr-FR" smtClean="0">
              <a:latin typeface="Times New Roman" pitchFamily="18" charset="0"/>
            </a:endParaRPr>
          </a:p>
        </p:txBody>
      </p:sp>
      <p:sp>
        <p:nvSpPr>
          <p:cNvPr id="1208323" name="Rectangle 2"/>
          <p:cNvSpPr>
            <a:spLocks noGrp="1" noRot="1" noChangeAspect="1" noChangeArrowheads="1" noTextEdit="1"/>
          </p:cNvSpPr>
          <p:nvPr>
            <p:ph type="sldImg"/>
          </p:nvPr>
        </p:nvSpPr>
        <p:spPr>
          <a:ln/>
        </p:spPr>
      </p:sp>
      <p:sp>
        <p:nvSpPr>
          <p:cNvPr id="12083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9346" name="Rectangle 7"/>
          <p:cNvSpPr>
            <a:spLocks noGrp="1" noChangeArrowheads="1"/>
          </p:cNvSpPr>
          <p:nvPr>
            <p:ph type="sldNum" sz="quarter" idx="5"/>
          </p:nvPr>
        </p:nvSpPr>
        <p:spPr>
          <a:noFill/>
        </p:spPr>
        <p:txBody>
          <a:bodyPr/>
          <a:lstStyle/>
          <a:p>
            <a:fld id="{919322F9-C339-4B96-87EC-599762CB36AB}" type="slidenum">
              <a:rPr lang="fr-FR" smtClean="0">
                <a:latin typeface="Times New Roman" pitchFamily="18" charset="0"/>
              </a:rPr>
              <a:pPr/>
              <a:t>53</a:t>
            </a:fld>
            <a:endParaRPr lang="fr-FR" smtClean="0">
              <a:latin typeface="Times New Roman" pitchFamily="18" charset="0"/>
            </a:endParaRPr>
          </a:p>
        </p:txBody>
      </p:sp>
      <p:sp>
        <p:nvSpPr>
          <p:cNvPr id="1209347" name="Rectangle 2"/>
          <p:cNvSpPr>
            <a:spLocks noGrp="1" noRot="1" noChangeAspect="1" noChangeArrowheads="1" noTextEdit="1"/>
          </p:cNvSpPr>
          <p:nvPr>
            <p:ph type="sldImg"/>
          </p:nvPr>
        </p:nvSpPr>
        <p:spPr>
          <a:ln/>
        </p:spPr>
      </p:sp>
      <p:sp>
        <p:nvSpPr>
          <p:cNvPr id="12093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0370" name="Rectangle 7"/>
          <p:cNvSpPr>
            <a:spLocks noGrp="1" noChangeArrowheads="1"/>
          </p:cNvSpPr>
          <p:nvPr>
            <p:ph type="sldNum" sz="quarter" idx="5"/>
          </p:nvPr>
        </p:nvSpPr>
        <p:spPr>
          <a:noFill/>
        </p:spPr>
        <p:txBody>
          <a:bodyPr/>
          <a:lstStyle/>
          <a:p>
            <a:fld id="{726F5E23-7C3B-4CB5-8BB9-4C0A65030559}" type="slidenum">
              <a:rPr lang="fr-FR" smtClean="0">
                <a:latin typeface="Times New Roman" pitchFamily="18" charset="0"/>
              </a:rPr>
              <a:pPr/>
              <a:t>54</a:t>
            </a:fld>
            <a:endParaRPr lang="fr-FR" smtClean="0">
              <a:latin typeface="Times New Roman" pitchFamily="18" charset="0"/>
            </a:endParaRPr>
          </a:p>
        </p:txBody>
      </p:sp>
      <p:sp>
        <p:nvSpPr>
          <p:cNvPr id="1210371" name="Rectangle 2"/>
          <p:cNvSpPr>
            <a:spLocks noGrp="1" noRot="1" noChangeAspect="1" noChangeArrowheads="1" noTextEdit="1"/>
          </p:cNvSpPr>
          <p:nvPr>
            <p:ph type="sldImg"/>
          </p:nvPr>
        </p:nvSpPr>
        <p:spPr>
          <a:ln/>
        </p:spPr>
      </p:sp>
      <p:sp>
        <p:nvSpPr>
          <p:cNvPr id="121037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1394" name="Rectangle 7"/>
          <p:cNvSpPr>
            <a:spLocks noGrp="1" noChangeArrowheads="1"/>
          </p:cNvSpPr>
          <p:nvPr>
            <p:ph type="sldNum" sz="quarter" idx="5"/>
          </p:nvPr>
        </p:nvSpPr>
        <p:spPr>
          <a:noFill/>
        </p:spPr>
        <p:txBody>
          <a:bodyPr/>
          <a:lstStyle/>
          <a:p>
            <a:fld id="{54D2F1AC-9E0E-428E-9DFC-F58E69619953}" type="slidenum">
              <a:rPr lang="fr-FR" smtClean="0">
                <a:latin typeface="Times New Roman" pitchFamily="18" charset="0"/>
              </a:rPr>
              <a:pPr/>
              <a:t>55</a:t>
            </a:fld>
            <a:endParaRPr lang="fr-FR" smtClean="0">
              <a:latin typeface="Times New Roman" pitchFamily="18" charset="0"/>
            </a:endParaRPr>
          </a:p>
        </p:txBody>
      </p:sp>
      <p:sp>
        <p:nvSpPr>
          <p:cNvPr id="1211395" name="Rectangle 2"/>
          <p:cNvSpPr>
            <a:spLocks noGrp="1" noRot="1" noChangeAspect="1" noChangeArrowheads="1" noTextEdit="1"/>
          </p:cNvSpPr>
          <p:nvPr>
            <p:ph type="sldImg"/>
          </p:nvPr>
        </p:nvSpPr>
        <p:spPr>
          <a:ln/>
        </p:spPr>
      </p:sp>
      <p:sp>
        <p:nvSpPr>
          <p:cNvPr id="121139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2418" name="Rectangle 7"/>
          <p:cNvSpPr>
            <a:spLocks noGrp="1" noChangeArrowheads="1"/>
          </p:cNvSpPr>
          <p:nvPr>
            <p:ph type="sldNum" sz="quarter" idx="5"/>
          </p:nvPr>
        </p:nvSpPr>
        <p:spPr>
          <a:noFill/>
        </p:spPr>
        <p:txBody>
          <a:bodyPr/>
          <a:lstStyle/>
          <a:p>
            <a:fld id="{455C5A6F-64E2-442A-AB40-2E365847695C}" type="slidenum">
              <a:rPr lang="fr-FR" smtClean="0">
                <a:latin typeface="Times New Roman" pitchFamily="18" charset="0"/>
              </a:rPr>
              <a:pPr/>
              <a:t>56</a:t>
            </a:fld>
            <a:endParaRPr lang="fr-FR" smtClean="0">
              <a:latin typeface="Times New Roman" pitchFamily="18" charset="0"/>
            </a:endParaRPr>
          </a:p>
        </p:txBody>
      </p:sp>
      <p:sp>
        <p:nvSpPr>
          <p:cNvPr id="1212419" name="Rectangle 2"/>
          <p:cNvSpPr>
            <a:spLocks noGrp="1" noRot="1" noChangeAspect="1" noChangeArrowheads="1" noTextEdit="1"/>
          </p:cNvSpPr>
          <p:nvPr>
            <p:ph type="sldImg"/>
          </p:nvPr>
        </p:nvSpPr>
        <p:spPr>
          <a:ln/>
        </p:spPr>
      </p:sp>
      <p:sp>
        <p:nvSpPr>
          <p:cNvPr id="12124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3442" name="Rectangle 7"/>
          <p:cNvSpPr>
            <a:spLocks noGrp="1" noChangeArrowheads="1"/>
          </p:cNvSpPr>
          <p:nvPr>
            <p:ph type="sldNum" sz="quarter" idx="5"/>
          </p:nvPr>
        </p:nvSpPr>
        <p:spPr>
          <a:noFill/>
        </p:spPr>
        <p:txBody>
          <a:bodyPr/>
          <a:lstStyle/>
          <a:p>
            <a:fld id="{C113A4C8-2333-487D-8CF2-DBC34300F94E}" type="slidenum">
              <a:rPr lang="fr-FR" smtClean="0">
                <a:latin typeface="Times New Roman" pitchFamily="18" charset="0"/>
              </a:rPr>
              <a:pPr/>
              <a:t>58</a:t>
            </a:fld>
            <a:endParaRPr lang="fr-FR" smtClean="0">
              <a:latin typeface="Times New Roman" pitchFamily="18" charset="0"/>
            </a:endParaRPr>
          </a:p>
        </p:txBody>
      </p:sp>
      <p:sp>
        <p:nvSpPr>
          <p:cNvPr id="1213443" name="Rectangle 2"/>
          <p:cNvSpPr>
            <a:spLocks noGrp="1" noRot="1" noChangeAspect="1" noChangeArrowheads="1" noTextEdit="1"/>
          </p:cNvSpPr>
          <p:nvPr>
            <p:ph type="sldImg"/>
          </p:nvPr>
        </p:nvSpPr>
        <p:spPr>
          <a:ln/>
        </p:spPr>
      </p:sp>
      <p:sp>
        <p:nvSpPr>
          <p:cNvPr id="12134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2722" name="Rectangle 7"/>
          <p:cNvSpPr>
            <a:spLocks noGrp="1" noChangeArrowheads="1"/>
          </p:cNvSpPr>
          <p:nvPr>
            <p:ph type="sldNum" sz="quarter" idx="5"/>
          </p:nvPr>
        </p:nvSpPr>
        <p:spPr>
          <a:noFill/>
        </p:spPr>
        <p:txBody>
          <a:bodyPr/>
          <a:lstStyle/>
          <a:p>
            <a:fld id="{91EBFBD4-AFA8-4ADB-AF8F-5E8C709D8B66}" type="slidenum">
              <a:rPr lang="fr-FR" smtClean="0">
                <a:latin typeface="Times New Roman" pitchFamily="18" charset="0"/>
              </a:rPr>
              <a:pPr/>
              <a:t>11</a:t>
            </a:fld>
            <a:endParaRPr lang="fr-FR" smtClean="0">
              <a:latin typeface="Times New Roman" pitchFamily="18" charset="0"/>
            </a:endParaRPr>
          </a:p>
        </p:txBody>
      </p:sp>
      <p:sp>
        <p:nvSpPr>
          <p:cNvPr id="1182723" name="Rectangle 2"/>
          <p:cNvSpPr>
            <a:spLocks noGrp="1" noRot="1" noChangeAspect="1" noChangeArrowheads="1" noTextEdit="1"/>
          </p:cNvSpPr>
          <p:nvPr>
            <p:ph type="sldImg"/>
          </p:nvPr>
        </p:nvSpPr>
        <p:spPr>
          <a:ln/>
        </p:spPr>
      </p:sp>
      <p:sp>
        <p:nvSpPr>
          <p:cNvPr id="118272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4466" name="Rectangle 7"/>
          <p:cNvSpPr>
            <a:spLocks noGrp="1" noChangeArrowheads="1"/>
          </p:cNvSpPr>
          <p:nvPr>
            <p:ph type="sldNum" sz="quarter" idx="5"/>
          </p:nvPr>
        </p:nvSpPr>
        <p:spPr>
          <a:noFill/>
        </p:spPr>
        <p:txBody>
          <a:bodyPr/>
          <a:lstStyle/>
          <a:p>
            <a:fld id="{2F45FC73-E537-4B5E-A779-DBEBB854A644}" type="slidenum">
              <a:rPr lang="fr-FR" smtClean="0">
                <a:latin typeface="Times New Roman" pitchFamily="18" charset="0"/>
              </a:rPr>
              <a:pPr/>
              <a:t>60</a:t>
            </a:fld>
            <a:endParaRPr lang="fr-FR" smtClean="0">
              <a:latin typeface="Times New Roman" pitchFamily="18" charset="0"/>
            </a:endParaRPr>
          </a:p>
        </p:txBody>
      </p:sp>
      <p:sp>
        <p:nvSpPr>
          <p:cNvPr id="1214467" name="Rectangle 2"/>
          <p:cNvSpPr>
            <a:spLocks noGrp="1" noRot="1" noChangeAspect="1" noChangeArrowheads="1" noTextEdit="1"/>
          </p:cNvSpPr>
          <p:nvPr>
            <p:ph type="sldImg"/>
          </p:nvPr>
        </p:nvSpPr>
        <p:spPr>
          <a:ln/>
        </p:spPr>
      </p:sp>
      <p:sp>
        <p:nvSpPr>
          <p:cNvPr id="121446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5490" name="Rectangle 7"/>
          <p:cNvSpPr>
            <a:spLocks noGrp="1" noChangeArrowheads="1"/>
          </p:cNvSpPr>
          <p:nvPr>
            <p:ph type="sldNum" sz="quarter" idx="5"/>
          </p:nvPr>
        </p:nvSpPr>
        <p:spPr>
          <a:noFill/>
        </p:spPr>
        <p:txBody>
          <a:bodyPr/>
          <a:lstStyle/>
          <a:p>
            <a:fld id="{EA6BE2B5-5592-4216-879D-EBC16C8C403B}" type="slidenum">
              <a:rPr lang="fr-FR" smtClean="0">
                <a:latin typeface="Times New Roman" pitchFamily="18" charset="0"/>
              </a:rPr>
              <a:pPr/>
              <a:t>62</a:t>
            </a:fld>
            <a:endParaRPr lang="fr-FR" smtClean="0">
              <a:latin typeface="Times New Roman" pitchFamily="18" charset="0"/>
            </a:endParaRPr>
          </a:p>
        </p:txBody>
      </p:sp>
      <p:sp>
        <p:nvSpPr>
          <p:cNvPr id="1215491" name="Rectangle 2"/>
          <p:cNvSpPr>
            <a:spLocks noGrp="1" noRot="1" noChangeAspect="1" noChangeArrowheads="1" noTextEdit="1"/>
          </p:cNvSpPr>
          <p:nvPr>
            <p:ph type="sldImg"/>
          </p:nvPr>
        </p:nvSpPr>
        <p:spPr>
          <a:ln/>
        </p:spPr>
      </p:sp>
      <p:sp>
        <p:nvSpPr>
          <p:cNvPr id="121549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6514" name="Rectangle 7"/>
          <p:cNvSpPr>
            <a:spLocks noGrp="1" noChangeArrowheads="1"/>
          </p:cNvSpPr>
          <p:nvPr>
            <p:ph type="sldNum" sz="quarter" idx="5"/>
          </p:nvPr>
        </p:nvSpPr>
        <p:spPr>
          <a:noFill/>
        </p:spPr>
        <p:txBody>
          <a:bodyPr/>
          <a:lstStyle/>
          <a:p>
            <a:fld id="{D1F67054-F2B0-4734-914F-B92D82C48DB7}" type="slidenum">
              <a:rPr lang="fr-FR" smtClean="0">
                <a:latin typeface="Times New Roman" pitchFamily="18" charset="0"/>
              </a:rPr>
              <a:pPr/>
              <a:t>64</a:t>
            </a:fld>
            <a:endParaRPr lang="fr-FR" smtClean="0">
              <a:latin typeface="Times New Roman" pitchFamily="18" charset="0"/>
            </a:endParaRPr>
          </a:p>
        </p:txBody>
      </p:sp>
      <p:sp>
        <p:nvSpPr>
          <p:cNvPr id="1216515" name="Rectangle 2"/>
          <p:cNvSpPr>
            <a:spLocks noGrp="1" noRot="1" noChangeAspect="1" noChangeArrowheads="1" noTextEdit="1"/>
          </p:cNvSpPr>
          <p:nvPr>
            <p:ph type="sldImg"/>
          </p:nvPr>
        </p:nvSpPr>
        <p:spPr>
          <a:ln/>
        </p:spPr>
      </p:sp>
      <p:sp>
        <p:nvSpPr>
          <p:cNvPr id="121651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7538" name="Rectangle 7"/>
          <p:cNvSpPr>
            <a:spLocks noGrp="1" noChangeArrowheads="1"/>
          </p:cNvSpPr>
          <p:nvPr>
            <p:ph type="sldNum" sz="quarter" idx="5"/>
          </p:nvPr>
        </p:nvSpPr>
        <p:spPr>
          <a:noFill/>
        </p:spPr>
        <p:txBody>
          <a:bodyPr/>
          <a:lstStyle/>
          <a:p>
            <a:fld id="{F5BE0653-8EC1-491A-BD3B-3EAD64FAC4C6}" type="slidenum">
              <a:rPr lang="fr-FR" smtClean="0">
                <a:latin typeface="Times New Roman" pitchFamily="18" charset="0"/>
              </a:rPr>
              <a:pPr/>
              <a:t>66</a:t>
            </a:fld>
            <a:endParaRPr lang="fr-FR" smtClean="0">
              <a:latin typeface="Times New Roman" pitchFamily="18" charset="0"/>
            </a:endParaRPr>
          </a:p>
        </p:txBody>
      </p:sp>
      <p:sp>
        <p:nvSpPr>
          <p:cNvPr id="1217539" name="Rectangle 2"/>
          <p:cNvSpPr>
            <a:spLocks noGrp="1" noRot="1" noChangeAspect="1" noChangeArrowheads="1" noTextEdit="1"/>
          </p:cNvSpPr>
          <p:nvPr>
            <p:ph type="sldImg"/>
          </p:nvPr>
        </p:nvSpPr>
        <p:spPr>
          <a:ln/>
        </p:spPr>
      </p:sp>
      <p:sp>
        <p:nvSpPr>
          <p:cNvPr id="121754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62" name="Rectangle 7"/>
          <p:cNvSpPr>
            <a:spLocks noGrp="1" noChangeArrowheads="1"/>
          </p:cNvSpPr>
          <p:nvPr>
            <p:ph type="sldNum" sz="quarter" idx="5"/>
          </p:nvPr>
        </p:nvSpPr>
        <p:spPr>
          <a:noFill/>
        </p:spPr>
        <p:txBody>
          <a:bodyPr/>
          <a:lstStyle/>
          <a:p>
            <a:fld id="{72A897DE-647C-44E6-B7D2-80BDCA84087C}" type="slidenum">
              <a:rPr lang="fr-FR" smtClean="0">
                <a:latin typeface="Times New Roman" pitchFamily="18" charset="0"/>
              </a:rPr>
              <a:pPr/>
              <a:t>67</a:t>
            </a:fld>
            <a:endParaRPr lang="fr-FR" smtClean="0">
              <a:latin typeface="Times New Roman" pitchFamily="18" charset="0"/>
            </a:endParaRPr>
          </a:p>
        </p:txBody>
      </p:sp>
      <p:sp>
        <p:nvSpPr>
          <p:cNvPr id="1218563" name="Rectangle 2"/>
          <p:cNvSpPr>
            <a:spLocks noGrp="1" noRot="1" noChangeAspect="1" noChangeArrowheads="1" noTextEdit="1"/>
          </p:cNvSpPr>
          <p:nvPr>
            <p:ph type="sldImg"/>
          </p:nvPr>
        </p:nvSpPr>
        <p:spPr>
          <a:ln/>
        </p:spPr>
      </p:sp>
      <p:sp>
        <p:nvSpPr>
          <p:cNvPr id="121856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9586" name="Rectangle 7"/>
          <p:cNvSpPr>
            <a:spLocks noGrp="1" noChangeArrowheads="1"/>
          </p:cNvSpPr>
          <p:nvPr>
            <p:ph type="sldNum" sz="quarter" idx="5"/>
          </p:nvPr>
        </p:nvSpPr>
        <p:spPr>
          <a:noFill/>
        </p:spPr>
        <p:txBody>
          <a:bodyPr/>
          <a:lstStyle/>
          <a:p>
            <a:fld id="{0A5316DA-E4F3-4E3E-AF0B-5761869923C0}" type="slidenum">
              <a:rPr lang="fr-FR" smtClean="0">
                <a:latin typeface="Times New Roman" pitchFamily="18" charset="0"/>
              </a:rPr>
              <a:pPr/>
              <a:t>68</a:t>
            </a:fld>
            <a:endParaRPr lang="fr-FR" smtClean="0">
              <a:latin typeface="Times New Roman" pitchFamily="18" charset="0"/>
            </a:endParaRPr>
          </a:p>
        </p:txBody>
      </p:sp>
      <p:sp>
        <p:nvSpPr>
          <p:cNvPr id="1219587" name="Rectangle 2"/>
          <p:cNvSpPr>
            <a:spLocks noGrp="1" noRot="1" noChangeAspect="1" noChangeArrowheads="1" noTextEdit="1"/>
          </p:cNvSpPr>
          <p:nvPr>
            <p:ph type="sldImg"/>
          </p:nvPr>
        </p:nvSpPr>
        <p:spPr>
          <a:ln/>
        </p:spPr>
      </p:sp>
      <p:sp>
        <p:nvSpPr>
          <p:cNvPr id="12195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1634" name="Rectangle 7"/>
          <p:cNvSpPr>
            <a:spLocks noGrp="1" noChangeArrowheads="1"/>
          </p:cNvSpPr>
          <p:nvPr>
            <p:ph type="sldNum" sz="quarter" idx="5"/>
          </p:nvPr>
        </p:nvSpPr>
        <p:spPr>
          <a:noFill/>
        </p:spPr>
        <p:txBody>
          <a:bodyPr/>
          <a:lstStyle/>
          <a:p>
            <a:fld id="{FBCF600D-CB5B-4317-A379-1E28ADFA0206}" type="slidenum">
              <a:rPr lang="fr-FR" smtClean="0">
                <a:latin typeface="Times New Roman" pitchFamily="18" charset="0"/>
              </a:rPr>
              <a:pPr/>
              <a:t>72</a:t>
            </a:fld>
            <a:endParaRPr lang="fr-FR" smtClean="0">
              <a:latin typeface="Times New Roman" pitchFamily="18" charset="0"/>
            </a:endParaRPr>
          </a:p>
        </p:txBody>
      </p:sp>
      <p:sp>
        <p:nvSpPr>
          <p:cNvPr id="1221635" name="Rectangle 2"/>
          <p:cNvSpPr>
            <a:spLocks noGrp="1" noRot="1" noChangeAspect="1" noChangeArrowheads="1" noTextEdit="1"/>
          </p:cNvSpPr>
          <p:nvPr>
            <p:ph type="sldImg"/>
          </p:nvPr>
        </p:nvSpPr>
        <p:spPr>
          <a:ln/>
        </p:spPr>
      </p:sp>
      <p:sp>
        <p:nvSpPr>
          <p:cNvPr id="122163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2658" name="Rectangle 7"/>
          <p:cNvSpPr>
            <a:spLocks noGrp="1" noChangeArrowheads="1"/>
          </p:cNvSpPr>
          <p:nvPr>
            <p:ph type="sldNum" sz="quarter" idx="5"/>
          </p:nvPr>
        </p:nvSpPr>
        <p:spPr>
          <a:noFill/>
        </p:spPr>
        <p:txBody>
          <a:bodyPr/>
          <a:lstStyle/>
          <a:p>
            <a:fld id="{C50B27E6-0225-4242-9265-7D27A997DC50}" type="slidenum">
              <a:rPr lang="fr-FR" smtClean="0">
                <a:latin typeface="Times New Roman" pitchFamily="18" charset="0"/>
              </a:rPr>
              <a:pPr/>
              <a:t>73</a:t>
            </a:fld>
            <a:endParaRPr lang="fr-FR" smtClean="0">
              <a:latin typeface="Times New Roman" pitchFamily="18" charset="0"/>
            </a:endParaRPr>
          </a:p>
        </p:txBody>
      </p:sp>
      <p:sp>
        <p:nvSpPr>
          <p:cNvPr id="1222659" name="Rectangle 2"/>
          <p:cNvSpPr>
            <a:spLocks noGrp="1" noRot="1" noChangeAspect="1" noChangeArrowheads="1" noTextEdit="1"/>
          </p:cNvSpPr>
          <p:nvPr>
            <p:ph type="sldImg"/>
          </p:nvPr>
        </p:nvSpPr>
        <p:spPr>
          <a:ln/>
        </p:spPr>
      </p:sp>
      <p:sp>
        <p:nvSpPr>
          <p:cNvPr id="122266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4706" name="Rectangle 7"/>
          <p:cNvSpPr>
            <a:spLocks noGrp="1" noChangeArrowheads="1"/>
          </p:cNvSpPr>
          <p:nvPr>
            <p:ph type="sldNum" sz="quarter" idx="5"/>
          </p:nvPr>
        </p:nvSpPr>
        <p:spPr>
          <a:noFill/>
        </p:spPr>
        <p:txBody>
          <a:bodyPr/>
          <a:lstStyle/>
          <a:p>
            <a:fld id="{A1D6FD55-E525-41C7-93E2-40AD530DF5CC}" type="slidenum">
              <a:rPr lang="fr-FR" smtClean="0">
                <a:latin typeface="Times New Roman" pitchFamily="18" charset="0"/>
              </a:rPr>
              <a:pPr/>
              <a:t>76</a:t>
            </a:fld>
            <a:endParaRPr lang="fr-FR" smtClean="0">
              <a:latin typeface="Times New Roman" pitchFamily="18" charset="0"/>
            </a:endParaRPr>
          </a:p>
        </p:txBody>
      </p:sp>
      <p:sp>
        <p:nvSpPr>
          <p:cNvPr id="1224707" name="Rectangle 2"/>
          <p:cNvSpPr>
            <a:spLocks noGrp="1" noRot="1" noChangeAspect="1" noChangeArrowheads="1" noTextEdit="1"/>
          </p:cNvSpPr>
          <p:nvPr>
            <p:ph type="sldImg"/>
          </p:nvPr>
        </p:nvSpPr>
        <p:spPr>
          <a:ln/>
        </p:spPr>
      </p:sp>
      <p:sp>
        <p:nvSpPr>
          <p:cNvPr id="122470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5730" name="Rectangle 7"/>
          <p:cNvSpPr>
            <a:spLocks noGrp="1" noChangeArrowheads="1"/>
          </p:cNvSpPr>
          <p:nvPr>
            <p:ph type="sldNum" sz="quarter" idx="5"/>
          </p:nvPr>
        </p:nvSpPr>
        <p:spPr>
          <a:noFill/>
        </p:spPr>
        <p:txBody>
          <a:bodyPr/>
          <a:lstStyle/>
          <a:p>
            <a:fld id="{8ED0BB3E-C42F-4080-AD4C-650A8EF4517D}" type="slidenum">
              <a:rPr lang="fr-FR" smtClean="0">
                <a:latin typeface="Times New Roman" pitchFamily="18" charset="0"/>
              </a:rPr>
              <a:pPr/>
              <a:t>77</a:t>
            </a:fld>
            <a:endParaRPr lang="fr-FR" smtClean="0">
              <a:latin typeface="Times New Roman" pitchFamily="18" charset="0"/>
            </a:endParaRPr>
          </a:p>
        </p:txBody>
      </p:sp>
      <p:sp>
        <p:nvSpPr>
          <p:cNvPr id="1225731" name="Rectangle 2"/>
          <p:cNvSpPr>
            <a:spLocks noGrp="1" noRot="1" noChangeAspect="1" noChangeArrowheads="1" noTextEdit="1"/>
          </p:cNvSpPr>
          <p:nvPr>
            <p:ph type="sldImg"/>
          </p:nvPr>
        </p:nvSpPr>
        <p:spPr>
          <a:ln/>
        </p:spPr>
      </p:sp>
      <p:sp>
        <p:nvSpPr>
          <p:cNvPr id="122573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3746" name="Rectangle 7"/>
          <p:cNvSpPr>
            <a:spLocks noGrp="1" noChangeArrowheads="1"/>
          </p:cNvSpPr>
          <p:nvPr>
            <p:ph type="sldNum" sz="quarter" idx="5"/>
          </p:nvPr>
        </p:nvSpPr>
        <p:spPr>
          <a:noFill/>
        </p:spPr>
        <p:txBody>
          <a:bodyPr/>
          <a:lstStyle/>
          <a:p>
            <a:fld id="{14670761-A4D7-4870-95AE-2E602FCC6B92}" type="slidenum">
              <a:rPr lang="fr-FR" smtClean="0">
                <a:latin typeface="Times New Roman" pitchFamily="18" charset="0"/>
              </a:rPr>
              <a:pPr/>
              <a:t>12</a:t>
            </a:fld>
            <a:endParaRPr lang="fr-FR" smtClean="0">
              <a:latin typeface="Times New Roman" pitchFamily="18" charset="0"/>
            </a:endParaRPr>
          </a:p>
        </p:txBody>
      </p:sp>
      <p:sp>
        <p:nvSpPr>
          <p:cNvPr id="1183747" name="Rectangle 2"/>
          <p:cNvSpPr>
            <a:spLocks noGrp="1" noRot="1" noChangeAspect="1" noChangeArrowheads="1" noTextEdit="1"/>
          </p:cNvSpPr>
          <p:nvPr>
            <p:ph type="sldImg"/>
          </p:nvPr>
        </p:nvSpPr>
        <p:spPr>
          <a:ln/>
        </p:spPr>
      </p:sp>
      <p:sp>
        <p:nvSpPr>
          <p:cNvPr id="118374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6754" name="Rectangle 7"/>
          <p:cNvSpPr>
            <a:spLocks noGrp="1" noChangeArrowheads="1"/>
          </p:cNvSpPr>
          <p:nvPr>
            <p:ph type="sldNum" sz="quarter" idx="5"/>
          </p:nvPr>
        </p:nvSpPr>
        <p:spPr>
          <a:noFill/>
        </p:spPr>
        <p:txBody>
          <a:bodyPr/>
          <a:lstStyle/>
          <a:p>
            <a:fld id="{1C14809A-C857-418A-9DF3-CABEF4BC1B16}" type="slidenum">
              <a:rPr lang="fr-FR" smtClean="0">
                <a:latin typeface="Times New Roman" pitchFamily="18" charset="0"/>
              </a:rPr>
              <a:pPr/>
              <a:t>78</a:t>
            </a:fld>
            <a:endParaRPr lang="fr-FR" smtClean="0">
              <a:latin typeface="Times New Roman" pitchFamily="18" charset="0"/>
            </a:endParaRPr>
          </a:p>
        </p:txBody>
      </p:sp>
      <p:sp>
        <p:nvSpPr>
          <p:cNvPr id="1226755" name="Rectangle 2"/>
          <p:cNvSpPr>
            <a:spLocks noGrp="1" noRot="1" noChangeAspect="1" noChangeArrowheads="1" noTextEdit="1"/>
          </p:cNvSpPr>
          <p:nvPr>
            <p:ph type="sldImg"/>
          </p:nvPr>
        </p:nvSpPr>
        <p:spPr>
          <a:ln/>
        </p:spPr>
      </p:sp>
      <p:sp>
        <p:nvSpPr>
          <p:cNvPr id="122675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7778" name="Rectangle 7"/>
          <p:cNvSpPr>
            <a:spLocks noGrp="1" noChangeArrowheads="1"/>
          </p:cNvSpPr>
          <p:nvPr>
            <p:ph type="sldNum" sz="quarter" idx="5"/>
          </p:nvPr>
        </p:nvSpPr>
        <p:spPr>
          <a:noFill/>
        </p:spPr>
        <p:txBody>
          <a:bodyPr/>
          <a:lstStyle/>
          <a:p>
            <a:fld id="{D71A2B61-80D6-4F87-906C-E2A047B2191C}" type="slidenum">
              <a:rPr lang="fr-FR" smtClean="0">
                <a:latin typeface="Times New Roman" pitchFamily="18" charset="0"/>
              </a:rPr>
              <a:pPr/>
              <a:t>79</a:t>
            </a:fld>
            <a:endParaRPr lang="fr-FR" smtClean="0">
              <a:latin typeface="Times New Roman" pitchFamily="18" charset="0"/>
            </a:endParaRPr>
          </a:p>
        </p:txBody>
      </p:sp>
      <p:sp>
        <p:nvSpPr>
          <p:cNvPr id="1227779" name="Rectangle 2"/>
          <p:cNvSpPr>
            <a:spLocks noGrp="1" noRot="1" noChangeAspect="1" noChangeArrowheads="1" noTextEdit="1"/>
          </p:cNvSpPr>
          <p:nvPr>
            <p:ph type="sldImg"/>
          </p:nvPr>
        </p:nvSpPr>
        <p:spPr>
          <a:ln/>
        </p:spPr>
      </p:sp>
      <p:sp>
        <p:nvSpPr>
          <p:cNvPr id="122778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02" name="Rectangle 7"/>
          <p:cNvSpPr>
            <a:spLocks noGrp="1" noChangeArrowheads="1"/>
          </p:cNvSpPr>
          <p:nvPr>
            <p:ph type="sldNum" sz="quarter" idx="5"/>
          </p:nvPr>
        </p:nvSpPr>
        <p:spPr>
          <a:noFill/>
        </p:spPr>
        <p:txBody>
          <a:bodyPr/>
          <a:lstStyle/>
          <a:p>
            <a:fld id="{74A7BA37-2DC2-442C-8E0A-C20410878C83}" type="slidenum">
              <a:rPr lang="fr-FR" smtClean="0">
                <a:latin typeface="Times New Roman" pitchFamily="18" charset="0"/>
              </a:rPr>
              <a:pPr/>
              <a:t>80</a:t>
            </a:fld>
            <a:endParaRPr lang="fr-FR" smtClean="0">
              <a:latin typeface="Times New Roman" pitchFamily="18" charset="0"/>
            </a:endParaRPr>
          </a:p>
        </p:txBody>
      </p:sp>
      <p:sp>
        <p:nvSpPr>
          <p:cNvPr id="1228803" name="Rectangle 2"/>
          <p:cNvSpPr>
            <a:spLocks noGrp="1" noRot="1" noChangeAspect="1" noChangeArrowheads="1" noTextEdit="1"/>
          </p:cNvSpPr>
          <p:nvPr>
            <p:ph type="sldImg"/>
          </p:nvPr>
        </p:nvSpPr>
        <p:spPr>
          <a:ln/>
        </p:spPr>
      </p:sp>
      <p:sp>
        <p:nvSpPr>
          <p:cNvPr id="122880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826" name="Rectangle 7"/>
          <p:cNvSpPr>
            <a:spLocks noGrp="1" noChangeArrowheads="1"/>
          </p:cNvSpPr>
          <p:nvPr>
            <p:ph type="sldNum" sz="quarter" idx="5"/>
          </p:nvPr>
        </p:nvSpPr>
        <p:spPr>
          <a:noFill/>
        </p:spPr>
        <p:txBody>
          <a:bodyPr/>
          <a:lstStyle/>
          <a:p>
            <a:fld id="{B0237D1C-FEFF-411E-83EC-1241CD3A7994}" type="slidenum">
              <a:rPr lang="fr-FR" smtClean="0">
                <a:latin typeface="Times New Roman" pitchFamily="18" charset="0"/>
              </a:rPr>
              <a:pPr/>
              <a:t>82</a:t>
            </a:fld>
            <a:endParaRPr lang="fr-FR" smtClean="0">
              <a:latin typeface="Times New Roman" pitchFamily="18" charset="0"/>
            </a:endParaRPr>
          </a:p>
        </p:txBody>
      </p:sp>
      <p:sp>
        <p:nvSpPr>
          <p:cNvPr id="1229827" name="Rectangle 2"/>
          <p:cNvSpPr>
            <a:spLocks noGrp="1" noRot="1" noChangeAspect="1" noChangeArrowheads="1" noTextEdit="1"/>
          </p:cNvSpPr>
          <p:nvPr>
            <p:ph type="sldImg"/>
          </p:nvPr>
        </p:nvSpPr>
        <p:spPr>
          <a:ln/>
        </p:spPr>
      </p:sp>
      <p:sp>
        <p:nvSpPr>
          <p:cNvPr id="122982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850" name="Rectangle 7"/>
          <p:cNvSpPr>
            <a:spLocks noGrp="1" noChangeArrowheads="1"/>
          </p:cNvSpPr>
          <p:nvPr>
            <p:ph type="sldNum" sz="quarter" idx="5"/>
          </p:nvPr>
        </p:nvSpPr>
        <p:spPr>
          <a:noFill/>
        </p:spPr>
        <p:txBody>
          <a:bodyPr/>
          <a:lstStyle/>
          <a:p>
            <a:fld id="{E4E90AD9-53EA-4EBB-8187-0C3AC8BB0B0F}" type="slidenum">
              <a:rPr lang="fr-FR" smtClean="0">
                <a:latin typeface="Times New Roman" pitchFamily="18" charset="0"/>
              </a:rPr>
              <a:pPr/>
              <a:t>83</a:t>
            </a:fld>
            <a:endParaRPr lang="fr-FR" smtClean="0">
              <a:latin typeface="Times New Roman" pitchFamily="18" charset="0"/>
            </a:endParaRPr>
          </a:p>
        </p:txBody>
      </p:sp>
      <p:sp>
        <p:nvSpPr>
          <p:cNvPr id="1230851" name="Rectangle 2"/>
          <p:cNvSpPr>
            <a:spLocks noGrp="1" noRot="1" noChangeAspect="1" noChangeArrowheads="1" noTextEdit="1"/>
          </p:cNvSpPr>
          <p:nvPr>
            <p:ph type="sldImg"/>
          </p:nvPr>
        </p:nvSpPr>
        <p:spPr>
          <a:ln/>
        </p:spPr>
      </p:sp>
      <p:sp>
        <p:nvSpPr>
          <p:cNvPr id="123085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1874" name="Rectangle 7"/>
          <p:cNvSpPr>
            <a:spLocks noGrp="1" noChangeArrowheads="1"/>
          </p:cNvSpPr>
          <p:nvPr>
            <p:ph type="sldNum" sz="quarter" idx="5"/>
          </p:nvPr>
        </p:nvSpPr>
        <p:spPr>
          <a:noFill/>
        </p:spPr>
        <p:txBody>
          <a:bodyPr/>
          <a:lstStyle/>
          <a:p>
            <a:fld id="{64D0E2A8-DC93-4890-BAB3-6A23180C8673}" type="slidenum">
              <a:rPr lang="fr-FR" smtClean="0">
                <a:latin typeface="Times New Roman" pitchFamily="18" charset="0"/>
              </a:rPr>
              <a:pPr/>
              <a:t>84</a:t>
            </a:fld>
            <a:endParaRPr lang="fr-FR" smtClean="0">
              <a:latin typeface="Times New Roman" pitchFamily="18" charset="0"/>
            </a:endParaRPr>
          </a:p>
        </p:txBody>
      </p:sp>
      <p:sp>
        <p:nvSpPr>
          <p:cNvPr id="1231875" name="Rectangle 2"/>
          <p:cNvSpPr>
            <a:spLocks noGrp="1" noRot="1" noChangeAspect="1" noChangeArrowheads="1" noTextEdit="1"/>
          </p:cNvSpPr>
          <p:nvPr>
            <p:ph type="sldImg"/>
          </p:nvPr>
        </p:nvSpPr>
        <p:spPr>
          <a:ln/>
        </p:spPr>
      </p:sp>
      <p:sp>
        <p:nvSpPr>
          <p:cNvPr id="1231876"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6818" name="Rectangle 7"/>
          <p:cNvSpPr>
            <a:spLocks noGrp="1" noChangeArrowheads="1"/>
          </p:cNvSpPr>
          <p:nvPr>
            <p:ph type="sldNum" sz="quarter" idx="5"/>
          </p:nvPr>
        </p:nvSpPr>
        <p:spPr>
          <a:noFill/>
        </p:spPr>
        <p:txBody>
          <a:bodyPr/>
          <a:lstStyle/>
          <a:p>
            <a:fld id="{F74B90FD-B479-4FD5-AF3E-C5DA2FFBC9BC}" type="slidenum">
              <a:rPr lang="fr-FR" smtClean="0">
                <a:latin typeface="Times New Roman" pitchFamily="18" charset="0"/>
              </a:rPr>
              <a:pPr/>
              <a:t>14</a:t>
            </a:fld>
            <a:endParaRPr lang="fr-FR" smtClean="0">
              <a:latin typeface="Times New Roman" pitchFamily="18" charset="0"/>
            </a:endParaRPr>
          </a:p>
        </p:txBody>
      </p:sp>
      <p:sp>
        <p:nvSpPr>
          <p:cNvPr id="1186819" name="Rectangle 2"/>
          <p:cNvSpPr>
            <a:spLocks noGrp="1" noRot="1" noChangeAspect="1" noChangeArrowheads="1" noTextEdit="1"/>
          </p:cNvSpPr>
          <p:nvPr>
            <p:ph type="sldImg"/>
          </p:nvPr>
        </p:nvSpPr>
        <p:spPr>
          <a:ln/>
        </p:spPr>
      </p:sp>
      <p:sp>
        <p:nvSpPr>
          <p:cNvPr id="118682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42" name="Rectangle 7"/>
          <p:cNvSpPr>
            <a:spLocks noGrp="1" noChangeArrowheads="1"/>
          </p:cNvSpPr>
          <p:nvPr>
            <p:ph type="sldNum" sz="quarter" idx="5"/>
          </p:nvPr>
        </p:nvSpPr>
        <p:spPr>
          <a:noFill/>
        </p:spPr>
        <p:txBody>
          <a:bodyPr/>
          <a:lstStyle/>
          <a:p>
            <a:fld id="{5F5ABB6D-8863-4208-BFA0-43769AA66EF8}" type="slidenum">
              <a:rPr lang="fr-FR" smtClean="0">
                <a:latin typeface="Times New Roman" pitchFamily="18" charset="0"/>
              </a:rPr>
              <a:pPr/>
              <a:t>15</a:t>
            </a:fld>
            <a:endParaRPr lang="fr-FR" smtClean="0">
              <a:latin typeface="Times New Roman" pitchFamily="18" charset="0"/>
            </a:endParaRPr>
          </a:p>
        </p:txBody>
      </p:sp>
      <p:sp>
        <p:nvSpPr>
          <p:cNvPr id="1187843" name="Rectangle 2"/>
          <p:cNvSpPr>
            <a:spLocks noGrp="1" noRot="1" noChangeAspect="1" noChangeArrowheads="1" noTextEdit="1"/>
          </p:cNvSpPr>
          <p:nvPr>
            <p:ph type="sldImg"/>
          </p:nvPr>
        </p:nvSpPr>
        <p:spPr>
          <a:ln/>
        </p:spPr>
      </p:sp>
      <p:sp>
        <p:nvSpPr>
          <p:cNvPr id="118784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1938" name="Rectangle 7"/>
          <p:cNvSpPr>
            <a:spLocks noGrp="1" noChangeArrowheads="1"/>
          </p:cNvSpPr>
          <p:nvPr>
            <p:ph type="sldNum" sz="quarter" idx="5"/>
          </p:nvPr>
        </p:nvSpPr>
        <p:spPr>
          <a:noFill/>
        </p:spPr>
        <p:txBody>
          <a:bodyPr/>
          <a:lstStyle/>
          <a:p>
            <a:fld id="{043E6EBB-8320-4A3D-84DE-E94F147F91B7}" type="slidenum">
              <a:rPr lang="fr-FR" smtClean="0">
                <a:latin typeface="Times New Roman" pitchFamily="18" charset="0"/>
              </a:rPr>
              <a:pPr/>
              <a:t>20</a:t>
            </a:fld>
            <a:endParaRPr lang="fr-FR" smtClean="0">
              <a:latin typeface="Times New Roman" pitchFamily="18" charset="0"/>
            </a:endParaRPr>
          </a:p>
        </p:txBody>
      </p:sp>
      <p:sp>
        <p:nvSpPr>
          <p:cNvPr id="1191939" name="Rectangle 2"/>
          <p:cNvSpPr>
            <a:spLocks noGrp="1" noRot="1" noChangeAspect="1" noChangeArrowheads="1" noTextEdit="1"/>
          </p:cNvSpPr>
          <p:nvPr>
            <p:ph type="sldImg"/>
          </p:nvPr>
        </p:nvSpPr>
        <p:spPr>
          <a:ln/>
        </p:spPr>
      </p:sp>
      <p:sp>
        <p:nvSpPr>
          <p:cNvPr id="1191940"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2962" name="Rectangle 7"/>
          <p:cNvSpPr>
            <a:spLocks noGrp="1" noChangeArrowheads="1"/>
          </p:cNvSpPr>
          <p:nvPr>
            <p:ph type="sldNum" sz="quarter" idx="5"/>
          </p:nvPr>
        </p:nvSpPr>
        <p:spPr>
          <a:noFill/>
        </p:spPr>
        <p:txBody>
          <a:bodyPr/>
          <a:lstStyle/>
          <a:p>
            <a:fld id="{1D3D358F-AA88-4A63-9D54-7440B6823B29}" type="slidenum">
              <a:rPr lang="fr-FR" smtClean="0">
                <a:latin typeface="Times New Roman" pitchFamily="18" charset="0"/>
              </a:rPr>
              <a:pPr/>
              <a:t>21</a:t>
            </a:fld>
            <a:endParaRPr lang="fr-FR" smtClean="0">
              <a:latin typeface="Times New Roman" pitchFamily="18" charset="0"/>
            </a:endParaRPr>
          </a:p>
        </p:txBody>
      </p:sp>
      <p:sp>
        <p:nvSpPr>
          <p:cNvPr id="1192963" name="Rectangle 2"/>
          <p:cNvSpPr>
            <a:spLocks noGrp="1" noRot="1" noChangeAspect="1" noChangeArrowheads="1" noTextEdit="1"/>
          </p:cNvSpPr>
          <p:nvPr>
            <p:ph type="sldImg"/>
          </p:nvPr>
        </p:nvSpPr>
        <p:spPr>
          <a:ln/>
        </p:spPr>
      </p:sp>
      <p:sp>
        <p:nvSpPr>
          <p:cNvPr id="1192964"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3986" name="Rectangle 7"/>
          <p:cNvSpPr>
            <a:spLocks noGrp="1" noChangeArrowheads="1"/>
          </p:cNvSpPr>
          <p:nvPr>
            <p:ph type="sldNum" sz="quarter" idx="5"/>
          </p:nvPr>
        </p:nvSpPr>
        <p:spPr>
          <a:noFill/>
        </p:spPr>
        <p:txBody>
          <a:bodyPr/>
          <a:lstStyle/>
          <a:p>
            <a:fld id="{2A9E89AE-2EC2-4C56-BE40-6D5DDCF03B99}" type="slidenum">
              <a:rPr lang="fr-FR" smtClean="0">
                <a:latin typeface="Times New Roman" pitchFamily="18" charset="0"/>
              </a:rPr>
              <a:pPr/>
              <a:t>22</a:t>
            </a:fld>
            <a:endParaRPr lang="fr-FR" smtClean="0">
              <a:latin typeface="Times New Roman" pitchFamily="18" charset="0"/>
            </a:endParaRPr>
          </a:p>
        </p:txBody>
      </p:sp>
      <p:sp>
        <p:nvSpPr>
          <p:cNvPr id="1193987" name="Rectangle 2"/>
          <p:cNvSpPr>
            <a:spLocks noGrp="1" noRot="1" noChangeAspect="1" noChangeArrowheads="1" noTextEdit="1"/>
          </p:cNvSpPr>
          <p:nvPr>
            <p:ph type="sldImg"/>
          </p:nvPr>
        </p:nvSpPr>
        <p:spPr>
          <a:ln/>
        </p:spPr>
      </p:sp>
      <p:sp>
        <p:nvSpPr>
          <p:cNvPr id="1193988"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5010" name="Rectangle 7"/>
          <p:cNvSpPr>
            <a:spLocks noGrp="1" noChangeArrowheads="1"/>
          </p:cNvSpPr>
          <p:nvPr>
            <p:ph type="sldNum" sz="quarter" idx="5"/>
          </p:nvPr>
        </p:nvSpPr>
        <p:spPr>
          <a:noFill/>
        </p:spPr>
        <p:txBody>
          <a:bodyPr/>
          <a:lstStyle/>
          <a:p>
            <a:fld id="{ACA1E28E-4E1F-4527-8B54-F3DC3DC62C37}" type="slidenum">
              <a:rPr lang="fr-FR" smtClean="0">
                <a:latin typeface="Times New Roman" pitchFamily="18" charset="0"/>
              </a:rPr>
              <a:pPr/>
              <a:t>23</a:t>
            </a:fld>
            <a:endParaRPr lang="fr-FR" smtClean="0">
              <a:latin typeface="Times New Roman" pitchFamily="18" charset="0"/>
            </a:endParaRPr>
          </a:p>
        </p:txBody>
      </p:sp>
      <p:sp>
        <p:nvSpPr>
          <p:cNvPr id="1195011" name="Rectangle 2"/>
          <p:cNvSpPr>
            <a:spLocks noGrp="1" noRot="1" noChangeAspect="1" noChangeArrowheads="1" noTextEdit="1"/>
          </p:cNvSpPr>
          <p:nvPr>
            <p:ph type="sldImg"/>
          </p:nvPr>
        </p:nvSpPr>
        <p:spPr>
          <a:ln/>
        </p:spPr>
      </p:sp>
      <p:sp>
        <p:nvSpPr>
          <p:cNvPr id="1195012" name="Rectangle 3"/>
          <p:cNvSpPr>
            <a:spLocks noGrp="1" noChangeArrowheads="1"/>
          </p:cNvSpPr>
          <p:nvPr>
            <p:ph type="body" idx="1"/>
          </p:nvPr>
        </p:nvSpPr>
        <p:spPr>
          <a:noFill/>
          <a:ln/>
        </p:spPr>
        <p:txBody>
          <a:bodyPr/>
          <a:lstStyle/>
          <a:p>
            <a:pPr eaLnBrk="1" hangingPunct="1"/>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19" name="Espace réservé du pied de page 18"/>
          <p:cNvSpPr>
            <a:spLocks noGrp="1"/>
          </p:cNvSpPr>
          <p:nvPr>
            <p:ph type="ftr" sz="quarter" idx="11"/>
          </p:nvPr>
        </p:nvSpPr>
        <p:spPr/>
        <p:txBody>
          <a:bodyPr/>
          <a:lstStyle/>
          <a:p>
            <a:endParaRPr lang="fr-BE"/>
          </a:p>
        </p:txBody>
      </p:sp>
      <p:sp>
        <p:nvSpPr>
          <p:cNvPr id="27" name="Espace réservé du numéro de diapositive 26"/>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pPr/>
              <a:t>05/10/2023</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a:xfrm>
            <a:off x="8077200" y="6356350"/>
            <a:ext cx="609600" cy="365125"/>
          </a:xfrm>
        </p:spPr>
        <p:txBody>
          <a:bodyPr/>
          <a:lstStyle/>
          <a:p>
            <a:fld id="{CF4668DC-857F-487D-BFFA-8C0CA5037977}" type="slidenum">
              <a:rPr lang="fr-BE" smtClean="0"/>
              <a:pPr/>
              <a:t>‹N°›</a:t>
            </a:fld>
            <a:endParaRPr lang="fr-BE"/>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smtClean="0"/>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smtClean="0"/>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A309A6D-C09C-4548-B29A-6CF363A7E532}" type="datetimeFigureOut">
              <a:rPr lang="fr-FR" smtClean="0"/>
              <a:pPr/>
              <a:t>05/10/2023</a:t>
            </a:fld>
            <a:endParaRPr lang="fr-BE"/>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r-BE"/>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F4668DC-857F-487D-BFFA-8C0CA5037977}" type="slidenum">
              <a:rPr lang="fr-BE" smtClean="0"/>
              <a:pPr/>
              <a:t>‹N°›</a:t>
            </a:fld>
            <a:endParaRPr lang="fr-BE"/>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smtClean="0"/>
              <a:t>4- Droit </a:t>
            </a:r>
            <a:r>
              <a:rPr lang="fr-FR" dirty="0" smtClean="0"/>
              <a:t>commercial + Fonds de commerce</a:t>
            </a:r>
            <a:endParaRPr lang="fr-FR" dirty="0"/>
          </a:p>
        </p:txBody>
      </p:sp>
      <p:sp>
        <p:nvSpPr>
          <p:cNvPr id="3" name="Sous-titre 2"/>
          <p:cNvSpPr>
            <a:spLocks noGrp="1"/>
          </p:cNvSpPr>
          <p:nvPr>
            <p:ph type="subTitle" idx="1"/>
          </p:nvPr>
        </p:nvSpPr>
        <p:spPr/>
        <p:txBody>
          <a:bodyPr/>
          <a:lstStyle/>
          <a:p>
            <a:endParaRPr lang="fr-FR" dirty="0" smtClean="0"/>
          </a:p>
          <a:p>
            <a:r>
              <a:rPr lang="fr-FR" dirty="0" smtClean="0"/>
              <a:t>Droit des affaires</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0" name="Rectangle 2"/>
          <p:cNvSpPr>
            <a:spLocks noGrp="1" noChangeArrowheads="1"/>
          </p:cNvSpPr>
          <p:nvPr>
            <p:ph type="title"/>
          </p:nvPr>
        </p:nvSpPr>
        <p:spPr>
          <a:xfrm>
            <a:off x="457200" y="455613"/>
            <a:ext cx="8229600" cy="1371600"/>
          </a:xfrm>
        </p:spPr>
        <p:txBody>
          <a:bodyPr lIns="92075" tIns="46038" rIns="92075" bIns="46038"/>
          <a:lstStyle/>
          <a:p>
            <a:pPr marL="484632" indent="0" algn="ctr" eaLnBrk="1" fontAlgn="auto" hangingPunct="1">
              <a:spcAft>
                <a:spcPts val="0"/>
              </a:spcAft>
              <a:defRPr/>
            </a:pPr>
            <a:r>
              <a:rPr lang="fr-FR" sz="3600" u="sng" dirty="0" smtClean="0">
                <a:solidFill>
                  <a:schemeClr val="accent1">
                    <a:tint val="83000"/>
                    <a:satMod val="150000"/>
                  </a:schemeClr>
                </a:solidFill>
                <a:latin typeface="Baskerville Old Face" pitchFamily="18" charset="0"/>
              </a:rPr>
              <a:t>                                                                   </a:t>
            </a:r>
            <a:endParaRPr lang="fr-FR" sz="4000" dirty="0" smtClean="0">
              <a:solidFill>
                <a:schemeClr val="accent1">
                  <a:tint val="83000"/>
                  <a:satMod val="150000"/>
                </a:schemeClr>
              </a:solidFill>
              <a:latin typeface="Baskerville Old Face" pitchFamily="18" charset="0"/>
            </a:endParaRPr>
          </a:p>
        </p:txBody>
      </p:sp>
      <p:sp>
        <p:nvSpPr>
          <p:cNvPr id="26627" name="Rectangle 3"/>
          <p:cNvSpPr>
            <a:spLocks noGrp="1" noChangeArrowheads="1"/>
          </p:cNvSpPr>
          <p:nvPr>
            <p:ph idx="1"/>
          </p:nvPr>
        </p:nvSpPr>
        <p:spPr>
          <a:xfrm>
            <a:off x="428625" y="1857375"/>
            <a:ext cx="8229600" cy="4572000"/>
          </a:xfrm>
        </p:spPr>
        <p:txBody>
          <a:bodyPr lIns="92075" tIns="46038" rIns="92075" bIns="46038"/>
          <a:lstStyle/>
          <a:p>
            <a:pPr algn="just" eaLnBrk="1" hangingPunct="1">
              <a:buFont typeface="Wingdings" pitchFamily="2" charset="2"/>
              <a:buNone/>
            </a:pPr>
            <a:r>
              <a:rPr lang="fr-FR" sz="2400" dirty="0" smtClean="0">
                <a:latin typeface="Baskerville Old Face" pitchFamily="18" charset="0"/>
              </a:rPr>
              <a:t>			Pour mieux comprendre les conditions d’acquisition de la qualité de commerçant, il est préférable de déterminer le domaine d’application du droit commercial double point de vue:</a:t>
            </a:r>
          </a:p>
          <a:p>
            <a:pPr eaLnBrk="1" hangingPunct="1">
              <a:buFont typeface="Wingdings" pitchFamily="2" charset="2"/>
              <a:buNone/>
            </a:pPr>
            <a:endParaRPr lang="fr-FR" dirty="0" smtClean="0">
              <a:latin typeface="Bodoni MT Black" pitchFamily="18" charset="0"/>
            </a:endParaRPr>
          </a:p>
          <a:p>
            <a:pPr eaLnBrk="1" hangingPunct="1">
              <a:buFont typeface="Wingdings" pitchFamily="2" charset="2"/>
              <a:buNone/>
            </a:pPr>
            <a:endParaRPr lang="fr-FR" dirty="0" smtClean="0">
              <a:latin typeface="Bodoni MT Black" pitchFamily="18" charset="0"/>
            </a:endParaRPr>
          </a:p>
        </p:txBody>
      </p:sp>
      <p:sp>
        <p:nvSpPr>
          <p:cNvPr id="26628"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CEEFF18-0CD9-4248-BF99-CD379302ED37}" type="datetime1">
              <a:rPr lang="fr-FR" smtClean="0"/>
              <a:pPr/>
              <a:t>05/10/2023</a:t>
            </a:fld>
            <a:endParaRPr lang="fr-FR" smtClean="0"/>
          </a:p>
        </p:txBody>
      </p:sp>
      <p:sp>
        <p:nvSpPr>
          <p:cNvPr id="26629"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F3B5A42-A6B0-47C1-AEEA-56CDCADAA863}" type="slidenum">
              <a:rPr lang="fr-FR" smtClean="0"/>
              <a:pPr/>
              <a:t>10</a:t>
            </a:fld>
            <a:endParaRPr lang="fr-FR" smtClean="0"/>
          </a:p>
        </p:txBody>
      </p:sp>
      <p:sp>
        <p:nvSpPr>
          <p:cNvPr id="528389" name="Rectangle 5"/>
          <p:cNvSpPr>
            <a:spLocks noChangeArrowheads="1"/>
          </p:cNvSpPr>
          <p:nvPr/>
        </p:nvSpPr>
        <p:spPr bwMode="auto">
          <a:xfrm>
            <a:off x="285750" y="3500438"/>
            <a:ext cx="3962400" cy="1447800"/>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Le point de vue objectif</a:t>
            </a:r>
          </a:p>
        </p:txBody>
      </p:sp>
      <p:sp>
        <p:nvSpPr>
          <p:cNvPr id="528390" name="Rectangle 6"/>
          <p:cNvSpPr>
            <a:spLocks noChangeArrowheads="1"/>
          </p:cNvSpPr>
          <p:nvPr/>
        </p:nvSpPr>
        <p:spPr bwMode="auto">
          <a:xfrm>
            <a:off x="5214938" y="3500438"/>
            <a:ext cx="3657600" cy="1447800"/>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Le point de vue subjectif</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528389"/>
                                        </p:tgtEl>
                                        <p:attrNameLst>
                                          <p:attrName>style.visibility</p:attrName>
                                        </p:attrNameLst>
                                      </p:cBhvr>
                                      <p:to>
                                        <p:strVal val="visible"/>
                                      </p:to>
                                    </p:set>
                                    <p:anim calcmode="lin" valueType="num">
                                      <p:cBhvr additive="base">
                                        <p:cTn id="7" dur="300" fill="hold"/>
                                        <p:tgtEl>
                                          <p:spTgt spid="528389"/>
                                        </p:tgtEl>
                                        <p:attrNameLst>
                                          <p:attrName>ppt_x</p:attrName>
                                        </p:attrNameLst>
                                      </p:cBhvr>
                                      <p:tavLst>
                                        <p:tav tm="0">
                                          <p:val>
                                            <p:strVal val="0-#ppt_w/2"/>
                                          </p:val>
                                        </p:tav>
                                        <p:tav tm="100000">
                                          <p:val>
                                            <p:strVal val="#ppt_x"/>
                                          </p:val>
                                        </p:tav>
                                      </p:tavLst>
                                    </p:anim>
                                    <p:anim calcmode="lin" valueType="num">
                                      <p:cBhvr additive="base">
                                        <p:cTn id="8" dur="300" fill="hold"/>
                                        <p:tgtEl>
                                          <p:spTgt spid="52838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iterate type="wd">
                                    <p:tmPct val="100000"/>
                                  </p:iterate>
                                  <p:childTnLst>
                                    <p:set>
                                      <p:cBhvr>
                                        <p:cTn id="12" dur="1" fill="hold">
                                          <p:stCondLst>
                                            <p:cond delay="0"/>
                                          </p:stCondLst>
                                        </p:cTn>
                                        <p:tgtEl>
                                          <p:spTgt spid="528390">
                                            <p:txEl>
                                              <p:pRg st="0" end="0"/>
                                            </p:txEl>
                                          </p:spTgt>
                                        </p:tgtEl>
                                        <p:attrNameLst>
                                          <p:attrName>style.visibility</p:attrName>
                                        </p:attrNameLst>
                                      </p:cBhvr>
                                      <p:to>
                                        <p:strVal val="visible"/>
                                      </p:to>
                                    </p:set>
                                    <p:anim calcmode="lin" valueType="num">
                                      <p:cBhvr additive="base">
                                        <p:cTn id="13" dur="300" fill="hold"/>
                                        <p:tgtEl>
                                          <p:spTgt spid="528390">
                                            <p:txEl>
                                              <p:pRg st="0" end="0"/>
                                            </p:txEl>
                                          </p:spTgt>
                                        </p:tgtEl>
                                        <p:attrNameLst>
                                          <p:attrName>ppt_x</p:attrName>
                                        </p:attrNameLst>
                                      </p:cBhvr>
                                      <p:tavLst>
                                        <p:tav tm="0">
                                          <p:val>
                                            <p:strVal val="#ppt_x"/>
                                          </p:val>
                                        </p:tav>
                                        <p:tav tm="100000">
                                          <p:val>
                                            <p:strVal val="#ppt_x"/>
                                          </p:val>
                                        </p:tav>
                                      </p:tavLst>
                                    </p:anim>
                                    <p:anim calcmode="lin" valueType="num">
                                      <p:cBhvr additive="base">
                                        <p:cTn id="14" dur="300" fill="hold"/>
                                        <p:tgtEl>
                                          <p:spTgt spid="528390">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8389" grpId="0" animBg="1" autoUpdateAnimBg="0"/>
      <p:bldP spid="528390" grpId="0" build="p" autoUpdateAnimBg="0" rev="1"/>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Le fonds, universalité</a:t>
            </a:r>
            <a:br>
              <a:rPr lang="fr-FR" dirty="0" smtClean="0"/>
            </a:br>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dirty="0" smtClean="0"/>
              <a:t>Le fait que le fonds de commerce ait une existence autonome par rapport aux éléments qui le composent a conduit une partie de la doctrine à considérer le fonds comme une universalité. </a:t>
            </a:r>
            <a:endParaRPr lang="fr-FR" dirty="0"/>
          </a:p>
        </p:txBody>
      </p:sp>
    </p:spTree>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 Le fonds : un meuble incorporel</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t>En affirmant que le fonds de commerce est un meuble incorporel, on opte pour une explication technique. C'est par le biais des caractères du fonds que l'on tranche la question de sa nature. </a:t>
            </a:r>
            <a:r>
              <a:rPr lang="fr-FR" b="1" dirty="0" smtClean="0">
                <a:solidFill>
                  <a:schemeClr val="tx2">
                    <a:lumMod val="75000"/>
                  </a:schemeClr>
                </a:solidFill>
              </a:rPr>
              <a:t>Le fonds est un bien unitaire, c'est un bien incorporel bien qu'il se compose à la fois d'éléments corporels et incorporels et comme tel, il suit le régime de biens incorporels</a:t>
            </a:r>
            <a:r>
              <a:rPr lang="fr-FR" dirty="0" smtClean="0"/>
              <a:t>.</a:t>
            </a:r>
            <a:endParaRPr lang="fr-FR" dirty="0"/>
          </a:p>
        </p:txBody>
      </p:sp>
    </p:spTree>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dirty="0" smtClean="0"/>
          </a:p>
          <a:p>
            <a:pPr>
              <a:buNone/>
            </a:pPr>
            <a:r>
              <a:rPr lang="fr-FR" b="1" i="1" dirty="0" smtClean="0"/>
              <a:t>Exemple</a:t>
            </a:r>
          </a:p>
          <a:p>
            <a:pPr algn="just"/>
            <a:r>
              <a:rPr lang="fr-FR" dirty="0" smtClean="0"/>
              <a:t>En cas de conflit entre deux acquéreurs successifs d'un même fonds, c'est celui qui a le titre le plus ancien qui est préféré et non celui qui est entré en possession des éléments du fonds : le fonds n'est pas susceptible de possession.</a:t>
            </a:r>
            <a:endParaRPr lang="fr-FR" dirty="0"/>
          </a:p>
        </p:txBody>
      </p:sp>
    </p:spTree>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algn="just">
              <a:buNone/>
            </a:pPr>
            <a:r>
              <a:rPr lang="fr-FR" b="1" u="sng" dirty="0" smtClean="0">
                <a:solidFill>
                  <a:schemeClr val="tx2">
                    <a:lumMod val="75000"/>
                  </a:schemeClr>
                </a:solidFill>
              </a:rPr>
              <a:t>Conclusion:</a:t>
            </a:r>
            <a:r>
              <a:rPr lang="fr-FR" dirty="0" smtClean="0"/>
              <a:t> </a:t>
            </a:r>
          </a:p>
          <a:p>
            <a:pPr lvl="2" algn="just">
              <a:buNone/>
            </a:pPr>
            <a:r>
              <a:rPr lang="fr-FR" sz="2400" dirty="0" smtClean="0"/>
              <a:t>	</a:t>
            </a:r>
            <a:r>
              <a:rPr lang="fr-FR" sz="2400" b="1" dirty="0" smtClean="0">
                <a:solidFill>
                  <a:schemeClr val="tx2">
                    <a:lumMod val="75000"/>
                  </a:schemeClr>
                </a:solidFill>
              </a:rPr>
              <a:t>Le fonds de commerce est un bien meuble incorporel, constitué par un ensemble de biens mobiliers (jamais d’immobiliers) affectés à l'exercice d'une activité commerciale. Ce fonds a une valeur économique c’est pourquoi il peut faire l’objet d’un nombre d’opérations juridiques notamment la vente, le nantissement, la location et la gérance. Le fonds de commerce est régi par les articles 79 à 158 du code de commerce.</a:t>
            </a:r>
          </a:p>
        </p:txBody>
      </p:sp>
    </p:spTree>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Les éléments du fonds de commerce</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p>
          <a:p>
            <a:pPr algn="just">
              <a:buNone/>
            </a:pPr>
            <a:r>
              <a:rPr lang="fr-FR" dirty="0" smtClean="0"/>
              <a:t>	Le fonds de commerce est constitué de deux catégories d’éléments, </a:t>
            </a:r>
            <a:r>
              <a:rPr lang="fr-FR" b="1" dirty="0" smtClean="0">
                <a:solidFill>
                  <a:schemeClr val="tx2">
                    <a:lumMod val="75000"/>
                  </a:schemeClr>
                </a:solidFill>
              </a:rPr>
              <a:t>des éléments incorporels</a:t>
            </a:r>
            <a:r>
              <a:rPr lang="fr-FR" dirty="0" smtClean="0"/>
              <a:t> et </a:t>
            </a:r>
            <a:r>
              <a:rPr lang="fr-FR" b="1" dirty="0" smtClean="0">
                <a:solidFill>
                  <a:schemeClr val="tx2">
                    <a:lumMod val="75000"/>
                  </a:schemeClr>
                </a:solidFill>
              </a:rPr>
              <a:t>des éléments corporels</a:t>
            </a:r>
            <a:r>
              <a:rPr lang="fr-FR" dirty="0" smtClean="0"/>
              <a:t>.</a:t>
            </a:r>
          </a:p>
        </p:txBody>
      </p:sp>
    </p:spTree>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dirty="0" smtClean="0"/>
              <a:t>les éléments corporels</a:t>
            </a:r>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algn="just"/>
            <a:r>
              <a:rPr lang="fr-FR" dirty="0" smtClean="0"/>
              <a:t>Les éléments corporels du fonds de commerce comprennent essentiellement les marchandises, le matériel et l'outillage. Sont exclus les immeubles qui ne font jamais partie du fonds même si ces biens sont affectés à l'exploitation commerciale.</a:t>
            </a:r>
          </a:p>
          <a:p>
            <a:pPr algn="just">
              <a:buNone/>
            </a:pPr>
            <a:endParaRPr lang="fr-FR" b="1" i="1" dirty="0" smtClean="0"/>
          </a:p>
          <a:p>
            <a:pPr algn="just">
              <a:buNone/>
            </a:pPr>
            <a:r>
              <a:rPr lang="fr-FR" b="1" i="1" dirty="0" smtClean="0"/>
              <a:t>Exemple</a:t>
            </a:r>
          </a:p>
          <a:p>
            <a:pPr algn="just"/>
            <a:r>
              <a:rPr lang="fr-FR" dirty="0" smtClean="0"/>
              <a:t>Le matériel et l'outillage représentent tous les biens qui servent à l'exploitation tel l'outillage industriel, le matériel roulant, le mobilier (mobilier de bureau, ordinateurs, présentoirs et rayonnages, etc.)</a:t>
            </a:r>
            <a:endParaRPr lang="fr-FR" dirty="0"/>
          </a:p>
        </p:txBody>
      </p:sp>
    </p:spTree>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a:xfrm>
            <a:off x="285720" y="1857364"/>
            <a:ext cx="7572428" cy="4714908"/>
          </a:xfrm>
        </p:spPr>
        <p:txBody>
          <a:bodyPr>
            <a:normAutofit/>
          </a:bodyPr>
          <a:lstStyle/>
          <a:p>
            <a:pPr algn="just">
              <a:buNone/>
            </a:pPr>
            <a:r>
              <a:rPr lang="fr-FR" dirty="0" smtClean="0"/>
              <a:t>	En pratique, le matériel et l'outillage sont d'une grande diversité : tout dépend de l'activité de l'entreprise. Les marchandises se distinguent du matériel par leur destination : les marchandises sont destinées à être vendues soit en l'état soit incorporées dans une production. Ainsi c'est tout le stock qui fait partie du fonds qu'il s'agisse des matières premières, d'objets finis ou semi-finis. Il faut toutefois réserver l'hypothèse de la clause de réserve de propriété qui subordonne le transfert de propriété à l'entier paiement du prix.</a:t>
            </a:r>
            <a:endParaRPr lang="fr-FR" dirty="0"/>
          </a:p>
        </p:txBody>
      </p:sp>
    </p:spTree>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Les éléments incorporels autres que le bail commercial</a:t>
            </a:r>
            <a:endParaRPr lang="fr-FR" dirty="0"/>
          </a:p>
        </p:txBody>
      </p:sp>
      <p:sp>
        <p:nvSpPr>
          <p:cNvPr id="3" name="Espace réservé du contenu 2"/>
          <p:cNvSpPr>
            <a:spLocks noGrp="1"/>
          </p:cNvSpPr>
          <p:nvPr>
            <p:ph idx="1"/>
          </p:nvPr>
        </p:nvSpPr>
        <p:spPr/>
        <p:txBody>
          <a:bodyPr>
            <a:normAutofit fontScale="70000" lnSpcReduction="20000"/>
          </a:bodyPr>
          <a:lstStyle/>
          <a:p>
            <a:pPr algn="just">
              <a:buNone/>
            </a:pPr>
            <a:r>
              <a:rPr lang="fr-FR" dirty="0" smtClean="0"/>
              <a:t>	L'article 80 du Code de commerce énumère les éléments du fonds de commerce qui servent d'assiette au privilège du vendeur. Il cite un ensemble de d'éléments disparates et notamment un ensemble d'éléments incorporels :</a:t>
            </a:r>
          </a:p>
          <a:p>
            <a:pPr lvl="1" algn="just"/>
            <a:r>
              <a:rPr lang="fr-FR" dirty="0" smtClean="0"/>
              <a:t>• la clientèle</a:t>
            </a:r>
          </a:p>
          <a:p>
            <a:pPr lvl="1" algn="just"/>
            <a:r>
              <a:rPr lang="fr-FR" dirty="0" smtClean="0"/>
              <a:t>• l'achalandage</a:t>
            </a:r>
          </a:p>
          <a:p>
            <a:pPr lvl="1" algn="just"/>
            <a:r>
              <a:rPr lang="fr-FR" dirty="0" smtClean="0"/>
              <a:t>• le nom commercial</a:t>
            </a:r>
          </a:p>
          <a:p>
            <a:pPr lvl="1" algn="just"/>
            <a:r>
              <a:rPr lang="fr-FR" dirty="0" smtClean="0"/>
              <a:t>• l'enseigne</a:t>
            </a:r>
          </a:p>
          <a:p>
            <a:pPr lvl="1" algn="just"/>
            <a:r>
              <a:rPr lang="fr-FR" dirty="0" smtClean="0"/>
              <a:t>• le droit au bail</a:t>
            </a:r>
          </a:p>
          <a:p>
            <a:pPr lvl="1" algn="just"/>
            <a:r>
              <a:rPr lang="fr-FR" dirty="0" smtClean="0"/>
              <a:t>• le mobilier commercial</a:t>
            </a:r>
          </a:p>
          <a:p>
            <a:pPr lvl="1" algn="just"/>
            <a:r>
              <a:rPr lang="fr-FR" dirty="0" smtClean="0"/>
              <a:t>• les marchandises</a:t>
            </a:r>
          </a:p>
          <a:p>
            <a:pPr lvl="1" algn="just"/>
            <a:r>
              <a:rPr lang="fr-FR" dirty="0" smtClean="0"/>
              <a:t>• le matériel et l’outillage</a:t>
            </a:r>
          </a:p>
          <a:p>
            <a:pPr lvl="1" algn="just"/>
            <a:r>
              <a:rPr lang="fr-FR" dirty="0" smtClean="0"/>
              <a:t>• les brevets</a:t>
            </a:r>
          </a:p>
          <a:p>
            <a:pPr lvl="1" algn="just"/>
            <a:r>
              <a:rPr lang="fr-FR" dirty="0" smtClean="0"/>
              <a:t>• les licences</a:t>
            </a:r>
          </a:p>
          <a:p>
            <a:pPr lvl="1" algn="just"/>
            <a:r>
              <a:rPr lang="fr-FR" dirty="0" smtClean="0"/>
              <a:t>• les marques de fabrique, de commerce et de service</a:t>
            </a:r>
          </a:p>
          <a:p>
            <a:pPr lvl="1" algn="just"/>
            <a:r>
              <a:rPr lang="fr-FR" dirty="0" smtClean="0"/>
              <a:t>• dessins et modèles</a:t>
            </a:r>
          </a:p>
          <a:p>
            <a:pPr lvl="1" algn="just"/>
            <a:r>
              <a:rPr lang="fr-FR" dirty="0" smtClean="0"/>
              <a:t>• les droits de propriété industrielle littéraire ou artistique qui y sont attachés</a:t>
            </a:r>
          </a:p>
          <a:p>
            <a:pPr algn="just">
              <a:buNone/>
            </a:pPr>
            <a:endParaRPr lang="fr-FR" dirty="0"/>
          </a:p>
        </p:txBody>
      </p:sp>
    </p:spTree>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4000" b="1" dirty="0" smtClean="0"/>
              <a:t>Les opérations juridiques portant sur le fonds de commerce</a:t>
            </a:r>
            <a:endParaRPr lang="fr-FR" sz="3600" b="1" dirty="0"/>
          </a:p>
        </p:txBody>
      </p:sp>
      <p:sp>
        <p:nvSpPr>
          <p:cNvPr id="3" name="Espace réservé du contenu 2"/>
          <p:cNvSpPr>
            <a:spLocks noGrp="1"/>
          </p:cNvSpPr>
          <p:nvPr>
            <p:ph idx="1"/>
          </p:nvPr>
        </p:nvSpPr>
        <p:spPr/>
        <p:txBody>
          <a:bodyPr>
            <a:normAutofit fontScale="92500" lnSpcReduction="10000"/>
          </a:bodyPr>
          <a:lstStyle/>
          <a:p>
            <a:endParaRPr lang="fr-FR" dirty="0" smtClean="0"/>
          </a:p>
          <a:p>
            <a:pPr algn="just"/>
            <a:r>
              <a:rPr lang="fr-FR" b="1" dirty="0" smtClean="0">
                <a:solidFill>
                  <a:schemeClr val="tx2"/>
                </a:solidFill>
              </a:rPr>
              <a:t>Le fonds de commerce constitue une entité distincte des différents éléments qui le composent</a:t>
            </a:r>
            <a:r>
              <a:rPr lang="fr-FR" dirty="0" smtClean="0"/>
              <a:t>, et à ce titre, </a:t>
            </a:r>
            <a:r>
              <a:rPr lang="fr-FR" b="1" dirty="0" smtClean="0">
                <a:solidFill>
                  <a:schemeClr val="tx2"/>
                </a:solidFill>
              </a:rPr>
              <a:t>il a une valeur économique et peut donc faire l’objet d’opérations juridiques</a:t>
            </a:r>
            <a:r>
              <a:rPr lang="fr-FR" dirty="0" smtClean="0"/>
              <a:t>. </a:t>
            </a:r>
            <a:r>
              <a:rPr lang="fr-FR" b="1" u="sng" dirty="0" smtClean="0">
                <a:solidFill>
                  <a:schemeClr val="tx2"/>
                </a:solidFill>
              </a:rPr>
              <a:t>Certaines de ces opérations sont des actes de disposition</a:t>
            </a:r>
            <a:r>
              <a:rPr lang="fr-FR" dirty="0" smtClean="0"/>
              <a:t>, </a:t>
            </a:r>
            <a:r>
              <a:rPr lang="fr-FR" b="1" dirty="0" smtClean="0">
                <a:solidFill>
                  <a:schemeClr val="tx2"/>
                </a:solidFill>
              </a:rPr>
              <a:t>il s’agit de la vente, de l’apport en société et du nantissement</a:t>
            </a:r>
            <a:r>
              <a:rPr lang="fr-FR" dirty="0" smtClean="0"/>
              <a:t>.</a:t>
            </a:r>
          </a:p>
          <a:p>
            <a:pPr algn="just">
              <a:buNone/>
            </a:pPr>
            <a:r>
              <a:rPr lang="fr-FR" dirty="0" smtClean="0"/>
              <a:t>forme</a:t>
            </a:r>
          </a:p>
          <a:p>
            <a:pPr algn="just"/>
            <a:r>
              <a:rPr lang="fr-FR" b="1" u="sng" dirty="0" smtClean="0">
                <a:solidFill>
                  <a:schemeClr val="tx2"/>
                </a:solidFill>
              </a:rPr>
              <a:t>D’autres opérations ne constituent que des actes de gestion </a:t>
            </a:r>
            <a:r>
              <a:rPr lang="fr-FR" dirty="0" smtClean="0"/>
              <a:t>(ou d’administration</a:t>
            </a:r>
            <a:r>
              <a:rPr lang="fr-FR" b="1" dirty="0" smtClean="0">
                <a:solidFill>
                  <a:schemeClr val="tx2"/>
                </a:solidFill>
              </a:rPr>
              <a:t>), c’est le cas de la gérance salariée et la gérance libre qui est la location d’un fonds de commerce</a:t>
            </a:r>
            <a:r>
              <a:rPr lang="fr-FR" dirty="0" smtClean="0"/>
              <a:t>.</a:t>
            </a:r>
          </a:p>
          <a:p>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Diagramme 5"/>
          <p:cNvGraphicFramePr/>
          <p:nvPr/>
        </p:nvGraphicFramePr>
        <p:xfrm>
          <a:off x="457200" y="455613"/>
          <a:ext cx="8229600" cy="137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7651" name="Rectangle 3"/>
          <p:cNvSpPr>
            <a:spLocks noGrp="1" noChangeArrowheads="1"/>
          </p:cNvSpPr>
          <p:nvPr>
            <p:ph idx="1"/>
          </p:nvPr>
        </p:nvSpPr>
        <p:spPr>
          <a:xfrm>
            <a:off x="785813" y="2286000"/>
            <a:ext cx="7929562" cy="3551238"/>
          </a:xfrm>
        </p:spPr>
        <p:txBody>
          <a:bodyPr lIns="92075" tIns="46038" rIns="92075" bIns="46038"/>
          <a:lstStyle/>
          <a:p>
            <a:pPr algn="just" eaLnBrk="1" hangingPunct="1">
              <a:lnSpc>
                <a:spcPct val="90000"/>
              </a:lnSpc>
            </a:pPr>
            <a:endParaRPr lang="fr-FR" sz="2800" dirty="0" smtClean="0"/>
          </a:p>
          <a:p>
            <a:pPr algn="just" eaLnBrk="1" hangingPunct="1">
              <a:lnSpc>
                <a:spcPct val="90000"/>
              </a:lnSpc>
            </a:pPr>
            <a:r>
              <a:rPr lang="fr-FR" sz="2800" dirty="0" smtClean="0"/>
              <a:t> </a:t>
            </a:r>
            <a:r>
              <a:rPr lang="fr-FR" sz="2800" dirty="0" smtClean="0">
                <a:latin typeface="Baskerville Old Face" pitchFamily="18" charset="0"/>
              </a:rPr>
              <a:t>Le droit commercial est l’ensemble des  règles qui s’appliquent aux actes de commerce et ce quelle que soit la personne qui les accomplit </a:t>
            </a:r>
            <a:r>
              <a:rPr lang="fr-FR" sz="2800" dirty="0" smtClean="0">
                <a:latin typeface="Bodoni MT Black" pitchFamily="18" charset="0"/>
              </a:rPr>
              <a:t>.</a:t>
            </a:r>
          </a:p>
        </p:txBody>
      </p:sp>
      <p:sp>
        <p:nvSpPr>
          <p:cNvPr id="27652"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A465D4A-A01F-4AC2-A34D-E60A0DC8CC91}" type="datetime1">
              <a:rPr lang="fr-FR" smtClean="0"/>
              <a:pPr/>
              <a:t>05/10/2023</a:t>
            </a:fld>
            <a:endParaRPr lang="fr-FR" smtClean="0"/>
          </a:p>
        </p:txBody>
      </p:sp>
      <p:sp>
        <p:nvSpPr>
          <p:cNvPr id="27653"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682BF41-91A6-45E5-B3FF-58F91ACB9BF7}" type="slidenum">
              <a:rPr lang="fr-FR" smtClean="0"/>
              <a:pPr/>
              <a:t>11</a:t>
            </a:fld>
            <a:endParaRPr lang="fr-FR" smtClean="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me 6"/>
          <p:cNvGraphicFramePr/>
          <p:nvPr/>
        </p:nvGraphicFramePr>
        <p:xfrm>
          <a:off x="428596" y="357166"/>
          <a:ext cx="8229600" cy="1371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9699" name="Rectangle 3"/>
          <p:cNvSpPr>
            <a:spLocks noGrp="1" noChangeArrowheads="1"/>
          </p:cNvSpPr>
          <p:nvPr>
            <p:ph idx="1"/>
          </p:nvPr>
        </p:nvSpPr>
        <p:spPr>
          <a:xfrm>
            <a:off x="457200" y="1882775"/>
            <a:ext cx="8229600" cy="4572000"/>
          </a:xfrm>
        </p:spPr>
        <p:txBody>
          <a:bodyPr lIns="92075" tIns="46038" rIns="92075" bIns="46038"/>
          <a:lstStyle/>
          <a:p>
            <a:pPr algn="just" eaLnBrk="1" hangingPunct="1">
              <a:lnSpc>
                <a:spcPct val="90000"/>
              </a:lnSpc>
            </a:pPr>
            <a:endParaRPr lang="fr-FR" sz="2800" dirty="0" smtClean="0">
              <a:latin typeface="Baskerville Old Face" pitchFamily="18" charset="0"/>
            </a:endParaRPr>
          </a:p>
          <a:p>
            <a:pPr algn="just" eaLnBrk="1" hangingPunct="1">
              <a:lnSpc>
                <a:spcPct val="90000"/>
              </a:lnSpc>
            </a:pPr>
            <a:r>
              <a:rPr lang="fr-FR" sz="2800" dirty="0" smtClean="0">
                <a:latin typeface="Baskerville Old Face" pitchFamily="18" charset="0"/>
              </a:rPr>
              <a:t>Le droit commercial peut être considérer comme l’ensemble des règles particulières auxquelles est soumise une catégorie de personnes à savoir les commerçants.</a:t>
            </a:r>
          </a:p>
          <a:p>
            <a:pPr algn="just" eaLnBrk="1" hangingPunct="1">
              <a:lnSpc>
                <a:spcPct val="90000"/>
              </a:lnSpc>
            </a:pPr>
            <a:endParaRPr lang="fr-FR" sz="2800" dirty="0" smtClean="0">
              <a:latin typeface="Baskerville Old Face" pitchFamily="18" charset="0"/>
            </a:endParaRPr>
          </a:p>
          <a:p>
            <a:pPr algn="just" eaLnBrk="1" hangingPunct="1">
              <a:lnSpc>
                <a:spcPct val="90000"/>
              </a:lnSpc>
            </a:pPr>
            <a:r>
              <a:rPr lang="fr-FR" sz="2800" dirty="0" smtClean="0">
                <a:latin typeface="Baskerville Old Face" pitchFamily="18" charset="0"/>
              </a:rPr>
              <a:t>Le droit commercial serait ainsi le droit des professionnels de commerce.</a:t>
            </a:r>
          </a:p>
        </p:txBody>
      </p:sp>
      <p:sp>
        <p:nvSpPr>
          <p:cNvPr id="29700"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0CC8DE9-36B5-4BE5-A63F-834822CB2FC6}" type="datetime1">
              <a:rPr lang="fr-FR" smtClean="0"/>
              <a:pPr/>
              <a:t>05/10/2023</a:t>
            </a:fld>
            <a:endParaRPr lang="fr-FR" smtClean="0"/>
          </a:p>
        </p:txBody>
      </p:sp>
      <p:sp>
        <p:nvSpPr>
          <p:cNvPr id="29701"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ADF6F8C-3560-45A7-A229-448F57ADCEBE}" type="slidenum">
              <a:rPr lang="fr-FR" smtClean="0"/>
              <a:pPr/>
              <a:t>12</a:t>
            </a:fld>
            <a:endParaRPr lang="fr-FR" smtClean="0"/>
          </a:p>
        </p:txBody>
      </p:sp>
      <p:sp>
        <p:nvSpPr>
          <p:cNvPr id="29702" name="Line 4"/>
          <p:cNvSpPr>
            <a:spLocks noChangeShapeType="1"/>
          </p:cNvSpPr>
          <p:nvPr/>
        </p:nvSpPr>
        <p:spPr bwMode="auto">
          <a:xfrm>
            <a:off x="7620000" y="3886200"/>
            <a:ext cx="0" cy="0"/>
          </a:xfrm>
          <a:prstGeom prst="line">
            <a:avLst/>
          </a:prstGeom>
          <a:noFill/>
          <a:ln w="9525">
            <a:solidFill>
              <a:schemeClr val="tx1"/>
            </a:solidFill>
            <a:round/>
            <a:headEnd/>
            <a:tailEnd/>
          </a:ln>
        </p:spPr>
        <p:txBody>
          <a:bodyPr/>
          <a:lstStyle/>
          <a:p>
            <a:endParaRPr lang="fr-F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p>
          <a:p>
            <a:pPr algn="just"/>
            <a:r>
              <a:rPr lang="fr-FR" sz="3200" b="1" u="sng" dirty="0" smtClean="0"/>
              <a:t>En droit marocain la qualité de commerçant </a:t>
            </a:r>
            <a:r>
              <a:rPr lang="fr-FR" sz="3600" b="1" u="sng" dirty="0" smtClean="0">
                <a:latin typeface="Baskerville Old Face" pitchFamily="18" charset="0"/>
              </a:rPr>
              <a:t>s’acquiert par l’exercice habituel ou professionnel des activités commerciales.</a:t>
            </a:r>
            <a:r>
              <a:rPr lang="fr-FR" sz="3600" dirty="0" smtClean="0">
                <a:latin typeface="Baskerville Old Face" pitchFamily="18" charset="0"/>
              </a:rPr>
              <a:t>  ( arts 6,7 &amp; 8 du code de commerce)</a:t>
            </a:r>
          </a:p>
          <a:p>
            <a:pPr algn="just">
              <a:buNone/>
            </a:pP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4"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sz="4000" dirty="0" smtClean="0">
                <a:solidFill>
                  <a:schemeClr val="accent1">
                    <a:tint val="83000"/>
                    <a:satMod val="150000"/>
                  </a:schemeClr>
                </a:solidFill>
                <a:latin typeface="Antique" pitchFamily="18" charset="0"/>
              </a:rPr>
              <a:t>En somme:</a:t>
            </a:r>
            <a:r>
              <a:rPr lang="fr-FR" sz="4000" dirty="0" smtClean="0">
                <a:solidFill>
                  <a:schemeClr val="accent1">
                    <a:tint val="83000"/>
                    <a:satMod val="150000"/>
                  </a:schemeClr>
                </a:solidFill>
              </a:rPr>
              <a:t> </a:t>
            </a:r>
          </a:p>
        </p:txBody>
      </p:sp>
      <p:sp>
        <p:nvSpPr>
          <p:cNvPr id="32771"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2EE9300-26A3-449B-A822-77FA52BBF0DB}" type="datetime1">
              <a:rPr lang="fr-FR" smtClean="0"/>
              <a:pPr/>
              <a:t>05/10/2023</a:t>
            </a:fld>
            <a:endParaRPr lang="fr-FR" smtClean="0"/>
          </a:p>
        </p:txBody>
      </p:sp>
      <p:sp>
        <p:nvSpPr>
          <p:cNvPr id="32772"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3E61D49-0F53-4E96-9B27-2B110ED9D0C0}" type="slidenum">
              <a:rPr lang="fr-FR" smtClean="0"/>
              <a:pPr/>
              <a:t>14</a:t>
            </a:fld>
            <a:endParaRPr lang="fr-FR" smtClean="0"/>
          </a:p>
        </p:txBody>
      </p:sp>
      <p:sp>
        <p:nvSpPr>
          <p:cNvPr id="32773" name="Oval 11"/>
          <p:cNvSpPr>
            <a:spLocks noChangeArrowheads="1"/>
          </p:cNvSpPr>
          <p:nvPr/>
        </p:nvSpPr>
        <p:spPr bwMode="auto">
          <a:xfrm>
            <a:off x="1692275" y="1773238"/>
            <a:ext cx="6048375" cy="1079500"/>
          </a:xfrm>
          <a:prstGeom prst="ellipse">
            <a:avLst/>
          </a:prstGeom>
          <a:solidFill>
            <a:schemeClr val="accent1"/>
          </a:solidFill>
          <a:ln w="9525">
            <a:solidFill>
              <a:schemeClr val="tx1"/>
            </a:solidFill>
            <a:miter lim="800000"/>
            <a:headEnd/>
            <a:tailEnd/>
          </a:ln>
        </p:spPr>
        <p:txBody>
          <a:bodyPr wrap="none" anchor="ctr"/>
          <a:lstStyle/>
          <a:p>
            <a:pPr algn="ctr"/>
            <a:r>
              <a:rPr lang="fr-FR" sz="4000" b="1">
                <a:latin typeface="Baskerville Old Face" pitchFamily="18" charset="0"/>
              </a:rPr>
              <a:t>Le commerçant</a:t>
            </a:r>
          </a:p>
        </p:txBody>
      </p:sp>
      <p:sp>
        <p:nvSpPr>
          <p:cNvPr id="32774" name="Oval 13"/>
          <p:cNvSpPr>
            <a:spLocks noChangeArrowheads="1"/>
          </p:cNvSpPr>
          <p:nvPr/>
        </p:nvSpPr>
        <p:spPr bwMode="auto">
          <a:xfrm>
            <a:off x="1547813" y="4149725"/>
            <a:ext cx="6408737" cy="1150938"/>
          </a:xfrm>
          <a:prstGeom prst="ellipse">
            <a:avLst/>
          </a:prstGeom>
          <a:solidFill>
            <a:schemeClr val="accent1"/>
          </a:solidFill>
          <a:ln w="9525">
            <a:solidFill>
              <a:schemeClr val="tx1"/>
            </a:solidFill>
            <a:miter lim="800000"/>
            <a:headEnd/>
            <a:tailEnd/>
          </a:ln>
        </p:spPr>
        <p:txBody>
          <a:bodyPr wrap="none" anchor="ctr"/>
          <a:lstStyle/>
          <a:p>
            <a:pPr algn="ctr"/>
            <a:r>
              <a:rPr lang="fr-FR" sz="4000" b="1">
                <a:latin typeface="Baskerville Old Face" pitchFamily="18" charset="0"/>
              </a:rPr>
              <a:t>Acte de commerce</a:t>
            </a:r>
          </a:p>
        </p:txBody>
      </p:sp>
      <p:sp>
        <p:nvSpPr>
          <p:cNvPr id="32775" name="AutoShape 14"/>
          <p:cNvSpPr>
            <a:spLocks noChangeArrowheads="1"/>
          </p:cNvSpPr>
          <p:nvPr/>
        </p:nvSpPr>
        <p:spPr bwMode="auto">
          <a:xfrm>
            <a:off x="3132138" y="2781300"/>
            <a:ext cx="576262" cy="1439863"/>
          </a:xfrm>
          <a:prstGeom prst="downArrow">
            <a:avLst>
              <a:gd name="adj1" fmla="val 50000"/>
              <a:gd name="adj2" fmla="val 62466"/>
            </a:avLst>
          </a:prstGeom>
          <a:solidFill>
            <a:schemeClr val="accent1"/>
          </a:solidFill>
          <a:ln w="9525">
            <a:solidFill>
              <a:schemeClr val="tx1"/>
            </a:solidFill>
            <a:miter lim="800000"/>
            <a:headEnd/>
            <a:tailEnd/>
          </a:ln>
        </p:spPr>
        <p:txBody>
          <a:bodyPr wrap="none" anchor="ctr"/>
          <a:lstStyle/>
          <a:p>
            <a:endParaRPr lang="fr-FR" sz="1800"/>
          </a:p>
        </p:txBody>
      </p:sp>
      <p:sp>
        <p:nvSpPr>
          <p:cNvPr id="32776" name="AutoShape 15"/>
          <p:cNvSpPr>
            <a:spLocks noChangeArrowheads="1"/>
          </p:cNvSpPr>
          <p:nvPr/>
        </p:nvSpPr>
        <p:spPr bwMode="auto">
          <a:xfrm>
            <a:off x="5508625" y="2779713"/>
            <a:ext cx="792163" cy="1441450"/>
          </a:xfrm>
          <a:prstGeom prst="upArrow">
            <a:avLst>
              <a:gd name="adj1" fmla="val 50000"/>
              <a:gd name="adj2" fmla="val 45491"/>
            </a:avLst>
          </a:prstGeom>
          <a:solidFill>
            <a:schemeClr val="accent1"/>
          </a:solidFill>
          <a:ln w="9525">
            <a:solidFill>
              <a:schemeClr val="tx1"/>
            </a:solidFill>
            <a:miter lim="800000"/>
            <a:headEnd/>
            <a:tailEnd/>
          </a:ln>
        </p:spPr>
        <p:txBody>
          <a:bodyPr wrap="none" anchor="ctr"/>
          <a:lstStyle/>
          <a:p>
            <a:endParaRPr lang="fr-FR" sz="18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8" name="Rectangle 2"/>
          <p:cNvSpPr>
            <a:spLocks noGrp="1" noChangeArrowheads="1"/>
          </p:cNvSpPr>
          <p:nvPr>
            <p:ph type="title"/>
          </p:nvPr>
        </p:nvSpPr>
        <p:spPr>
          <a:xfrm>
            <a:off x="457200" y="455613"/>
            <a:ext cx="8229600" cy="1371600"/>
          </a:xfrm>
        </p:spPr>
        <p:txBody>
          <a:bodyPr lIns="92075" tIns="46038" rIns="92075" bIns="46038"/>
          <a:lstStyle/>
          <a:p>
            <a:pPr marL="484632" indent="0" algn="ctr" eaLnBrk="1" fontAlgn="auto" hangingPunct="1">
              <a:spcAft>
                <a:spcPts val="0"/>
              </a:spcAft>
              <a:defRPr/>
            </a:pPr>
            <a:endParaRPr lang="fr-FR" sz="4000" dirty="0" smtClean="0">
              <a:solidFill>
                <a:schemeClr val="accent1">
                  <a:tint val="83000"/>
                  <a:satMod val="150000"/>
                </a:schemeClr>
              </a:solidFill>
              <a:latin typeface="Baskerville Old Face" pitchFamily="18" charset="0"/>
            </a:endParaRPr>
          </a:p>
        </p:txBody>
      </p:sp>
      <p:sp>
        <p:nvSpPr>
          <p:cNvPr id="33795" name="Rectangle 3"/>
          <p:cNvSpPr>
            <a:spLocks noGrp="1" noChangeArrowheads="1"/>
          </p:cNvSpPr>
          <p:nvPr>
            <p:ph idx="1"/>
          </p:nvPr>
        </p:nvSpPr>
        <p:spPr>
          <a:xfrm>
            <a:off x="457200" y="1882775"/>
            <a:ext cx="8229600" cy="4572000"/>
          </a:xfrm>
        </p:spPr>
        <p:txBody>
          <a:bodyPr lIns="92075" tIns="46038" rIns="92075" bIns="46038"/>
          <a:lstStyle/>
          <a:p>
            <a:pPr algn="just" eaLnBrk="1" hangingPunct="1"/>
            <a:endParaRPr lang="fr-FR" sz="2800" dirty="0" smtClean="0">
              <a:latin typeface="Baskerville Old Face" pitchFamily="18" charset="0"/>
            </a:endParaRPr>
          </a:p>
          <a:p>
            <a:pPr algn="just" eaLnBrk="1" hangingPunct="1"/>
            <a:r>
              <a:rPr lang="fr-FR" sz="3200" b="1" u="sng" dirty="0" smtClean="0">
                <a:latin typeface="Baskerville Old Face" pitchFamily="18" charset="0"/>
              </a:rPr>
              <a:t>Le droit commercial marocain est à la fois le droit des actes de commerce et le droit des commerçants . </a:t>
            </a:r>
          </a:p>
        </p:txBody>
      </p:sp>
      <p:sp>
        <p:nvSpPr>
          <p:cNvPr id="33796"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92B66E39-D582-40A9-AAD8-10B07807F900}" type="datetime1">
              <a:rPr lang="fr-FR" smtClean="0"/>
              <a:pPr/>
              <a:t>05/10/2023</a:t>
            </a:fld>
            <a:endParaRPr lang="fr-FR" smtClean="0"/>
          </a:p>
        </p:txBody>
      </p:sp>
      <p:sp>
        <p:nvSpPr>
          <p:cNvPr id="33797"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22DAC44-6734-453E-812E-A9B02BE21776}" type="slidenum">
              <a:rPr lang="fr-FR" smtClean="0"/>
              <a:pPr/>
              <a:t>15</a:t>
            </a:fld>
            <a:endParaRPr lang="fr-FR" smtClean="0"/>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smtClean="0"/>
              <a:t>Les actes de commerce</a:t>
            </a:r>
            <a:endParaRPr lang="fr-FR" dirty="0"/>
          </a:p>
        </p:txBody>
      </p:sp>
      <p:sp>
        <p:nvSpPr>
          <p:cNvPr id="3" name="Espace réservé du contenu 2"/>
          <p:cNvSpPr>
            <a:spLocks noGrp="1"/>
          </p:cNvSpPr>
          <p:nvPr>
            <p:ph idx="1"/>
          </p:nvPr>
        </p:nvSpPr>
        <p:spPr/>
        <p:txBody>
          <a:bodyPr/>
          <a:lstStyle/>
          <a:p>
            <a:endParaRPr lang="fr-FR" dirty="0" smtClean="0"/>
          </a:p>
          <a:p>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a:r>
              <a:rPr lang="fr-FR" sz="3600" b="1" dirty="0" smtClean="0">
                <a:latin typeface="Baskerville Old Face" pitchFamily="18" charset="0"/>
              </a:rPr>
              <a:t>Comment distinguer les actes de commerce des actes civils ?</a:t>
            </a:r>
            <a:endParaRPr lang="fr-FR" sz="3200" b="1" dirty="0"/>
          </a:p>
        </p:txBody>
      </p:sp>
      <p:sp>
        <p:nvSpPr>
          <p:cNvPr id="3" name="Espace réservé du contenu 2"/>
          <p:cNvSpPr>
            <a:spLocks noGrp="1"/>
          </p:cNvSpPr>
          <p:nvPr>
            <p:ph idx="1"/>
          </p:nvPr>
        </p:nvSpPr>
        <p:spPr/>
        <p:txBody>
          <a:bodyPr/>
          <a:lstStyle/>
          <a:p>
            <a:endParaRPr lang="fr-FR" dirty="0" smtClean="0"/>
          </a:p>
          <a:p>
            <a:r>
              <a:rPr lang="fr-FR" dirty="0" smtClean="0"/>
              <a:t>La doctrine a retenu deux critères: </a:t>
            </a:r>
          </a:p>
          <a:p>
            <a:pPr lvl="1"/>
            <a:r>
              <a:rPr lang="fr-FR" dirty="0" smtClean="0"/>
              <a:t>Le critère économique; et </a:t>
            </a:r>
          </a:p>
          <a:p>
            <a:pPr lvl="1"/>
            <a:r>
              <a:rPr lang="fr-FR" dirty="0" smtClean="0"/>
              <a:t>Le critère juridique </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lvl="0" algn="just"/>
            <a:r>
              <a:rPr lang="fr-FR" b="1" u="sng" dirty="0" smtClean="0"/>
              <a:t>Séquence N° 4</a:t>
            </a:r>
            <a:r>
              <a:rPr lang="fr-FR" b="1" dirty="0" smtClean="0"/>
              <a:t> : Le droit commercial</a:t>
            </a:r>
          </a:p>
          <a:p>
            <a:pPr lvl="0" algn="just"/>
            <a:endParaRPr lang="fr-FR" dirty="0" smtClean="0"/>
          </a:p>
          <a:p>
            <a:pPr algn="just">
              <a:buNone/>
            </a:pPr>
            <a:r>
              <a:rPr lang="fr-FR" b="1" dirty="0" smtClean="0"/>
              <a:t> </a:t>
            </a:r>
            <a:endParaRPr lang="fr-FR" dirty="0" smtClean="0"/>
          </a:p>
          <a:p>
            <a:pPr lvl="1" algn="just">
              <a:buFont typeface="Wingdings" pitchFamily="2" charset="2"/>
              <a:buChar char="v"/>
            </a:pPr>
            <a:r>
              <a:rPr lang="fr-FR" sz="2800" dirty="0" smtClean="0"/>
              <a:t>Fondements du droit commercial ;</a:t>
            </a:r>
          </a:p>
          <a:p>
            <a:pPr lvl="1" algn="just">
              <a:buFont typeface="Wingdings" pitchFamily="2" charset="2"/>
              <a:buChar char="v"/>
            </a:pPr>
            <a:r>
              <a:rPr lang="fr-FR" sz="2800" dirty="0" smtClean="0"/>
              <a:t>Statut du commerçant ;</a:t>
            </a:r>
          </a:p>
          <a:p>
            <a:pPr lvl="1" algn="just">
              <a:buFont typeface="Wingdings" pitchFamily="2" charset="2"/>
              <a:buChar char="v"/>
            </a:pPr>
            <a:r>
              <a:rPr lang="fr-FR" sz="2800" dirty="0" smtClean="0"/>
              <a:t>Obligations du commerçant ;</a:t>
            </a:r>
          </a:p>
          <a:p>
            <a:pPr lvl="1" algn="just">
              <a:buFont typeface="Wingdings" pitchFamily="2" charset="2"/>
              <a:buChar char="v"/>
            </a:pPr>
            <a:r>
              <a:rPr lang="fr-FR" sz="2800" dirty="0" smtClean="0"/>
              <a:t>Incompatibilités et autorisations ;</a:t>
            </a:r>
          </a:p>
          <a:p>
            <a:pPr lvl="1" algn="just">
              <a:buFont typeface="Wingdings" pitchFamily="2" charset="2"/>
              <a:buChar char="v"/>
            </a:pPr>
            <a:r>
              <a:rPr lang="fr-FR" sz="2800" dirty="0" smtClean="0"/>
              <a:t>Activités commerciales</a:t>
            </a:r>
            <a:endParaRPr lang="fr-FR"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2"/>
          <p:cNvSpPr>
            <a:spLocks noGrp="1" noChangeArrowheads="1"/>
          </p:cNvSpPr>
          <p:nvPr>
            <p:ph type="title"/>
          </p:nvPr>
        </p:nvSpPr>
        <p:spPr>
          <a:xfrm>
            <a:off x="571472" y="357166"/>
            <a:ext cx="7572428" cy="714380"/>
          </a:xfrm>
        </p:spPr>
        <p:txBody>
          <a:bodyPr lIns="92075" tIns="46038" rIns="92075" bIns="46038"/>
          <a:lstStyle/>
          <a:p>
            <a:pPr marL="484632" indent="0" eaLnBrk="1" fontAlgn="auto" hangingPunct="1">
              <a:spcAft>
                <a:spcPts val="0"/>
              </a:spcAft>
              <a:defRPr/>
            </a:pPr>
            <a:r>
              <a:rPr lang="fr-FR" sz="3600" i="1" dirty="0" smtClean="0">
                <a:solidFill>
                  <a:schemeClr val="accent1">
                    <a:tint val="83000"/>
                    <a:satMod val="150000"/>
                  </a:schemeClr>
                </a:solidFill>
                <a:latin typeface="Baskerville Old Face" pitchFamily="18" charset="0"/>
              </a:rPr>
              <a:t>LES CRITRES DE DISTINCTION</a:t>
            </a:r>
          </a:p>
        </p:txBody>
      </p:sp>
      <p:sp>
        <p:nvSpPr>
          <p:cNvPr id="39939"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12D489E-8496-433E-83FC-5513D905AA60}" type="datetime1">
              <a:rPr lang="fr-FR" smtClean="0"/>
              <a:pPr/>
              <a:t>05/10/2023</a:t>
            </a:fld>
            <a:endParaRPr lang="fr-FR" smtClean="0"/>
          </a:p>
        </p:txBody>
      </p:sp>
      <p:sp>
        <p:nvSpPr>
          <p:cNvPr id="39940"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4B0A048-F41A-473B-96FF-C5BC7D80787C}" type="slidenum">
              <a:rPr lang="fr-FR" smtClean="0"/>
              <a:pPr/>
              <a:t>20</a:t>
            </a:fld>
            <a:endParaRPr lang="fr-FR" smtClean="0"/>
          </a:p>
        </p:txBody>
      </p:sp>
      <p:sp>
        <p:nvSpPr>
          <p:cNvPr id="39941" name="Rectangle 3"/>
          <p:cNvSpPr>
            <a:spLocks noChangeArrowheads="1"/>
          </p:cNvSpPr>
          <p:nvPr/>
        </p:nvSpPr>
        <p:spPr bwMode="auto">
          <a:xfrm>
            <a:off x="357188" y="1500188"/>
            <a:ext cx="8605837" cy="1130300"/>
          </a:xfrm>
          <a:prstGeom prst="rect">
            <a:avLst/>
          </a:prstGeom>
          <a:solidFill>
            <a:schemeClr val="accent1"/>
          </a:solidFill>
          <a:ln w="9525">
            <a:solidFill>
              <a:schemeClr val="tx1"/>
            </a:solidFill>
            <a:miter lim="800000"/>
            <a:headEnd/>
            <a:tailEnd/>
          </a:ln>
        </p:spPr>
        <p:txBody>
          <a:bodyPr wrap="none" anchor="ctr"/>
          <a:lstStyle/>
          <a:p>
            <a:pPr algn="ctr"/>
            <a:r>
              <a:rPr lang="fr-FR" sz="2800">
                <a:latin typeface="Times New Roman" pitchFamily="18" charset="0"/>
              </a:rPr>
              <a:t>LES CRITERS ECONOMIQUES</a:t>
            </a:r>
          </a:p>
        </p:txBody>
      </p:sp>
      <p:sp>
        <p:nvSpPr>
          <p:cNvPr id="39942" name="AutoShape 4"/>
          <p:cNvSpPr>
            <a:spLocks noChangeArrowheads="1"/>
          </p:cNvSpPr>
          <p:nvPr/>
        </p:nvSpPr>
        <p:spPr bwMode="auto">
          <a:xfrm>
            <a:off x="938213" y="2578100"/>
            <a:ext cx="393700" cy="850900"/>
          </a:xfrm>
          <a:prstGeom prst="downArrow">
            <a:avLst>
              <a:gd name="adj1" fmla="val 50000"/>
              <a:gd name="adj2" fmla="val 54032"/>
            </a:avLst>
          </a:prstGeom>
          <a:solidFill>
            <a:schemeClr val="accent1"/>
          </a:solidFill>
          <a:ln w="9525">
            <a:solidFill>
              <a:schemeClr val="tx1"/>
            </a:solidFill>
            <a:miter lim="800000"/>
            <a:headEnd/>
            <a:tailEnd/>
          </a:ln>
        </p:spPr>
        <p:txBody>
          <a:bodyPr wrap="none" anchor="ctr"/>
          <a:lstStyle/>
          <a:p>
            <a:endParaRPr lang="fr-FR" sz="1800"/>
          </a:p>
        </p:txBody>
      </p:sp>
      <p:sp>
        <p:nvSpPr>
          <p:cNvPr id="39943" name="Rectangle 5"/>
          <p:cNvSpPr>
            <a:spLocks noChangeArrowheads="1"/>
          </p:cNvSpPr>
          <p:nvPr/>
        </p:nvSpPr>
        <p:spPr bwMode="auto">
          <a:xfrm>
            <a:off x="214313" y="3429000"/>
            <a:ext cx="4071937" cy="1357313"/>
          </a:xfrm>
          <a:prstGeom prst="rect">
            <a:avLst/>
          </a:prstGeom>
          <a:solidFill>
            <a:schemeClr val="accent1"/>
          </a:solidFill>
          <a:ln w="9525">
            <a:solidFill>
              <a:schemeClr val="tx1"/>
            </a:solidFill>
            <a:miter lim="800000"/>
            <a:headEnd/>
            <a:tailEnd/>
          </a:ln>
        </p:spPr>
        <p:txBody>
          <a:bodyPr wrap="none" anchor="ctr"/>
          <a:lstStyle/>
          <a:p>
            <a:pPr algn="ctr"/>
            <a:endParaRPr lang="fr-FR" sz="2400">
              <a:latin typeface="Times New Roman" pitchFamily="18" charset="0"/>
            </a:endParaRPr>
          </a:p>
          <a:p>
            <a:pPr algn="ctr"/>
            <a:r>
              <a:rPr lang="fr-FR" sz="2400">
                <a:latin typeface="Times New Roman" pitchFamily="18" charset="0"/>
              </a:rPr>
              <a:t>L’intention de spéculation</a:t>
            </a:r>
          </a:p>
          <a:p>
            <a:pPr algn="ctr"/>
            <a:endParaRPr lang="fr-FR" sz="2400">
              <a:latin typeface="Times New Roman" pitchFamily="18" charset="0"/>
            </a:endParaRPr>
          </a:p>
        </p:txBody>
      </p:sp>
      <p:sp>
        <p:nvSpPr>
          <p:cNvPr id="39944" name="AutoShape 6"/>
          <p:cNvSpPr>
            <a:spLocks noChangeArrowheads="1"/>
          </p:cNvSpPr>
          <p:nvPr/>
        </p:nvSpPr>
        <p:spPr bwMode="auto">
          <a:xfrm>
            <a:off x="6184900" y="2578100"/>
            <a:ext cx="557213" cy="1706563"/>
          </a:xfrm>
          <a:prstGeom prst="downArrow">
            <a:avLst>
              <a:gd name="adj1" fmla="val 50000"/>
              <a:gd name="adj2" fmla="val 76567"/>
            </a:avLst>
          </a:prstGeom>
          <a:solidFill>
            <a:schemeClr val="accent1"/>
          </a:solidFill>
          <a:ln w="9525">
            <a:solidFill>
              <a:schemeClr val="tx1"/>
            </a:solidFill>
            <a:miter lim="800000"/>
            <a:headEnd/>
            <a:tailEnd/>
          </a:ln>
        </p:spPr>
        <p:txBody>
          <a:bodyPr wrap="none" anchor="ctr"/>
          <a:lstStyle/>
          <a:p>
            <a:endParaRPr lang="fr-FR" sz="1800"/>
          </a:p>
        </p:txBody>
      </p:sp>
      <p:sp>
        <p:nvSpPr>
          <p:cNvPr id="39945" name="Rectangle 7"/>
          <p:cNvSpPr>
            <a:spLocks noChangeArrowheads="1"/>
          </p:cNvSpPr>
          <p:nvPr/>
        </p:nvSpPr>
        <p:spPr bwMode="auto">
          <a:xfrm>
            <a:off x="4572000" y="4249738"/>
            <a:ext cx="4267200" cy="1722437"/>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L’entremise dans la circulation</a:t>
            </a:r>
          </a:p>
          <a:p>
            <a:pPr algn="ctr"/>
            <a:r>
              <a:rPr lang="fr-FR" sz="2400">
                <a:latin typeface="Times New Roman" pitchFamily="18" charset="0"/>
              </a:rPr>
              <a:t>Des richesses</a:t>
            </a:r>
          </a:p>
          <a:p>
            <a:pPr algn="ctr"/>
            <a:endParaRPr lang="fr-FR" sz="2400">
              <a:latin typeface="Times New Roman" pitchFamily="18" charset="0"/>
            </a:endParaRP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7800D76-96BB-43F5-B7FA-758BE2458E19}" type="datetime1">
              <a:rPr lang="fr-FR" smtClean="0"/>
              <a:pPr/>
              <a:t>05/10/2023</a:t>
            </a:fld>
            <a:endParaRPr lang="fr-FR" smtClean="0"/>
          </a:p>
        </p:txBody>
      </p:sp>
      <p:sp>
        <p:nvSpPr>
          <p:cNvPr id="40963"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070636C-443F-4124-8829-B16EC48F6DE4}" type="slidenum">
              <a:rPr lang="fr-FR" smtClean="0"/>
              <a:pPr/>
              <a:t>21</a:t>
            </a:fld>
            <a:endParaRPr lang="fr-FR" smtClean="0"/>
          </a:p>
        </p:txBody>
      </p:sp>
      <p:sp>
        <p:nvSpPr>
          <p:cNvPr id="40964" name="Rectangle 2"/>
          <p:cNvSpPr>
            <a:spLocks noChangeArrowheads="1"/>
          </p:cNvSpPr>
          <p:nvPr/>
        </p:nvSpPr>
        <p:spPr bwMode="auto">
          <a:xfrm>
            <a:off x="322263" y="215900"/>
            <a:ext cx="4249737" cy="501650"/>
          </a:xfrm>
          <a:prstGeom prst="rect">
            <a:avLst/>
          </a:prstGeom>
          <a:solidFill>
            <a:schemeClr val="accent1"/>
          </a:solidFill>
          <a:ln w="9525">
            <a:solidFill>
              <a:schemeClr val="tx1"/>
            </a:solidFill>
            <a:miter lim="800000"/>
            <a:headEnd/>
            <a:tailEnd/>
          </a:ln>
        </p:spPr>
        <p:txBody>
          <a:bodyPr wrap="none" anchor="ctr"/>
          <a:lstStyle/>
          <a:p>
            <a:pPr algn="ctr"/>
            <a:r>
              <a:rPr lang="fr-FR" sz="3600" b="1">
                <a:latin typeface="Times New Roman" pitchFamily="18" charset="0"/>
              </a:rPr>
              <a:t>spéculation</a:t>
            </a:r>
          </a:p>
        </p:txBody>
      </p:sp>
      <p:sp>
        <p:nvSpPr>
          <p:cNvPr id="40965" name="AutoShape 3"/>
          <p:cNvSpPr>
            <a:spLocks noChangeArrowheads="1"/>
          </p:cNvSpPr>
          <p:nvPr/>
        </p:nvSpPr>
        <p:spPr bwMode="auto">
          <a:xfrm>
            <a:off x="1943100" y="717550"/>
            <a:ext cx="681038" cy="1254125"/>
          </a:xfrm>
          <a:prstGeom prst="downArrowCallout">
            <a:avLst>
              <a:gd name="adj1" fmla="val 25000"/>
              <a:gd name="adj2" fmla="val 25000"/>
              <a:gd name="adj3" fmla="val 30692"/>
              <a:gd name="adj4" fmla="val 66667"/>
            </a:avLst>
          </a:prstGeom>
          <a:solidFill>
            <a:schemeClr val="accent1"/>
          </a:solidFill>
          <a:ln w="9525">
            <a:solidFill>
              <a:schemeClr val="tx1"/>
            </a:solidFill>
            <a:miter lim="800000"/>
            <a:headEnd/>
            <a:tailEnd/>
          </a:ln>
        </p:spPr>
        <p:txBody>
          <a:bodyPr wrap="none" anchor="ctr"/>
          <a:lstStyle/>
          <a:p>
            <a:endParaRPr lang="fr-FR" sz="1800"/>
          </a:p>
        </p:txBody>
      </p:sp>
      <p:sp>
        <p:nvSpPr>
          <p:cNvPr id="40966" name="Rectangle 4"/>
          <p:cNvSpPr>
            <a:spLocks noChangeArrowheads="1"/>
          </p:cNvSpPr>
          <p:nvPr/>
        </p:nvSpPr>
        <p:spPr bwMode="auto">
          <a:xfrm>
            <a:off x="1042988" y="2024063"/>
            <a:ext cx="3024187" cy="4141787"/>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Tout acte ayant</a:t>
            </a:r>
          </a:p>
          <a:p>
            <a:pPr algn="ctr"/>
            <a:r>
              <a:rPr lang="fr-FR" sz="2400">
                <a:latin typeface="Times New Roman" pitchFamily="18" charset="0"/>
              </a:rPr>
              <a:t> pour but la recherche</a:t>
            </a:r>
          </a:p>
          <a:p>
            <a:pPr algn="ctr"/>
            <a:r>
              <a:rPr lang="fr-FR" sz="2400">
                <a:latin typeface="Times New Roman" pitchFamily="18" charset="0"/>
              </a:rPr>
              <a:t> du profit est </a:t>
            </a:r>
          </a:p>
          <a:p>
            <a:pPr algn="ctr"/>
            <a:r>
              <a:rPr lang="fr-FR" sz="2400">
                <a:latin typeface="Times New Roman" pitchFamily="18" charset="0"/>
              </a:rPr>
              <a:t>considéré acte </a:t>
            </a:r>
          </a:p>
          <a:p>
            <a:pPr algn="ctr"/>
            <a:r>
              <a:rPr lang="fr-FR" sz="2400">
                <a:latin typeface="Times New Roman" pitchFamily="18" charset="0"/>
              </a:rPr>
              <a:t>Commercial</a:t>
            </a:r>
          </a:p>
          <a:p>
            <a:pPr algn="ctr"/>
            <a:endParaRPr lang="fr-FR" sz="2400">
              <a:latin typeface="Times New Roman" pitchFamily="18" charset="0"/>
            </a:endParaRPr>
          </a:p>
          <a:p>
            <a:pPr algn="ctr"/>
            <a:endParaRPr lang="fr-FR" sz="2400">
              <a:latin typeface="Times New Roman" pitchFamily="18" charset="0"/>
            </a:endParaRPr>
          </a:p>
          <a:p>
            <a:pPr algn="ctr"/>
            <a:endParaRPr lang="fr-FR" sz="2400">
              <a:latin typeface="Times New Roman" pitchFamily="18" charset="0"/>
            </a:endParaRPr>
          </a:p>
          <a:p>
            <a:pPr algn="ctr"/>
            <a:endParaRPr lang="fr-FR" sz="2400">
              <a:latin typeface="Times New Roman" pitchFamily="18" charset="0"/>
            </a:endParaRPr>
          </a:p>
        </p:txBody>
      </p:sp>
      <p:sp>
        <p:nvSpPr>
          <p:cNvPr id="40967" name="Rectangle 5"/>
          <p:cNvSpPr>
            <a:spLocks noChangeArrowheads="1"/>
          </p:cNvSpPr>
          <p:nvPr/>
        </p:nvSpPr>
        <p:spPr bwMode="auto">
          <a:xfrm>
            <a:off x="4805363" y="215900"/>
            <a:ext cx="4105275" cy="501650"/>
          </a:xfrm>
          <a:prstGeom prst="rect">
            <a:avLst/>
          </a:prstGeom>
          <a:solidFill>
            <a:schemeClr val="accent1"/>
          </a:solidFill>
          <a:ln w="9525">
            <a:solidFill>
              <a:schemeClr val="tx1"/>
            </a:solidFill>
            <a:miter lim="800000"/>
            <a:headEnd/>
            <a:tailEnd/>
          </a:ln>
        </p:spPr>
        <p:txBody>
          <a:bodyPr wrap="none" anchor="ctr"/>
          <a:lstStyle/>
          <a:p>
            <a:pPr algn="ctr"/>
            <a:r>
              <a:rPr lang="fr-FR" sz="3600" b="1">
                <a:latin typeface="Times New Roman" pitchFamily="18" charset="0"/>
              </a:rPr>
              <a:t>L’entremise</a:t>
            </a:r>
          </a:p>
        </p:txBody>
      </p:sp>
      <p:sp>
        <p:nvSpPr>
          <p:cNvPr id="40968" name="AutoShape 6"/>
          <p:cNvSpPr>
            <a:spLocks noChangeArrowheads="1"/>
          </p:cNvSpPr>
          <p:nvPr/>
        </p:nvSpPr>
        <p:spPr bwMode="auto">
          <a:xfrm>
            <a:off x="6580188" y="717550"/>
            <a:ext cx="698500" cy="1289050"/>
          </a:xfrm>
          <a:prstGeom prst="downArrowCallout">
            <a:avLst>
              <a:gd name="adj1" fmla="val 25000"/>
              <a:gd name="adj2" fmla="val 25000"/>
              <a:gd name="adj3" fmla="val 30758"/>
              <a:gd name="adj4" fmla="val 66667"/>
            </a:avLst>
          </a:prstGeom>
          <a:solidFill>
            <a:schemeClr val="accent1"/>
          </a:solidFill>
          <a:ln w="9525">
            <a:solidFill>
              <a:schemeClr val="tx1"/>
            </a:solidFill>
            <a:miter lim="800000"/>
            <a:headEnd/>
            <a:tailEnd/>
          </a:ln>
        </p:spPr>
        <p:txBody>
          <a:bodyPr wrap="none" anchor="ctr"/>
          <a:lstStyle/>
          <a:p>
            <a:endParaRPr lang="fr-FR" sz="1800"/>
          </a:p>
        </p:txBody>
      </p:sp>
      <p:sp>
        <p:nvSpPr>
          <p:cNvPr id="40969" name="Rectangle 7"/>
          <p:cNvSpPr>
            <a:spLocks noChangeArrowheads="1"/>
          </p:cNvSpPr>
          <p:nvPr/>
        </p:nvSpPr>
        <p:spPr bwMode="auto">
          <a:xfrm>
            <a:off x="5486400" y="2006600"/>
            <a:ext cx="3189288" cy="4159250"/>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Le commerçant est </a:t>
            </a:r>
          </a:p>
          <a:p>
            <a:pPr algn="ctr"/>
            <a:r>
              <a:rPr lang="fr-FR" sz="2400">
                <a:latin typeface="Times New Roman" pitchFamily="18" charset="0"/>
              </a:rPr>
              <a:t>Celui qui joue le rôle</a:t>
            </a:r>
          </a:p>
          <a:p>
            <a:pPr algn="ctr"/>
            <a:r>
              <a:rPr lang="fr-FR" sz="2400">
                <a:latin typeface="Times New Roman" pitchFamily="18" charset="0"/>
              </a:rPr>
              <a:t> d’intermédiaire entre</a:t>
            </a:r>
          </a:p>
          <a:p>
            <a:pPr algn="ctr"/>
            <a:r>
              <a:rPr lang="fr-FR" sz="2400">
                <a:latin typeface="Times New Roman" pitchFamily="18" charset="0"/>
              </a:rPr>
              <a:t> le producteur et</a:t>
            </a:r>
          </a:p>
          <a:p>
            <a:pPr algn="ctr"/>
            <a:r>
              <a:rPr lang="fr-FR" sz="2400">
                <a:latin typeface="Times New Roman" pitchFamily="18" charset="0"/>
              </a:rPr>
              <a:t> le consommateur </a:t>
            </a:r>
          </a:p>
          <a:p>
            <a:pPr algn="ctr"/>
            <a:r>
              <a:rPr lang="fr-FR" sz="2400">
                <a:latin typeface="Times New Roman" pitchFamily="18" charset="0"/>
              </a:rPr>
              <a:t>et qui s’interpose</a:t>
            </a:r>
          </a:p>
          <a:p>
            <a:pPr algn="ctr"/>
            <a:r>
              <a:rPr lang="fr-FR" sz="2400">
                <a:latin typeface="Times New Roman" pitchFamily="18" charset="0"/>
              </a:rPr>
              <a:t>dans le circuit de la</a:t>
            </a:r>
          </a:p>
          <a:p>
            <a:pPr algn="ctr"/>
            <a:r>
              <a:rPr lang="fr-FR" sz="2400">
                <a:latin typeface="Times New Roman" pitchFamily="18" charset="0"/>
              </a:rPr>
              <a:t>circulation et de </a:t>
            </a:r>
          </a:p>
          <a:p>
            <a:pPr algn="ctr"/>
            <a:r>
              <a:rPr lang="fr-FR" sz="2400">
                <a:latin typeface="Times New Roman" pitchFamily="18" charset="0"/>
              </a:rPr>
              <a:t>l’échange</a:t>
            </a:r>
          </a:p>
          <a:p>
            <a:pPr algn="ctr"/>
            <a:r>
              <a:rPr lang="fr-FR" sz="2400">
                <a:latin typeface="Times New Roman" pitchFamily="18" charset="0"/>
              </a:rPr>
              <a:t> ( achat &amp; vente ) </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6B115AC-A599-4545-8290-A4165954B58B}" type="datetime1">
              <a:rPr lang="fr-FR" smtClean="0"/>
              <a:pPr/>
              <a:t>05/10/2023</a:t>
            </a:fld>
            <a:endParaRPr lang="fr-FR" smtClean="0"/>
          </a:p>
        </p:txBody>
      </p:sp>
      <p:sp>
        <p:nvSpPr>
          <p:cNvPr id="41987"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0D0305F-7E86-4A9A-8F24-8205DABE5395}" type="slidenum">
              <a:rPr lang="fr-FR" smtClean="0"/>
              <a:pPr/>
              <a:t>22</a:t>
            </a:fld>
            <a:endParaRPr lang="fr-FR" smtClean="0"/>
          </a:p>
        </p:txBody>
      </p:sp>
      <p:sp>
        <p:nvSpPr>
          <p:cNvPr id="41988" name="Rectangle 2"/>
          <p:cNvSpPr>
            <a:spLocks noChangeArrowheads="1"/>
          </p:cNvSpPr>
          <p:nvPr/>
        </p:nvSpPr>
        <p:spPr bwMode="auto">
          <a:xfrm>
            <a:off x="592138" y="322263"/>
            <a:ext cx="8247062" cy="609600"/>
          </a:xfrm>
          <a:prstGeom prst="rect">
            <a:avLst/>
          </a:prstGeom>
          <a:solidFill>
            <a:schemeClr val="accent1"/>
          </a:solidFill>
          <a:ln w="9525">
            <a:solidFill>
              <a:schemeClr val="tx1"/>
            </a:solidFill>
            <a:miter lim="800000"/>
            <a:headEnd/>
            <a:tailEnd/>
          </a:ln>
        </p:spPr>
        <p:txBody>
          <a:bodyPr wrap="none" anchor="ctr"/>
          <a:lstStyle/>
          <a:p>
            <a:pPr algn="ctr"/>
            <a:r>
              <a:rPr lang="fr-FR" sz="3200">
                <a:latin typeface="Baskerville Old Face" pitchFamily="18" charset="0"/>
              </a:rPr>
              <a:t>LE CRITERE JURIDIQUE</a:t>
            </a:r>
          </a:p>
        </p:txBody>
      </p:sp>
      <p:sp>
        <p:nvSpPr>
          <p:cNvPr id="41989" name="AutoShape 3"/>
          <p:cNvSpPr>
            <a:spLocks noChangeArrowheads="1"/>
          </p:cNvSpPr>
          <p:nvPr/>
        </p:nvSpPr>
        <p:spPr bwMode="auto">
          <a:xfrm>
            <a:off x="1428750" y="2074863"/>
            <a:ext cx="6429375" cy="1497013"/>
          </a:xfrm>
          <a:prstGeom prst="downArrowCallout">
            <a:avLst>
              <a:gd name="adj1" fmla="val 25013"/>
              <a:gd name="adj2" fmla="val 24993"/>
              <a:gd name="adj3" fmla="val 25727"/>
              <a:gd name="adj4" fmla="val 66667"/>
            </a:avLst>
          </a:prstGeom>
          <a:solidFill>
            <a:schemeClr val="accent1"/>
          </a:solidFill>
          <a:ln w="9525">
            <a:solidFill>
              <a:schemeClr val="tx1"/>
            </a:solidFill>
            <a:miter lim="800000"/>
            <a:headEnd/>
            <a:tailEnd/>
          </a:ln>
        </p:spPr>
        <p:txBody>
          <a:bodyPr wrap="none" anchor="ctr"/>
          <a:lstStyle/>
          <a:p>
            <a:pPr algn="ctr"/>
            <a:r>
              <a:rPr lang="fr-FR" sz="2800" b="1">
                <a:latin typeface="Baskerville Old Face" pitchFamily="18" charset="0"/>
              </a:rPr>
              <a:t>La théorie de </a:t>
            </a:r>
          </a:p>
          <a:p>
            <a:pPr algn="ctr"/>
            <a:r>
              <a:rPr lang="fr-FR" sz="2800" b="1">
                <a:latin typeface="Baskerville Old Face" pitchFamily="18" charset="0"/>
              </a:rPr>
              <a:t>l’entreprise</a:t>
            </a:r>
          </a:p>
        </p:txBody>
      </p:sp>
      <p:sp>
        <p:nvSpPr>
          <p:cNvPr id="41990" name="Rectangle 4"/>
          <p:cNvSpPr>
            <a:spLocks noChangeArrowheads="1"/>
          </p:cNvSpPr>
          <p:nvPr/>
        </p:nvSpPr>
        <p:spPr bwMode="auto">
          <a:xfrm>
            <a:off x="571500" y="3500438"/>
            <a:ext cx="8215313" cy="2571750"/>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Baskerville Old Face" pitchFamily="18" charset="0"/>
              </a:rPr>
              <a:t>Les activités </a:t>
            </a:r>
          </a:p>
          <a:p>
            <a:pPr algn="ctr"/>
            <a:r>
              <a:rPr lang="fr-FR" sz="2400">
                <a:latin typeface="Baskerville Old Face" pitchFamily="18" charset="0"/>
              </a:rPr>
              <a:t>Commerciales sont </a:t>
            </a:r>
          </a:p>
          <a:p>
            <a:pPr algn="ctr"/>
            <a:r>
              <a:rPr lang="fr-FR" sz="2400">
                <a:latin typeface="Baskerville Old Face" pitchFamily="18" charset="0"/>
              </a:rPr>
              <a:t> celles qui sont </a:t>
            </a:r>
          </a:p>
          <a:p>
            <a:pPr algn="ctr"/>
            <a:r>
              <a:rPr lang="fr-FR" sz="2400">
                <a:latin typeface="Baskerville Old Face" pitchFamily="18" charset="0"/>
              </a:rPr>
              <a:t>Exercées en entreprise</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idx="1"/>
          </p:nvPr>
        </p:nvSpPr>
        <p:spPr>
          <a:xfrm>
            <a:off x="457200" y="1882775"/>
            <a:ext cx="8229600" cy="4572000"/>
          </a:xfrm>
        </p:spPr>
        <p:txBody>
          <a:bodyPr lIns="92075" tIns="46038" rIns="92075" bIns="46038"/>
          <a:lstStyle/>
          <a:p>
            <a:pPr algn="just" eaLnBrk="1" hangingPunct="1"/>
            <a:endParaRPr lang="fr-FR" u="sng" dirty="0" smtClean="0"/>
          </a:p>
          <a:p>
            <a:pPr algn="just" eaLnBrk="1" hangingPunct="1"/>
            <a:endParaRPr lang="fr-FR" u="sng" dirty="0" smtClean="0"/>
          </a:p>
          <a:p>
            <a:pPr algn="just" eaLnBrk="1" hangingPunct="1"/>
            <a:r>
              <a:rPr lang="fr-FR" b="1" u="sng" dirty="0" smtClean="0">
                <a:latin typeface="Baskerville Old Face" pitchFamily="18" charset="0"/>
              </a:rPr>
              <a:t>Il est important de noter que aucun des critères n’est satisfaisant, aucun d’eux ne couvre tout le secteur commercial.</a:t>
            </a:r>
          </a:p>
          <a:p>
            <a:pPr algn="just" eaLnBrk="1" hangingPunct="1">
              <a:buFont typeface="Wingdings" pitchFamily="2" charset="2"/>
              <a:buNone/>
            </a:pPr>
            <a:endParaRPr lang="fr-FR" b="1" u="sng" dirty="0" smtClean="0"/>
          </a:p>
          <a:p>
            <a:pPr algn="just" eaLnBrk="1" hangingPunct="1">
              <a:buFont typeface="Wingdings" pitchFamily="2" charset="2"/>
              <a:buNone/>
            </a:pPr>
            <a:endParaRPr lang="fr-FR" b="1" u="sng" dirty="0" smtClean="0"/>
          </a:p>
          <a:p>
            <a:pPr algn="just" eaLnBrk="1" hangingPunct="1">
              <a:buFont typeface="Wingdings" pitchFamily="2" charset="2"/>
              <a:buNone/>
            </a:pPr>
            <a:endParaRPr lang="fr-FR" b="1" u="sng" dirty="0" smtClean="0"/>
          </a:p>
        </p:txBody>
      </p:sp>
      <p:sp>
        <p:nvSpPr>
          <p:cNvPr id="43011"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DC0464A-160D-45AF-ADD3-635C4C1A8DBD}" type="datetime1">
              <a:rPr lang="fr-FR" smtClean="0"/>
              <a:pPr/>
              <a:t>05/10/2023</a:t>
            </a:fld>
            <a:endParaRPr lang="fr-FR" smtClean="0"/>
          </a:p>
        </p:txBody>
      </p:sp>
      <p:sp>
        <p:nvSpPr>
          <p:cNvPr id="43012"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C6E61D6-B5CF-4ABC-86DE-0605DE232211}" type="slidenum">
              <a:rPr lang="fr-FR" smtClean="0"/>
              <a:pPr/>
              <a:t>23</a:t>
            </a:fld>
            <a:endParaRPr lang="fr-FR"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endParaRPr lang="fr-FR" sz="4000" dirty="0" smtClean="0">
              <a:solidFill>
                <a:schemeClr val="accent1">
                  <a:tint val="83000"/>
                  <a:satMod val="150000"/>
                </a:schemeClr>
              </a:solidFill>
              <a:latin typeface="Baskerville Old Face" pitchFamily="18" charset="0"/>
            </a:endParaRPr>
          </a:p>
        </p:txBody>
      </p:sp>
      <p:sp>
        <p:nvSpPr>
          <p:cNvPr id="44035" name="Rectangle 3"/>
          <p:cNvSpPr>
            <a:spLocks noGrp="1" noChangeArrowheads="1"/>
          </p:cNvSpPr>
          <p:nvPr>
            <p:ph idx="1"/>
          </p:nvPr>
        </p:nvSpPr>
        <p:spPr>
          <a:xfrm>
            <a:off x="214313" y="2214563"/>
            <a:ext cx="8715375" cy="3622675"/>
          </a:xfrm>
        </p:spPr>
        <p:txBody>
          <a:bodyPr lIns="92075" tIns="46038" rIns="92075" bIns="46038"/>
          <a:lstStyle/>
          <a:p>
            <a:pPr algn="just" eaLnBrk="1" hangingPunct="1"/>
            <a:r>
              <a:rPr lang="fr-FR" sz="2800" b="1" dirty="0" smtClean="0">
                <a:latin typeface="Baskerville Old Face" pitchFamily="18" charset="0"/>
              </a:rPr>
              <a:t>Le législateur marocain, et devant la difficulté de distinguer entre l’acte de commerce et l’acte civile, a procédé à une énumération des activités commerciales et cela dans les articles 6 &amp; 7 du code de commerce. </a:t>
            </a:r>
          </a:p>
        </p:txBody>
      </p:sp>
      <p:sp>
        <p:nvSpPr>
          <p:cNvPr id="44036"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29D2D055-F003-4321-BEBD-4EAF0AD21DC4}" type="datetime1">
              <a:rPr lang="fr-FR" smtClean="0"/>
              <a:pPr/>
              <a:t>05/10/2023</a:t>
            </a:fld>
            <a:endParaRPr lang="fr-FR" smtClean="0"/>
          </a:p>
        </p:txBody>
      </p:sp>
      <p:sp>
        <p:nvSpPr>
          <p:cNvPr id="44037"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80F9D6D-21AC-4903-A8E7-0001B2E7B5CA}" type="slidenum">
              <a:rPr lang="fr-FR" smtClean="0"/>
              <a:pPr/>
              <a:t>24</a:t>
            </a:fld>
            <a:endParaRPr lang="fr-FR"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438896"/>
          </a:xfrm>
        </p:spPr>
        <p:txBody>
          <a:bodyPr>
            <a:normAutofit fontScale="90000"/>
          </a:bodyPr>
          <a:lstStyle/>
          <a:p>
            <a:endParaRPr lang="fr-FR" dirty="0"/>
          </a:p>
        </p:txBody>
      </p:sp>
      <p:sp>
        <p:nvSpPr>
          <p:cNvPr id="3" name="Espace réservé du contenu 2"/>
          <p:cNvSpPr>
            <a:spLocks noGrp="1"/>
          </p:cNvSpPr>
          <p:nvPr>
            <p:ph idx="1"/>
          </p:nvPr>
        </p:nvSpPr>
        <p:spPr>
          <a:xfrm>
            <a:off x="457200" y="1357298"/>
            <a:ext cx="8229600" cy="4967302"/>
          </a:xfrm>
        </p:spPr>
        <p:txBody>
          <a:bodyPr>
            <a:normAutofit fontScale="92500" lnSpcReduction="20000"/>
          </a:bodyPr>
          <a:lstStyle/>
          <a:p>
            <a:pPr algn="just"/>
            <a:r>
              <a:rPr lang="fr-FR" sz="2800" b="1" dirty="0" smtClean="0">
                <a:latin typeface="Baskerville Old Face" pitchFamily="18" charset="0"/>
              </a:rPr>
              <a:t>Article 6</a:t>
            </a:r>
            <a:r>
              <a:rPr lang="fr-FR" sz="2800" dirty="0" smtClean="0">
                <a:latin typeface="Baskerville Old Face" pitchFamily="18" charset="0"/>
              </a:rPr>
              <a:t> : Sous réserve des dispositions du chapitre II du titre IV ci-après, relatif à la publicité au registre du commerce, la qualité de commerçant s'acquiert par l' exercice habituel ou professionnel </a:t>
            </a:r>
            <a:r>
              <a:rPr lang="fr-FR" sz="2800" u="sng" dirty="0" smtClean="0">
                <a:latin typeface="Baskerville Old Face" pitchFamily="18" charset="0"/>
              </a:rPr>
              <a:t>des activités suivantes</a:t>
            </a:r>
            <a:r>
              <a:rPr lang="fr-FR" sz="2800" dirty="0" smtClean="0">
                <a:latin typeface="Baskerville Old Face" pitchFamily="18" charset="0"/>
              </a:rPr>
              <a:t>:</a:t>
            </a:r>
          </a:p>
          <a:p>
            <a:pPr algn="just"/>
            <a:endParaRPr lang="fr-FR" sz="2800" dirty="0" smtClean="0">
              <a:latin typeface="Baskerville Old Face" pitchFamily="18" charset="0"/>
            </a:endParaRPr>
          </a:p>
          <a:p>
            <a:pPr lvl="1" algn="just"/>
            <a:r>
              <a:rPr lang="fr-FR" dirty="0" smtClean="0">
                <a:latin typeface="Baskerville Old Face" pitchFamily="18" charset="0"/>
              </a:rPr>
              <a:t>1) l' achat de meubles corporels ou incorporels en vue de les revendre soit en nature soit après les avoir travaillés et mis en œuvre ou en vue de les louer;</a:t>
            </a:r>
          </a:p>
          <a:p>
            <a:pPr lvl="1" algn="just"/>
            <a:r>
              <a:rPr lang="fr-FR" dirty="0" smtClean="0">
                <a:latin typeface="Baskerville Old Face" pitchFamily="18" charset="0"/>
              </a:rPr>
              <a:t>2) la location de meubles corporels ou incorporels en vue de leur sous-location;</a:t>
            </a:r>
          </a:p>
          <a:p>
            <a:pPr lvl="1" algn="just"/>
            <a:r>
              <a:rPr lang="fr-FR" dirty="0" smtClean="0">
                <a:latin typeface="Baskerville Old Face" pitchFamily="18" charset="0"/>
              </a:rPr>
              <a:t>3) l' achat d' immeubles en vue de les revendre en l' état ou après transformation;</a:t>
            </a:r>
          </a:p>
          <a:p>
            <a:pPr lvl="1" algn="just"/>
            <a:r>
              <a:rPr lang="fr-FR" dirty="0" smtClean="0">
                <a:latin typeface="Baskerville Old Face" pitchFamily="18" charset="0"/>
              </a:rPr>
              <a:t>4) la recherche et l' exploitation des mines et carrières;</a:t>
            </a:r>
          </a:p>
          <a:p>
            <a:pPr lvl="1" algn="just"/>
            <a:r>
              <a:rPr lang="fr-FR" dirty="0" smtClean="0">
                <a:latin typeface="Baskerville Old Face" pitchFamily="18" charset="0"/>
              </a:rPr>
              <a:t>5) l' activité industrielle ou artisanale;</a:t>
            </a:r>
          </a:p>
          <a:p>
            <a:endParaRPr lang="fr-F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367458"/>
          </a:xfrm>
        </p:spPr>
        <p:txBody>
          <a:bodyPr>
            <a:normAutofit fontScale="90000"/>
          </a:bodyPr>
          <a:lstStyle/>
          <a:p>
            <a:endParaRPr lang="fr-FR" dirty="0"/>
          </a:p>
        </p:txBody>
      </p:sp>
      <p:sp>
        <p:nvSpPr>
          <p:cNvPr id="3" name="Espace réservé du contenu 2"/>
          <p:cNvSpPr>
            <a:spLocks noGrp="1"/>
          </p:cNvSpPr>
          <p:nvPr>
            <p:ph idx="1"/>
          </p:nvPr>
        </p:nvSpPr>
        <p:spPr>
          <a:xfrm>
            <a:off x="457200" y="1214422"/>
            <a:ext cx="8401080" cy="5286412"/>
          </a:xfrm>
        </p:spPr>
        <p:txBody>
          <a:bodyPr>
            <a:normAutofit fontScale="85000" lnSpcReduction="10000"/>
          </a:bodyPr>
          <a:lstStyle/>
          <a:p>
            <a:pPr algn="just"/>
            <a:endParaRPr lang="fr-FR" sz="2800" dirty="0" smtClean="0">
              <a:latin typeface="Baskerville Old Face" pitchFamily="18" charset="0"/>
            </a:endParaRPr>
          </a:p>
          <a:p>
            <a:pPr lvl="1" algn="just"/>
            <a:r>
              <a:rPr lang="fr-FR" dirty="0" smtClean="0">
                <a:latin typeface="Baskerville Old Face" pitchFamily="18" charset="0"/>
              </a:rPr>
              <a:t>6) le transport;</a:t>
            </a:r>
          </a:p>
          <a:p>
            <a:pPr lvl="1" algn="just"/>
            <a:r>
              <a:rPr lang="fr-FR" dirty="0" smtClean="0">
                <a:latin typeface="Baskerville Old Face" pitchFamily="18" charset="0"/>
              </a:rPr>
              <a:t>7) la banque, le crédit et les transactions financières;</a:t>
            </a:r>
          </a:p>
          <a:p>
            <a:pPr lvl="1" algn="just"/>
            <a:r>
              <a:rPr lang="fr-FR" dirty="0" smtClean="0">
                <a:latin typeface="Baskerville Old Face" pitchFamily="18" charset="0"/>
              </a:rPr>
              <a:t>8) les opérations d' assurances à primes fixes;</a:t>
            </a:r>
          </a:p>
          <a:p>
            <a:pPr lvl="1" algn="just"/>
            <a:r>
              <a:rPr lang="fr-FR" dirty="0" smtClean="0">
                <a:latin typeface="Baskerville Old Face" pitchFamily="18" charset="0"/>
              </a:rPr>
              <a:t>9) le courtage, la commission et toutes autres opérations d' entremise;</a:t>
            </a:r>
          </a:p>
          <a:p>
            <a:pPr lvl="1" algn="just"/>
            <a:r>
              <a:rPr lang="fr-FR" dirty="0" smtClean="0">
                <a:latin typeface="Baskerville Old Face" pitchFamily="18" charset="0"/>
              </a:rPr>
              <a:t>10) l' exploitation d' entrepôts et de magasins généraux;</a:t>
            </a:r>
          </a:p>
          <a:p>
            <a:pPr lvl="1" algn="just"/>
            <a:r>
              <a:rPr lang="fr-FR" dirty="0" smtClean="0">
                <a:latin typeface="Baskerville Old Face" pitchFamily="18" charset="0"/>
              </a:rPr>
              <a:t>11) l' imprimerie et l' édition quels qu'en soient la forme et le support;</a:t>
            </a:r>
          </a:p>
          <a:p>
            <a:pPr lvl="1" algn="just"/>
            <a:r>
              <a:rPr lang="fr-FR" dirty="0" smtClean="0">
                <a:latin typeface="Baskerville Old Face" pitchFamily="18" charset="0"/>
              </a:rPr>
              <a:t>12) le bâtiment et les travaux publics;</a:t>
            </a:r>
          </a:p>
          <a:p>
            <a:pPr lvl="1" algn="just"/>
            <a:r>
              <a:rPr lang="fr-FR" dirty="0" smtClean="0">
                <a:latin typeface="Baskerville Old Face" pitchFamily="18" charset="0"/>
              </a:rPr>
              <a:t>13) les bureaux et agences d' affaires, de voyages, d' information et de publicité;</a:t>
            </a:r>
          </a:p>
          <a:p>
            <a:pPr lvl="1" algn="just"/>
            <a:r>
              <a:rPr lang="fr-FR" dirty="0" smtClean="0">
                <a:latin typeface="Baskerville Old Face" pitchFamily="18" charset="0"/>
              </a:rPr>
              <a:t>14) la fourniture de produits et services;</a:t>
            </a:r>
          </a:p>
          <a:p>
            <a:pPr lvl="1" algn="just"/>
            <a:r>
              <a:rPr lang="fr-FR" dirty="0" smtClean="0">
                <a:latin typeface="Baskerville Old Face" pitchFamily="18" charset="0"/>
              </a:rPr>
              <a:t>15) l' organisation des spectacles publics:</a:t>
            </a:r>
          </a:p>
          <a:p>
            <a:pPr lvl="1" algn="just"/>
            <a:r>
              <a:rPr lang="fr-FR" dirty="0" smtClean="0">
                <a:latin typeface="Baskerville Old Face" pitchFamily="18" charset="0"/>
              </a:rPr>
              <a:t>16) la vente aux enchères publiques;</a:t>
            </a:r>
          </a:p>
          <a:p>
            <a:pPr lvl="1" algn="just"/>
            <a:r>
              <a:rPr lang="fr-FR" dirty="0" smtClean="0">
                <a:latin typeface="Baskerville Old Face" pitchFamily="18" charset="0"/>
              </a:rPr>
              <a:t>17) la distribution d' eau, d' électricité et de gaz;</a:t>
            </a:r>
          </a:p>
          <a:p>
            <a:pPr lvl="1" algn="just"/>
            <a:r>
              <a:rPr lang="fr-FR" dirty="0" smtClean="0">
                <a:latin typeface="Baskerville Old Face" pitchFamily="18" charset="0"/>
              </a:rPr>
              <a:t>18) les postes et télécommunications.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581772"/>
          </a:xfrm>
        </p:spPr>
        <p:txBody>
          <a:bodyPr>
            <a:normAutofit fontScale="90000"/>
          </a:bodyPr>
          <a:lstStyle/>
          <a:p>
            <a:endParaRPr lang="fr-FR" dirty="0"/>
          </a:p>
        </p:txBody>
      </p:sp>
      <p:sp>
        <p:nvSpPr>
          <p:cNvPr id="3" name="Espace réservé du contenu 2"/>
          <p:cNvSpPr>
            <a:spLocks noGrp="1"/>
          </p:cNvSpPr>
          <p:nvPr>
            <p:ph idx="1"/>
          </p:nvPr>
        </p:nvSpPr>
        <p:spPr>
          <a:xfrm>
            <a:off x="457200" y="1428736"/>
            <a:ext cx="8229600" cy="4895864"/>
          </a:xfrm>
        </p:spPr>
        <p:txBody>
          <a:bodyPr/>
          <a:lstStyle/>
          <a:p>
            <a:pPr algn="just"/>
            <a:r>
              <a:rPr lang="fr-FR" sz="2800" b="1" dirty="0" smtClean="0">
                <a:latin typeface="Baskerville Old Face" pitchFamily="18" charset="0"/>
              </a:rPr>
              <a:t>Article 7</a:t>
            </a:r>
            <a:r>
              <a:rPr lang="fr-FR" sz="2800" dirty="0" smtClean="0">
                <a:latin typeface="Baskerville Old Face" pitchFamily="18" charset="0"/>
              </a:rPr>
              <a:t> : La qualité de commerçant s'acquiert également par l' exercice habituel ou professionnel   des activités suivantes:</a:t>
            </a:r>
          </a:p>
          <a:p>
            <a:pPr lvl="1" algn="just"/>
            <a:r>
              <a:rPr lang="fr-FR" dirty="0" smtClean="0">
                <a:latin typeface="Baskerville Old Face" pitchFamily="18" charset="0"/>
              </a:rPr>
              <a:t>1) toutes opérations portant sur les navires et les aéronefs et leurs accessoires;</a:t>
            </a:r>
          </a:p>
          <a:p>
            <a:pPr lvl="1" algn="just"/>
            <a:r>
              <a:rPr lang="fr-FR" dirty="0" smtClean="0">
                <a:latin typeface="Baskerville Old Face" pitchFamily="18" charset="0"/>
              </a:rPr>
              <a:t>2) toutes opérations se rattachant à l' exploitation des navires et aéronefs et au commerce maritime et aérien.</a:t>
            </a:r>
          </a:p>
          <a:p>
            <a:pPr algn="just"/>
            <a:endParaRPr lang="fr-FR" sz="2800" dirty="0" smtClean="0">
              <a:latin typeface="Baskerville Old Face" pitchFamily="18" charset="0"/>
            </a:endParaRPr>
          </a:p>
          <a:p>
            <a:pPr algn="just"/>
            <a:endParaRPr lang="fr-FR" sz="2000" dirty="0" smtClean="0">
              <a:latin typeface="Baskerville Old Face" pitchFamily="18" charset="0"/>
            </a:endParaRPr>
          </a:p>
          <a:p>
            <a:pPr algn="just"/>
            <a:endParaRPr lang="fr-FR" sz="2000" dirty="0" smtClean="0">
              <a:latin typeface="Baskerville Old Face" pitchFamily="18" charset="0"/>
            </a:endParaRPr>
          </a:p>
          <a:p>
            <a:pPr algn="just"/>
            <a:endParaRPr lang="fr-FR" sz="2000" dirty="0" smtClean="0">
              <a:latin typeface="Baskerville Old Face" pitchFamily="18" charset="0"/>
            </a:endParaRPr>
          </a:p>
          <a:p>
            <a:pPr algn="just"/>
            <a:endParaRPr lang="fr-FR" sz="2000" dirty="0" smtClean="0">
              <a:latin typeface="Baskerville Old Face" pitchFamily="18" charset="0"/>
            </a:endParaRPr>
          </a:p>
          <a:p>
            <a:endParaRPr lang="fr-F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sz="2800" b="1" dirty="0" smtClean="0">
                <a:latin typeface="Baskerville Old Face" pitchFamily="18" charset="0"/>
              </a:rPr>
              <a:t>Article 8 :</a:t>
            </a:r>
            <a:r>
              <a:rPr lang="fr-FR" sz="2800" dirty="0" smtClean="0">
                <a:latin typeface="Baskerville Old Face" pitchFamily="18" charset="0"/>
              </a:rPr>
              <a:t> La qualité de commerçant s'acquiert également par l' exercice habituel ou professionnel de toutes activités pouvant être assimilées aux activités énumérées aux articles 6 et 7 ci-dessus.</a:t>
            </a:r>
          </a:p>
          <a:p>
            <a:pPr algn="just"/>
            <a:endParaRPr lang="fr-FR"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sz="2800" b="1" dirty="0" smtClean="0">
                <a:latin typeface="Baskerville Old Face" pitchFamily="18" charset="0"/>
              </a:rPr>
              <a:t>Article 11 : </a:t>
            </a:r>
            <a:r>
              <a:rPr lang="fr-FR" sz="2800" dirty="0" smtClean="0">
                <a:latin typeface="Baskerville Old Face" pitchFamily="18" charset="0"/>
              </a:rPr>
              <a:t>Toute personne qui, en dépit d' une interdiction, d' une déchéance ou d' une incompatibilité, exerce habituellement une activité commerciale, est réputée commerçant.</a:t>
            </a:r>
          </a:p>
          <a:p>
            <a:pPr algn="just"/>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Fondement du droit commercial</a:t>
            </a:r>
            <a:endParaRPr lang="fr-FR" dirty="0"/>
          </a:p>
        </p:txBody>
      </p:sp>
      <p:sp>
        <p:nvSpPr>
          <p:cNvPr id="3" name="Espace réservé du contenu 2"/>
          <p:cNvSpPr>
            <a:spLocks noGrp="1"/>
          </p:cNvSpPr>
          <p:nvPr>
            <p:ph idx="1"/>
          </p:nvPr>
        </p:nvSpPr>
        <p:spPr/>
        <p:txBody>
          <a:bodyPr/>
          <a:lstStyle/>
          <a:p>
            <a:endParaRPr lang="ar-MA" dirty="0" smtClean="0"/>
          </a:p>
          <a:p>
            <a:endParaRPr lang="ar-MA" dirty="0" smtClean="0"/>
          </a:p>
          <a:p>
            <a:r>
              <a:rPr lang="fr-FR" dirty="0" smtClean="0"/>
              <a:t>Droit commercial: définition et origine</a:t>
            </a:r>
            <a:endParaRPr lang="ar-MA" dirty="0" smtClean="0"/>
          </a:p>
          <a:p>
            <a:endParaRPr lang="ar-MA" dirty="0" smtClean="0"/>
          </a:p>
          <a:p>
            <a:pPr lvl="1"/>
            <a:endParaRPr lang="ar-MA"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b="1" dirty="0" smtClean="0">
                <a:latin typeface="Baskerville Old Face" pitchFamily="18" charset="0"/>
              </a:rPr>
              <a:t>Article 9</a:t>
            </a:r>
            <a:r>
              <a:rPr lang="fr-FR" dirty="0" smtClean="0">
                <a:latin typeface="Baskerville Old Face" pitchFamily="18" charset="0"/>
              </a:rPr>
              <a:t> : Indépendamment des dispositions des articles 6 et 7 ci-dessus, sont réputés actes de commerce:</a:t>
            </a:r>
          </a:p>
          <a:p>
            <a:pPr lvl="1" algn="just"/>
            <a:r>
              <a:rPr lang="fr-FR" dirty="0" smtClean="0">
                <a:latin typeface="Baskerville Old Face" pitchFamily="18" charset="0"/>
              </a:rPr>
              <a:t>la lettre de change;</a:t>
            </a:r>
          </a:p>
          <a:p>
            <a:pPr lvl="1" algn="just"/>
            <a:r>
              <a:rPr lang="fr-FR" dirty="0" smtClean="0">
                <a:latin typeface="Baskerville Old Face" pitchFamily="18" charset="0"/>
              </a:rPr>
              <a:t>le billet à ordre signé même par un non-commerçant, lorsqu'il résulte d' une transaction commerciale</a:t>
            </a:r>
            <a:endParaRPr lang="fr-FR"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5400" b="1" dirty="0" smtClean="0"/>
              <a:t>Les actes de commerce</a:t>
            </a:r>
            <a:endParaRPr lang="fr-FR" sz="5400" b="1" dirty="0"/>
          </a:p>
        </p:txBody>
      </p:sp>
      <p:sp>
        <p:nvSpPr>
          <p:cNvPr id="3" name="Espace réservé du contenu 2"/>
          <p:cNvSpPr>
            <a:spLocks noGrp="1"/>
          </p:cNvSpPr>
          <p:nvPr>
            <p:ph idx="1"/>
          </p:nvPr>
        </p:nvSpPr>
        <p:spPr/>
        <p:txBody>
          <a:bodyPr/>
          <a:lstStyle/>
          <a:p>
            <a:pPr>
              <a:buNone/>
            </a:pPr>
            <a:endParaRPr lang="fr-FR" b="1" dirty="0" smtClean="0">
              <a:solidFill>
                <a:schemeClr val="tx2"/>
              </a:solidFill>
            </a:endParaRPr>
          </a:p>
          <a:p>
            <a:pPr algn="just">
              <a:buNone/>
            </a:pPr>
            <a:r>
              <a:rPr lang="fr-FR" b="1" dirty="0" smtClean="0">
                <a:solidFill>
                  <a:schemeClr val="tx2"/>
                </a:solidFill>
              </a:rPr>
              <a:t>	Les actes qui sont réputés actes de commerce, sont énumérés aux articles 6 à 10 du code de commerce.</a:t>
            </a:r>
          </a:p>
          <a:p>
            <a:endParaRPr lang="fr-FR" dirty="0" smtClean="0"/>
          </a:p>
          <a:p>
            <a:endParaRPr lang="fr-F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62500" lnSpcReduction="20000"/>
          </a:bodyPr>
          <a:lstStyle/>
          <a:p>
            <a:pPr algn="just">
              <a:buNone/>
            </a:pPr>
            <a:r>
              <a:rPr lang="fr-FR" dirty="0" smtClean="0"/>
              <a:t>	</a:t>
            </a:r>
            <a:r>
              <a:rPr lang="fr-FR" sz="3100" b="1" dirty="0" smtClean="0">
                <a:solidFill>
                  <a:schemeClr val="tx2"/>
                </a:solidFill>
              </a:rPr>
              <a:t>L'analyse des dispositions légales, permet de classer les actes de commerce en trois catégories </a:t>
            </a:r>
          </a:p>
          <a:p>
            <a:pPr algn="just">
              <a:buNone/>
            </a:pPr>
            <a:endParaRPr lang="fr-FR" sz="3100" b="1" dirty="0" smtClean="0">
              <a:solidFill>
                <a:schemeClr val="tx2"/>
              </a:solidFill>
            </a:endParaRPr>
          </a:p>
          <a:p>
            <a:pPr lvl="1" algn="just"/>
            <a:r>
              <a:rPr lang="fr-FR" sz="2600" b="1" dirty="0" smtClean="0">
                <a:solidFill>
                  <a:schemeClr val="tx2"/>
                </a:solidFill>
              </a:rPr>
              <a:t>Les </a:t>
            </a:r>
            <a:r>
              <a:rPr lang="fr-FR" sz="2600" b="1" u="sng" dirty="0" smtClean="0">
                <a:solidFill>
                  <a:schemeClr val="tx2"/>
                </a:solidFill>
              </a:rPr>
              <a:t>actes de commerce par nature </a:t>
            </a:r>
            <a:r>
              <a:rPr lang="fr-FR" sz="2600" b="1" dirty="0" smtClean="0">
                <a:solidFill>
                  <a:schemeClr val="tx2"/>
                </a:solidFill>
              </a:rPr>
              <a:t>: qui sont les seuls à pouvoir conférer la qualité de commerçant, et qui figurent aux articles 6, 7 et 8 (ex : l'achat pour la revente).</a:t>
            </a:r>
          </a:p>
          <a:p>
            <a:pPr lvl="1" algn="just">
              <a:buNone/>
            </a:pPr>
            <a:endParaRPr lang="fr-FR" sz="2600" b="1" dirty="0" smtClean="0">
              <a:solidFill>
                <a:schemeClr val="tx2"/>
              </a:solidFill>
            </a:endParaRPr>
          </a:p>
          <a:p>
            <a:pPr lvl="1" algn="just"/>
            <a:r>
              <a:rPr lang="fr-FR" sz="2600" b="1" dirty="0" smtClean="0">
                <a:solidFill>
                  <a:schemeClr val="tx2"/>
                </a:solidFill>
              </a:rPr>
              <a:t> Les </a:t>
            </a:r>
            <a:r>
              <a:rPr lang="fr-FR" sz="2600" b="1" u="sng" dirty="0" smtClean="0">
                <a:solidFill>
                  <a:schemeClr val="tx2"/>
                </a:solidFill>
              </a:rPr>
              <a:t>actes de commerce par la forme </a:t>
            </a:r>
            <a:r>
              <a:rPr lang="fr-FR" sz="2600" b="1" dirty="0" smtClean="0">
                <a:solidFill>
                  <a:schemeClr val="tx2"/>
                </a:solidFill>
              </a:rPr>
              <a:t>: pour lesquels, seule la forme compte, en dehors de toute considération (article 9). </a:t>
            </a:r>
          </a:p>
          <a:p>
            <a:pPr lvl="1" algn="just">
              <a:buNone/>
            </a:pPr>
            <a:endParaRPr lang="fr-FR" sz="2600" b="1" dirty="0" smtClean="0">
              <a:solidFill>
                <a:schemeClr val="tx2"/>
              </a:solidFill>
            </a:endParaRPr>
          </a:p>
          <a:p>
            <a:pPr lvl="1" algn="just"/>
            <a:r>
              <a:rPr lang="fr-FR" sz="2600" b="1" dirty="0" smtClean="0">
                <a:solidFill>
                  <a:schemeClr val="tx2"/>
                </a:solidFill>
              </a:rPr>
              <a:t>Les </a:t>
            </a:r>
            <a:r>
              <a:rPr lang="fr-FR" sz="2600" b="1" u="sng" dirty="0" smtClean="0">
                <a:solidFill>
                  <a:schemeClr val="tx2"/>
                </a:solidFill>
              </a:rPr>
              <a:t>actes de commerce par accessoire </a:t>
            </a:r>
            <a:r>
              <a:rPr lang="fr-FR" sz="2600" b="1" dirty="0" smtClean="0">
                <a:solidFill>
                  <a:schemeClr val="tx2"/>
                </a:solidFill>
              </a:rPr>
              <a:t>: qui sont par leur nature des actes civils, mais qui revêtent le caractère commercial lorsqu'ils sont accomplis par le commerçant pour les besoins de son commerce (article 10). On applique à ces actes la règle qui veut que  « l'accessoire suit le principal ».</a:t>
            </a:r>
          </a:p>
          <a:p>
            <a:pPr lvl="1" algn="just"/>
            <a:endParaRPr lang="fr-FR" sz="2600" b="1" dirty="0" smtClean="0">
              <a:solidFill>
                <a:schemeClr val="tx2"/>
              </a:solidFill>
            </a:endParaRPr>
          </a:p>
          <a:p>
            <a:pPr lvl="1" algn="just"/>
            <a:r>
              <a:rPr lang="fr-FR" sz="2600" b="1" dirty="0" smtClean="0">
                <a:solidFill>
                  <a:schemeClr val="tx2"/>
                </a:solidFill>
              </a:rPr>
              <a:t>À ces trois catégories, il faut ajouter les actes mixtes, qui ont un caractère commercial pour une partie, et un caractère civil pour l'autre partie. </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sociétés commerciales par la forme</a:t>
            </a:r>
            <a:endParaRPr lang="fr-FR" dirty="0"/>
          </a:p>
        </p:txBody>
      </p:sp>
      <p:sp>
        <p:nvSpPr>
          <p:cNvPr id="3" name="Espace réservé du contenu 2"/>
          <p:cNvSpPr>
            <a:spLocks noGrp="1"/>
          </p:cNvSpPr>
          <p:nvPr>
            <p:ph idx="1"/>
          </p:nvPr>
        </p:nvSpPr>
        <p:spPr/>
        <p:txBody>
          <a:bodyPr>
            <a:normAutofit lnSpcReduction="10000"/>
          </a:bodyPr>
          <a:lstStyle/>
          <a:p>
            <a:pPr algn="just"/>
            <a:r>
              <a:rPr lang="fr-FR" b="1" u="sng" dirty="0" smtClean="0">
                <a:solidFill>
                  <a:schemeClr val="tx2"/>
                </a:solidFill>
              </a:rPr>
              <a:t>Fondement</a:t>
            </a:r>
            <a:r>
              <a:rPr lang="fr-FR" dirty="0" smtClean="0">
                <a:solidFill>
                  <a:schemeClr val="tx2"/>
                </a:solidFill>
              </a:rPr>
              <a:t> : ressort de plusieurs textes législatifs.</a:t>
            </a:r>
          </a:p>
          <a:p>
            <a:pPr lvl="2" algn="just"/>
            <a:r>
              <a:rPr lang="fr-FR" sz="2800" dirty="0" smtClean="0">
                <a:solidFill>
                  <a:schemeClr val="tx2"/>
                </a:solidFill>
              </a:rPr>
              <a:t>Article 2 et s. du Dahir numéro 1-97-49 portant promulgation de la loi numéro 5-96 sur la société en nom collectif, la société en commandite simple, la société en commandite par action, la société à responsabilité limitée et la société en participation (B.O. 1</a:t>
            </a:r>
            <a:r>
              <a:rPr lang="fr-FR" sz="2800" baseline="30000" dirty="0" smtClean="0">
                <a:solidFill>
                  <a:schemeClr val="tx2"/>
                </a:solidFill>
              </a:rPr>
              <a:t>er</a:t>
            </a:r>
            <a:r>
              <a:rPr lang="fr-FR" sz="2800" dirty="0" smtClean="0">
                <a:solidFill>
                  <a:schemeClr val="tx2"/>
                </a:solidFill>
              </a:rPr>
              <a:t> mai 1997)</a:t>
            </a:r>
          </a:p>
          <a:p>
            <a:pPr lvl="2" algn="just"/>
            <a:r>
              <a:rPr lang="fr-FR" sz="2800" dirty="0" smtClean="0">
                <a:solidFill>
                  <a:schemeClr val="tx2"/>
                </a:solidFill>
              </a:rPr>
              <a:t>Article 1</a:t>
            </a:r>
            <a:r>
              <a:rPr lang="fr-FR" sz="2800" baseline="30000" dirty="0" smtClean="0">
                <a:solidFill>
                  <a:schemeClr val="tx2"/>
                </a:solidFill>
              </a:rPr>
              <a:t>er</a:t>
            </a:r>
            <a:r>
              <a:rPr lang="fr-FR" sz="2800" dirty="0" smtClean="0">
                <a:solidFill>
                  <a:schemeClr val="tx2"/>
                </a:solidFill>
              </a:rPr>
              <a:t> du Dahir n° 1-96-124 portant promulgation de la loi n° 17 95 relative aux sociétés anonymes (B.O. 17 octobre 1996) </a:t>
            </a:r>
          </a:p>
          <a:p>
            <a:endParaRPr lang="fr-FR"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buNone/>
            </a:pPr>
            <a:endParaRPr lang="fr-FR" dirty="0" smtClean="0">
              <a:solidFill>
                <a:schemeClr val="tx2"/>
              </a:solidFill>
            </a:endParaRPr>
          </a:p>
          <a:p>
            <a:pPr algn="just">
              <a:buNone/>
            </a:pPr>
            <a:r>
              <a:rPr lang="fr-FR" dirty="0" smtClean="0">
                <a:solidFill>
                  <a:schemeClr val="tx2"/>
                </a:solidFill>
              </a:rPr>
              <a:t>Sont commerciales à raison de leur forme et quel que soit leur objet :</a:t>
            </a:r>
          </a:p>
          <a:p>
            <a:pPr lvl="2" algn="just"/>
            <a:r>
              <a:rPr lang="fr-FR" sz="2800" dirty="0" smtClean="0">
                <a:solidFill>
                  <a:schemeClr val="tx2"/>
                </a:solidFill>
              </a:rPr>
              <a:t>les sociétés en nom collectif; </a:t>
            </a:r>
          </a:p>
          <a:p>
            <a:pPr lvl="2" algn="just"/>
            <a:r>
              <a:rPr lang="fr-FR" sz="2800" dirty="0" smtClean="0">
                <a:solidFill>
                  <a:schemeClr val="tx2"/>
                </a:solidFill>
              </a:rPr>
              <a:t>les sociétés en commandite (simple et par action);</a:t>
            </a:r>
          </a:p>
          <a:p>
            <a:pPr lvl="2" algn="just"/>
            <a:r>
              <a:rPr lang="fr-FR" sz="2800" dirty="0" smtClean="0">
                <a:solidFill>
                  <a:schemeClr val="tx2"/>
                </a:solidFill>
              </a:rPr>
              <a:t>les sociétés à responsabilité limitée les sociétés anonymes</a:t>
            </a:r>
          </a:p>
          <a:p>
            <a:endParaRPr lang="fr-FR"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u="sng" dirty="0" smtClean="0">
                <a:solidFill>
                  <a:schemeClr val="accent1"/>
                </a:solidFill>
              </a:rPr>
              <a:t>Toute société qui emprunte une des formes précitées est nécessairement commerciale et cela, même si son objet est civil</a:t>
            </a:r>
            <a:r>
              <a:rPr lang="fr-FR" dirty="0" smtClean="0">
                <a:solidFill>
                  <a:schemeClr val="accent1"/>
                </a:solidFill>
              </a:rPr>
              <a:t>.</a:t>
            </a:r>
          </a:p>
          <a:p>
            <a:pPr algn="just"/>
            <a:r>
              <a:rPr lang="fr-FR" u="sng" dirty="0" smtClean="0">
                <a:solidFill>
                  <a:schemeClr val="accent1"/>
                </a:solidFill>
              </a:rPr>
              <a:t>tous les actes accomplis dans le cadre de ces sociétés sont commerciaux</a:t>
            </a:r>
            <a:r>
              <a:rPr lang="fr-FR" dirty="0" smtClean="0">
                <a:solidFill>
                  <a:schemeClr val="accent1"/>
                </a:solidFill>
              </a:rPr>
              <a:t>. Il en va ainsi des actes accomplis lors de leur création, de leur fonctionnement ou de leur dissolution.</a:t>
            </a:r>
          </a:p>
          <a:p>
            <a:pPr algn="just"/>
            <a:r>
              <a:rPr lang="fr-FR" dirty="0" smtClean="0">
                <a:solidFill>
                  <a:schemeClr val="accent1"/>
                </a:solidFill>
              </a:rPr>
              <a:t>si les actes accomplis dans le cadre des sociétés commerciales par la forme sont commerciaux, </a:t>
            </a:r>
            <a:r>
              <a:rPr lang="fr-FR" u="sng" dirty="0" smtClean="0">
                <a:solidFill>
                  <a:schemeClr val="accent1"/>
                </a:solidFill>
              </a:rPr>
              <a:t>cela n'implique pas nécessairement que les membres de ces sociétés soient eux-mêmes commerçants.</a:t>
            </a:r>
          </a:p>
          <a:p>
            <a:endParaRPr lang="fr-FR"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dirty="0" smtClean="0"/>
              <a:t>Les actes de commerce par accessoire</a:t>
            </a:r>
            <a:endParaRPr lang="fr-FR" dirty="0"/>
          </a:p>
        </p:txBody>
      </p:sp>
      <p:sp>
        <p:nvSpPr>
          <p:cNvPr id="3" name="Espace réservé du contenu 2"/>
          <p:cNvSpPr>
            <a:spLocks noGrp="1"/>
          </p:cNvSpPr>
          <p:nvPr>
            <p:ph idx="1"/>
          </p:nvPr>
        </p:nvSpPr>
        <p:spPr/>
        <p:txBody>
          <a:bodyPr/>
          <a:lstStyle/>
          <a:p>
            <a:endParaRPr lang="fr-FR" dirty="0" smtClean="0"/>
          </a:p>
          <a:p>
            <a:pPr algn="just">
              <a:buNone/>
            </a:pPr>
            <a:r>
              <a:rPr lang="fr-FR" dirty="0" smtClean="0">
                <a:solidFill>
                  <a:schemeClr val="tx2"/>
                </a:solidFill>
              </a:rPr>
              <a:t>« </a:t>
            </a:r>
            <a:r>
              <a:rPr lang="fr-FR" u="sng" dirty="0" smtClean="0">
                <a:solidFill>
                  <a:schemeClr val="tx2"/>
                </a:solidFill>
              </a:rPr>
              <a:t>L'accessoire suit le sort du principal</a:t>
            </a:r>
            <a:r>
              <a:rPr lang="fr-FR" dirty="0" smtClean="0">
                <a:solidFill>
                  <a:schemeClr val="tx2"/>
                </a:solidFill>
              </a:rPr>
              <a:t> ».</a:t>
            </a:r>
          </a:p>
          <a:p>
            <a:pPr algn="just">
              <a:buNone/>
            </a:pPr>
            <a:endParaRPr lang="fr-FR" dirty="0" smtClean="0">
              <a:solidFill>
                <a:schemeClr val="tx2"/>
              </a:solidFill>
            </a:endParaRPr>
          </a:p>
          <a:p>
            <a:pPr algn="just">
              <a:buNone/>
            </a:pPr>
            <a:r>
              <a:rPr lang="fr-FR" dirty="0" smtClean="0">
                <a:solidFill>
                  <a:schemeClr val="tx2"/>
                </a:solidFill>
              </a:rPr>
              <a:t>	Un acte civil peut devenir commercial parce qu'il est accompli par un commerçant pour les besoins de son commerce ou parce qu'il se rattache à une opération commerciale.</a:t>
            </a:r>
          </a:p>
          <a:p>
            <a:endParaRPr lang="fr-FR"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pic>
        <p:nvPicPr>
          <p:cNvPr id="4" name="Espace réservé du contenu 3"/>
          <p:cNvPicPr>
            <a:picLocks noGrp="1"/>
          </p:cNvPicPr>
          <p:nvPr>
            <p:ph idx="1"/>
          </p:nvPr>
        </p:nvPicPr>
        <p:blipFill>
          <a:blip r:embed="rId2" cstate="print"/>
          <a:srcRect/>
          <a:stretch>
            <a:fillRect/>
          </a:stretch>
        </p:blipFill>
        <p:spPr bwMode="auto">
          <a:xfrm>
            <a:off x="642910" y="2071678"/>
            <a:ext cx="8143932" cy="414340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t>Critères généraux et régime de l'acte de commerce</a:t>
            </a:r>
            <a:endParaRPr lang="fr-FR" b="1" dirty="0"/>
          </a:p>
        </p:txBody>
      </p:sp>
      <p:sp>
        <p:nvSpPr>
          <p:cNvPr id="3" name="Espace réservé du contenu 2"/>
          <p:cNvSpPr>
            <a:spLocks noGrp="1"/>
          </p:cNvSpPr>
          <p:nvPr>
            <p:ph idx="1"/>
          </p:nvPr>
        </p:nvSpPr>
        <p:spPr/>
        <p:txBody>
          <a:bodyPr/>
          <a:lstStyle/>
          <a:p>
            <a:pPr algn="just"/>
            <a:endParaRPr lang="fr-FR" dirty="0" smtClean="0">
              <a:solidFill>
                <a:schemeClr val="tx2"/>
              </a:solidFill>
            </a:endParaRPr>
          </a:p>
          <a:p>
            <a:pPr algn="just">
              <a:buNone/>
            </a:pPr>
            <a:r>
              <a:rPr lang="fr-FR" dirty="0" smtClean="0">
                <a:solidFill>
                  <a:schemeClr val="tx2"/>
                </a:solidFill>
              </a:rPr>
              <a:t>		Il faut rechercher les critères sur lesquels ils se fondent les actes de commerce. </a:t>
            </a:r>
            <a:endParaRPr lang="fr-FR" dirty="0">
              <a:solidFill>
                <a:schemeClr val="tx2"/>
              </a:solidFil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1. A la recherche des critères de commercialité</a:t>
            </a:r>
            <a:endParaRPr lang="fr-FR" dirty="0"/>
          </a:p>
        </p:txBody>
      </p:sp>
      <p:sp>
        <p:nvSpPr>
          <p:cNvPr id="3" name="Espace réservé du contenu 2"/>
          <p:cNvSpPr>
            <a:spLocks noGrp="1"/>
          </p:cNvSpPr>
          <p:nvPr>
            <p:ph idx="1"/>
          </p:nvPr>
        </p:nvSpPr>
        <p:spPr/>
        <p:txBody>
          <a:bodyPr/>
          <a:lstStyle/>
          <a:p>
            <a:endParaRPr lang="fr-FR" dirty="0" smtClean="0"/>
          </a:p>
          <a:p>
            <a:pPr algn="just">
              <a:buNone/>
            </a:pPr>
            <a:r>
              <a:rPr lang="fr-FR" dirty="0" smtClean="0"/>
              <a:t>	</a:t>
            </a:r>
            <a:r>
              <a:rPr lang="fr-FR" dirty="0" smtClean="0">
                <a:solidFill>
                  <a:schemeClr val="tx2"/>
                </a:solidFill>
              </a:rPr>
              <a:t>Ils sont au nombre de trois: </a:t>
            </a:r>
          </a:p>
          <a:p>
            <a:pPr lvl="2" algn="just"/>
            <a:r>
              <a:rPr lang="fr-FR" sz="2800" b="1" dirty="0" smtClean="0">
                <a:solidFill>
                  <a:schemeClr val="tx2"/>
                </a:solidFill>
              </a:rPr>
              <a:t>La spéculation</a:t>
            </a:r>
          </a:p>
          <a:p>
            <a:pPr lvl="2" algn="just"/>
            <a:r>
              <a:rPr lang="fr-FR" sz="2800" b="1" dirty="0" smtClean="0">
                <a:solidFill>
                  <a:schemeClr val="tx2"/>
                </a:solidFill>
              </a:rPr>
              <a:t>La circulation des richesses</a:t>
            </a:r>
            <a:endParaRPr lang="fr-FR" sz="2800" dirty="0" smtClean="0">
              <a:solidFill>
                <a:schemeClr val="tx2"/>
              </a:solidFill>
            </a:endParaRPr>
          </a:p>
          <a:p>
            <a:pPr lvl="2" algn="just"/>
            <a:r>
              <a:rPr lang="fr-FR" sz="2800" b="1" dirty="0" smtClean="0">
                <a:solidFill>
                  <a:schemeClr val="tx2"/>
                </a:solidFill>
              </a:rPr>
              <a:t>L'entreprise critère de commercialité</a:t>
            </a:r>
            <a:endParaRPr lang="fr-FR" sz="2800" dirty="0" smtClean="0">
              <a:solidFill>
                <a:schemeClr val="tx2"/>
              </a:solidFill>
            </a:endParaRPr>
          </a:p>
          <a:p>
            <a:pPr algn="just"/>
            <a:endParaRPr lang="fr-FR" dirty="0">
              <a:solidFill>
                <a:schemeClr val="tx2"/>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ar-MA" dirty="0" smtClean="0"/>
          </a:p>
          <a:p>
            <a:pPr>
              <a:buNone/>
            </a:pPr>
            <a:r>
              <a:rPr lang="fr-FR" b="1" u="sng" dirty="0" smtClean="0"/>
              <a:t>Définition : </a:t>
            </a:r>
          </a:p>
          <a:p>
            <a:pPr>
              <a:buNone/>
            </a:pPr>
            <a:endParaRPr lang="fr-FR" b="1" u="sng" dirty="0" smtClean="0"/>
          </a:p>
          <a:p>
            <a:pPr algn="just"/>
            <a:r>
              <a:rPr lang="fr-FR" b="1" dirty="0" smtClean="0">
                <a:solidFill>
                  <a:schemeClr val="tx2"/>
                </a:solidFill>
              </a:rPr>
              <a:t>le droit commercial peut être défini comme la partie du droit privé relative aux opérations juridiques faites soit par les commerçants entre eux soit par les commerçants et les tiers dans le cadre de leur activité professionnelle</a:t>
            </a:r>
            <a:r>
              <a:rPr lang="fr-FR" dirty="0" smtClean="0"/>
              <a:t>.</a:t>
            </a:r>
          </a:p>
          <a:p>
            <a:endParaRPr lang="fr-FR"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2. Le régime des obligations commerciales</a:t>
            </a:r>
            <a:endParaRPr lang="fr-FR" dirty="0"/>
          </a:p>
        </p:txBody>
      </p:sp>
      <p:sp>
        <p:nvSpPr>
          <p:cNvPr id="3" name="Espace réservé du contenu 2"/>
          <p:cNvSpPr>
            <a:spLocks noGrp="1"/>
          </p:cNvSpPr>
          <p:nvPr>
            <p:ph idx="1"/>
          </p:nvPr>
        </p:nvSpPr>
        <p:spPr/>
        <p:txBody>
          <a:bodyPr/>
          <a:lstStyle/>
          <a:p>
            <a:pPr algn="just"/>
            <a:endParaRPr lang="fr-FR" dirty="0" smtClean="0">
              <a:solidFill>
                <a:schemeClr val="tx2"/>
              </a:solidFill>
            </a:endParaRPr>
          </a:p>
          <a:p>
            <a:pPr algn="just"/>
            <a:r>
              <a:rPr lang="fr-FR" dirty="0" smtClean="0">
                <a:solidFill>
                  <a:schemeClr val="tx2"/>
                </a:solidFill>
              </a:rPr>
              <a:t>Les impératifs de souplesse, de rapidité, de sécurité qui gouvernent le droit commercial expliquent et justifient la mise en place de règles spécifiques le plus souvent dérogatoires au droit commun.</a:t>
            </a:r>
          </a:p>
          <a:p>
            <a:pPr algn="just">
              <a:buNone/>
            </a:pPr>
            <a:endParaRPr lang="fr-FR" dirty="0" smtClean="0">
              <a:solidFill>
                <a:schemeClr val="tx2"/>
              </a:solidFill>
            </a:endParaRPr>
          </a:p>
          <a:p>
            <a:pPr algn="just"/>
            <a:r>
              <a:rPr lang="fr-FR" dirty="0" smtClean="0">
                <a:solidFill>
                  <a:schemeClr val="tx2"/>
                </a:solidFill>
              </a:rPr>
              <a:t>Le régime juridique des actes de commerce est tout à fait révélateur du particularisme du droit commercial.</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lgn="just"/>
            <a:r>
              <a:rPr lang="fr-FR" dirty="0" smtClean="0"/>
              <a:t>Le régime général</a:t>
            </a:r>
            <a:endParaRPr lang="fr-FR" dirty="0"/>
          </a:p>
        </p:txBody>
      </p:sp>
      <p:sp>
        <p:nvSpPr>
          <p:cNvPr id="3" name="Espace réservé du contenu 2"/>
          <p:cNvSpPr>
            <a:spLocks noGrp="1"/>
          </p:cNvSpPr>
          <p:nvPr>
            <p:ph idx="1"/>
          </p:nvPr>
        </p:nvSpPr>
        <p:spPr/>
        <p:txBody>
          <a:bodyPr/>
          <a:lstStyle/>
          <a:p>
            <a:endParaRPr lang="fr-FR" dirty="0" smtClean="0"/>
          </a:p>
          <a:p>
            <a:pPr algn="just">
              <a:buNone/>
            </a:pPr>
            <a:r>
              <a:rPr lang="fr-FR" dirty="0" smtClean="0"/>
              <a:t>		</a:t>
            </a:r>
            <a:r>
              <a:rPr lang="fr-FR" dirty="0" smtClean="0">
                <a:solidFill>
                  <a:schemeClr val="tx2"/>
                </a:solidFill>
              </a:rPr>
              <a:t>La spécificité du droit commercial apparaît tant lors de la conclusion de l'acte que de son exécution.</a:t>
            </a:r>
          </a:p>
          <a:p>
            <a:pPr>
              <a:buNone/>
            </a:pPr>
            <a:endParaRPr lang="fr-FR"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lvl="0" algn="just"/>
            <a:r>
              <a:rPr lang="fr-FR" dirty="0" smtClean="0"/>
              <a:t>1. La naissance de l'obligation commerciale</a:t>
            </a:r>
            <a:endParaRPr lang="fr-FR" dirty="0"/>
          </a:p>
        </p:txBody>
      </p:sp>
      <p:sp>
        <p:nvSpPr>
          <p:cNvPr id="3" name="Espace réservé du contenu 2"/>
          <p:cNvSpPr>
            <a:spLocks noGrp="1"/>
          </p:cNvSpPr>
          <p:nvPr>
            <p:ph idx="1"/>
          </p:nvPr>
        </p:nvSpPr>
        <p:spPr/>
        <p:txBody>
          <a:bodyPr/>
          <a:lstStyle/>
          <a:p>
            <a:endParaRPr lang="fr-FR" dirty="0" smtClean="0"/>
          </a:p>
          <a:p>
            <a:endParaRPr lang="fr-FR" dirty="0" smtClean="0">
              <a:solidFill>
                <a:schemeClr val="tx2"/>
              </a:solidFill>
            </a:endParaRPr>
          </a:p>
          <a:p>
            <a:pPr algn="just">
              <a:buNone/>
            </a:pPr>
            <a:r>
              <a:rPr lang="fr-FR" dirty="0" smtClean="0">
                <a:solidFill>
                  <a:schemeClr val="tx2"/>
                </a:solidFill>
              </a:rPr>
              <a:t>		Classiquement, elle est soumise à des conditions de fond et de forme.</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lgn="just"/>
            <a:r>
              <a:rPr lang="fr-FR" dirty="0" smtClean="0">
                <a:solidFill>
                  <a:schemeClr val="tx2"/>
                </a:solidFill>
              </a:rPr>
              <a:t>Capacité; </a:t>
            </a:r>
          </a:p>
          <a:p>
            <a:pPr algn="just"/>
            <a:endParaRPr lang="fr-FR" dirty="0" smtClean="0">
              <a:solidFill>
                <a:schemeClr val="tx2"/>
              </a:solidFill>
            </a:endParaRPr>
          </a:p>
          <a:p>
            <a:pPr algn="just"/>
            <a:r>
              <a:rPr lang="fr-FR" dirty="0" smtClean="0">
                <a:solidFill>
                  <a:schemeClr val="tx2"/>
                </a:solidFill>
              </a:rPr>
              <a:t>en droit commercial, le silence en droit commercial vaut acceptation;</a:t>
            </a:r>
          </a:p>
          <a:p>
            <a:pPr algn="just"/>
            <a:endParaRPr lang="fr-FR" dirty="0" smtClean="0">
              <a:solidFill>
                <a:schemeClr val="tx2"/>
              </a:solidFill>
            </a:endParaRPr>
          </a:p>
          <a:p>
            <a:pPr algn="just"/>
            <a:r>
              <a:rPr lang="fr-FR" dirty="0" smtClean="0">
                <a:solidFill>
                  <a:schemeClr val="tx2"/>
                </a:solidFill>
              </a:rPr>
              <a:t>Lorsqu'une relation d'affaires est établie, le fait de recevoir sans protester une livraison oblige à payer;</a:t>
            </a:r>
          </a:p>
          <a:p>
            <a:pPr algn="just"/>
            <a:endParaRPr lang="fr-FR" dirty="0" smtClean="0">
              <a:solidFill>
                <a:schemeClr val="tx2"/>
              </a:solidFill>
            </a:endParaRPr>
          </a:p>
          <a:p>
            <a:pPr algn="just"/>
            <a:r>
              <a:rPr lang="fr-FR" dirty="0" smtClean="0">
                <a:solidFill>
                  <a:schemeClr val="tx2"/>
                </a:solidFill>
              </a:rPr>
              <a:t>La preuve, le principe en droit commercial est celui de la liberté de la preuve. </a:t>
            </a:r>
          </a:p>
          <a:p>
            <a:endParaRPr lang="fr-FR"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2. Exécution et inexécution de l'engagement commercial</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solidFill>
                  <a:schemeClr val="tx2"/>
                </a:solidFill>
              </a:rPr>
              <a:t>Des exigences rigoureuses entourent l'exécution et l'inexécution des obligations commerciales, justifiées le plus souvent par le besoin de sécurité qui domine les relations d'affaires.</a:t>
            </a:r>
          </a:p>
          <a:p>
            <a:pPr algn="just">
              <a:buNone/>
            </a:pPr>
            <a:endParaRPr lang="fr-FR" dirty="0" smtClean="0">
              <a:solidFill>
                <a:schemeClr val="tx2"/>
              </a:solidFill>
            </a:endParaRPr>
          </a:p>
          <a:p>
            <a:pPr algn="just"/>
            <a:r>
              <a:rPr lang="fr-FR" dirty="0" smtClean="0">
                <a:solidFill>
                  <a:schemeClr val="tx2"/>
                </a:solidFill>
              </a:rPr>
              <a:t>La rigueur se traduit tant au niveau des sanctions de l'inexécution que des règles relatives à l'extinction des obligations, le tout étant soumis au principe de solidarité.</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endParaRPr lang="fr-FR" dirty="0" smtClean="0">
              <a:solidFill>
                <a:schemeClr val="tx2"/>
              </a:solidFill>
            </a:endParaRPr>
          </a:p>
          <a:p>
            <a:pPr algn="just"/>
            <a:r>
              <a:rPr lang="fr-FR" dirty="0" smtClean="0">
                <a:solidFill>
                  <a:schemeClr val="tx2"/>
                </a:solidFill>
              </a:rPr>
              <a:t>Solidarité; </a:t>
            </a:r>
          </a:p>
          <a:p>
            <a:pPr algn="just"/>
            <a:endParaRPr lang="fr-FR" dirty="0" smtClean="0">
              <a:solidFill>
                <a:schemeClr val="tx2"/>
              </a:solidFill>
            </a:endParaRPr>
          </a:p>
          <a:p>
            <a:pPr algn="just"/>
            <a:r>
              <a:rPr lang="fr-FR" b="1" dirty="0" smtClean="0">
                <a:solidFill>
                  <a:schemeClr val="tx2"/>
                </a:solidFill>
              </a:rPr>
              <a:t>la réfaction du contrat </a:t>
            </a:r>
            <a:r>
              <a:rPr lang="fr-FR" dirty="0" smtClean="0">
                <a:solidFill>
                  <a:schemeClr val="tx2"/>
                </a:solidFill>
              </a:rPr>
              <a:t>c'est-à-dire la réduction du prix pour tenir de l'exécution partielle;</a:t>
            </a:r>
          </a:p>
          <a:p>
            <a:pPr algn="just"/>
            <a:endParaRPr lang="fr-FR" dirty="0" smtClean="0">
              <a:solidFill>
                <a:schemeClr val="tx2"/>
              </a:solidFill>
            </a:endParaRPr>
          </a:p>
          <a:p>
            <a:pPr algn="just"/>
            <a:r>
              <a:rPr lang="fr-FR" b="1" dirty="0" smtClean="0">
                <a:solidFill>
                  <a:schemeClr val="tx2"/>
                </a:solidFill>
              </a:rPr>
              <a:t>la prescription </a:t>
            </a:r>
            <a:r>
              <a:rPr lang="fr-FR" dirty="0" smtClean="0">
                <a:solidFill>
                  <a:schemeClr val="tx2"/>
                </a:solidFill>
              </a:rPr>
              <a:t>qui permet l'extinction des obligations.</a:t>
            </a:r>
            <a:endParaRPr lang="fr-FR" dirty="0">
              <a:solidFill>
                <a:schemeClr val="tx2"/>
              </a:solidFil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lvl="0"/>
            <a:r>
              <a:rPr lang="fr-FR" dirty="0" smtClean="0"/>
              <a:t>L'acte mixte</a:t>
            </a:r>
            <a:endParaRPr lang="fr-FR" dirty="0"/>
          </a:p>
        </p:txBody>
      </p:sp>
      <p:sp>
        <p:nvSpPr>
          <p:cNvPr id="3" name="Espace réservé du contenu 2"/>
          <p:cNvSpPr>
            <a:spLocks noGrp="1"/>
          </p:cNvSpPr>
          <p:nvPr>
            <p:ph idx="1"/>
          </p:nvPr>
        </p:nvSpPr>
        <p:spPr/>
        <p:txBody>
          <a:bodyPr/>
          <a:lstStyle/>
          <a:p>
            <a:endParaRPr lang="fr-FR" dirty="0" smtClean="0"/>
          </a:p>
          <a:p>
            <a:pPr algn="just"/>
            <a:r>
              <a:rPr lang="fr-FR" dirty="0" smtClean="0">
                <a:solidFill>
                  <a:schemeClr val="tx2"/>
                </a:solidFill>
              </a:rPr>
              <a:t>La porté; </a:t>
            </a:r>
          </a:p>
          <a:p>
            <a:pPr algn="just"/>
            <a:endParaRPr lang="fr-FR" dirty="0" smtClean="0">
              <a:solidFill>
                <a:schemeClr val="tx2"/>
              </a:solidFill>
            </a:endParaRPr>
          </a:p>
          <a:p>
            <a:pPr algn="just"/>
            <a:r>
              <a:rPr lang="fr-FR" dirty="0" smtClean="0">
                <a:solidFill>
                  <a:schemeClr val="tx2"/>
                </a:solidFill>
              </a:rPr>
              <a:t>La loi applicable; </a:t>
            </a:r>
          </a:p>
          <a:p>
            <a:pPr algn="just"/>
            <a:endParaRPr lang="fr-FR" dirty="0" smtClean="0">
              <a:solidFill>
                <a:schemeClr val="tx2"/>
              </a:solidFill>
            </a:endParaRPr>
          </a:p>
          <a:p>
            <a:pPr algn="just"/>
            <a:r>
              <a:rPr lang="fr-FR" dirty="0" smtClean="0">
                <a:solidFill>
                  <a:schemeClr val="tx2"/>
                </a:solidFill>
              </a:rPr>
              <a:t>La juridiction compétente.</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0"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sz="4000" dirty="0" smtClean="0">
                <a:solidFill>
                  <a:schemeClr val="accent1">
                    <a:tint val="83000"/>
                    <a:satMod val="150000"/>
                  </a:schemeClr>
                </a:solidFill>
                <a:latin typeface="Baskerville Old Face" pitchFamily="18" charset="0"/>
              </a:rPr>
              <a:t>Les actes mixtes</a:t>
            </a:r>
          </a:p>
        </p:txBody>
      </p:sp>
      <p:sp>
        <p:nvSpPr>
          <p:cNvPr id="57347" name="Rectangle 3"/>
          <p:cNvSpPr>
            <a:spLocks noGrp="1" noChangeArrowheads="1"/>
          </p:cNvSpPr>
          <p:nvPr>
            <p:ph idx="1"/>
          </p:nvPr>
        </p:nvSpPr>
        <p:spPr>
          <a:xfrm>
            <a:off x="457200" y="1882775"/>
            <a:ext cx="8229600" cy="4572000"/>
          </a:xfrm>
        </p:spPr>
        <p:txBody>
          <a:bodyPr lIns="92075" tIns="46038" rIns="92075" bIns="46038"/>
          <a:lstStyle/>
          <a:p>
            <a:pPr algn="just" eaLnBrk="1" hangingPunct="1"/>
            <a:r>
              <a:rPr lang="fr-FR" sz="2800" dirty="0" smtClean="0">
                <a:latin typeface="Baskerville Old Face" pitchFamily="18" charset="0"/>
              </a:rPr>
              <a:t>Cette catégorie d’actes présente un double intérêt sur le plan pratique: </a:t>
            </a:r>
          </a:p>
        </p:txBody>
      </p:sp>
      <p:sp>
        <p:nvSpPr>
          <p:cNvPr id="57348"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9F341C1-3D45-4471-BD0F-7ED7DD65F86D}" type="datetime1">
              <a:rPr lang="fr-FR" smtClean="0"/>
              <a:pPr/>
              <a:t>05/10/2023</a:t>
            </a:fld>
            <a:endParaRPr lang="fr-FR" smtClean="0"/>
          </a:p>
        </p:txBody>
      </p:sp>
      <p:sp>
        <p:nvSpPr>
          <p:cNvPr id="57349"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4B39B25-BD8C-4219-99FD-F7CE33B1E9DE}" type="slidenum">
              <a:rPr lang="fr-FR" smtClean="0"/>
              <a:pPr/>
              <a:t>47</a:t>
            </a:fld>
            <a:endParaRPr lang="fr-FR" smtClean="0"/>
          </a:p>
        </p:txBody>
      </p:sp>
      <p:sp>
        <p:nvSpPr>
          <p:cNvPr id="573444" name="Oval 4"/>
          <p:cNvSpPr>
            <a:spLocks noChangeArrowheads="1"/>
          </p:cNvSpPr>
          <p:nvPr/>
        </p:nvSpPr>
        <p:spPr bwMode="auto">
          <a:xfrm>
            <a:off x="0" y="3505200"/>
            <a:ext cx="4572000" cy="2514600"/>
          </a:xfrm>
          <a:prstGeom prst="ellipse">
            <a:avLst/>
          </a:prstGeom>
          <a:solidFill>
            <a:schemeClr val="accent1"/>
          </a:solidFill>
          <a:ln w="9525">
            <a:solidFill>
              <a:schemeClr val="tx1"/>
            </a:solidFill>
            <a:round/>
            <a:headEnd/>
            <a:tailEnd/>
          </a:ln>
        </p:spPr>
        <p:txBody>
          <a:bodyPr wrap="none" anchor="ctr"/>
          <a:lstStyle/>
          <a:p>
            <a:pPr algn="ctr"/>
            <a:r>
              <a:rPr lang="fr-FR" sz="2800" b="1" i="1">
                <a:latin typeface="Times New Roman" pitchFamily="18" charset="0"/>
              </a:rPr>
              <a:t>Au niveau de la compétence</a:t>
            </a:r>
          </a:p>
        </p:txBody>
      </p:sp>
      <p:sp>
        <p:nvSpPr>
          <p:cNvPr id="573445" name="Oval 5"/>
          <p:cNvSpPr>
            <a:spLocks noChangeArrowheads="1"/>
          </p:cNvSpPr>
          <p:nvPr/>
        </p:nvSpPr>
        <p:spPr bwMode="auto">
          <a:xfrm>
            <a:off x="4572000" y="3657600"/>
            <a:ext cx="4572000" cy="2286000"/>
          </a:xfrm>
          <a:prstGeom prst="ellipse">
            <a:avLst/>
          </a:prstGeom>
          <a:solidFill>
            <a:schemeClr val="accent1"/>
          </a:solidFill>
          <a:ln w="9525">
            <a:solidFill>
              <a:schemeClr val="tx1"/>
            </a:solidFill>
            <a:round/>
            <a:headEnd/>
            <a:tailEnd/>
          </a:ln>
        </p:spPr>
        <p:txBody>
          <a:bodyPr wrap="none" anchor="ctr"/>
          <a:lstStyle/>
          <a:p>
            <a:pPr algn="ctr"/>
            <a:r>
              <a:rPr lang="fr-FR" sz="2800" b="1" i="1">
                <a:latin typeface="Times New Roman" pitchFamily="18" charset="0"/>
              </a:rPr>
              <a:t>Au niveau de la preuve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573444"/>
                                        </p:tgtEl>
                                        <p:attrNameLst>
                                          <p:attrName>style.visibility</p:attrName>
                                        </p:attrNameLst>
                                      </p:cBhvr>
                                      <p:to>
                                        <p:strVal val="visible"/>
                                      </p:to>
                                    </p:set>
                                    <p:anim calcmode="lin" valueType="num">
                                      <p:cBhvr>
                                        <p:cTn id="7" dur="1000" fill="hold"/>
                                        <p:tgtEl>
                                          <p:spTgt spid="573444"/>
                                        </p:tgtEl>
                                        <p:attrNameLst>
                                          <p:attrName>ppt_w</p:attrName>
                                        </p:attrNameLst>
                                      </p:cBhvr>
                                      <p:tavLst>
                                        <p:tav tm="0">
                                          <p:val>
                                            <p:fltVal val="0"/>
                                          </p:val>
                                        </p:tav>
                                        <p:tav tm="100000">
                                          <p:val>
                                            <p:strVal val="#ppt_w"/>
                                          </p:val>
                                        </p:tav>
                                      </p:tavLst>
                                    </p:anim>
                                    <p:anim calcmode="lin" valueType="num">
                                      <p:cBhvr>
                                        <p:cTn id="8" dur="1000" fill="hold"/>
                                        <p:tgtEl>
                                          <p:spTgt spid="573444"/>
                                        </p:tgtEl>
                                        <p:attrNameLst>
                                          <p:attrName>ppt_h</p:attrName>
                                        </p:attrNameLst>
                                      </p:cBhvr>
                                      <p:tavLst>
                                        <p:tav tm="0">
                                          <p:val>
                                            <p:fltVal val="0"/>
                                          </p:val>
                                        </p:tav>
                                        <p:tav tm="100000">
                                          <p:val>
                                            <p:strVal val="#ppt_h"/>
                                          </p:val>
                                        </p:tav>
                                      </p:tavLst>
                                    </p:anim>
                                    <p:anim calcmode="lin" valueType="num">
                                      <p:cBhvr>
                                        <p:cTn id="9" dur="1000" fill="hold"/>
                                        <p:tgtEl>
                                          <p:spTgt spid="573444"/>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57344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573445"/>
                                        </p:tgtEl>
                                        <p:attrNameLst>
                                          <p:attrName>style.visibility</p:attrName>
                                        </p:attrNameLst>
                                      </p:cBhvr>
                                      <p:to>
                                        <p:strVal val="visible"/>
                                      </p:to>
                                    </p:set>
                                    <p:anim calcmode="lin" valueType="num">
                                      <p:cBhvr>
                                        <p:cTn id="15" dur="1000" fill="hold"/>
                                        <p:tgtEl>
                                          <p:spTgt spid="573445"/>
                                        </p:tgtEl>
                                        <p:attrNameLst>
                                          <p:attrName>ppt_w</p:attrName>
                                        </p:attrNameLst>
                                      </p:cBhvr>
                                      <p:tavLst>
                                        <p:tav tm="0">
                                          <p:val>
                                            <p:fltVal val="0"/>
                                          </p:val>
                                        </p:tav>
                                        <p:tav tm="100000">
                                          <p:val>
                                            <p:strVal val="#ppt_w"/>
                                          </p:val>
                                        </p:tav>
                                      </p:tavLst>
                                    </p:anim>
                                    <p:anim calcmode="lin" valueType="num">
                                      <p:cBhvr>
                                        <p:cTn id="16" dur="1000" fill="hold"/>
                                        <p:tgtEl>
                                          <p:spTgt spid="573445"/>
                                        </p:tgtEl>
                                        <p:attrNameLst>
                                          <p:attrName>ppt_h</p:attrName>
                                        </p:attrNameLst>
                                      </p:cBhvr>
                                      <p:tavLst>
                                        <p:tav tm="0">
                                          <p:val>
                                            <p:fltVal val="0"/>
                                          </p:val>
                                        </p:tav>
                                        <p:tav tm="100000">
                                          <p:val>
                                            <p:strVal val="#ppt_h"/>
                                          </p:val>
                                        </p:tav>
                                      </p:tavLst>
                                    </p:anim>
                                    <p:anim calcmode="lin" valueType="num">
                                      <p:cBhvr>
                                        <p:cTn id="17" dur="1000" fill="hold"/>
                                        <p:tgtEl>
                                          <p:spTgt spid="573445"/>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57344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44" grpId="0" animBg="1" autoUpdateAnimBg="0"/>
      <p:bldP spid="573445" grpId="0" animBg="1" autoUpdateAnimBg="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4"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dirty="0" smtClean="0">
                <a:solidFill>
                  <a:schemeClr val="accent1">
                    <a:tint val="83000"/>
                    <a:satMod val="150000"/>
                  </a:schemeClr>
                </a:solidFill>
                <a:latin typeface="Baskerville Old Face" pitchFamily="18" charset="0"/>
              </a:rPr>
              <a:t>Au niveau de la compétences</a:t>
            </a:r>
          </a:p>
        </p:txBody>
      </p:sp>
      <p:sp>
        <p:nvSpPr>
          <p:cNvPr id="58371" name="Rectangle 3"/>
          <p:cNvSpPr>
            <a:spLocks noGrp="1" noChangeArrowheads="1"/>
          </p:cNvSpPr>
          <p:nvPr>
            <p:ph idx="1"/>
          </p:nvPr>
        </p:nvSpPr>
        <p:spPr>
          <a:xfrm>
            <a:off x="179388" y="1882775"/>
            <a:ext cx="8507412" cy="4572000"/>
          </a:xfrm>
        </p:spPr>
        <p:txBody>
          <a:bodyPr lIns="92075" tIns="46038" rIns="92075" bIns="46038"/>
          <a:lstStyle/>
          <a:p>
            <a:pPr algn="just" eaLnBrk="1" hangingPunct="1"/>
            <a:endParaRPr lang="fr-FR" sz="2800" dirty="0" smtClean="0">
              <a:latin typeface="Baskerville Old Face" pitchFamily="18" charset="0"/>
            </a:endParaRPr>
          </a:p>
          <a:p>
            <a:pPr algn="just" eaLnBrk="1" hangingPunct="1"/>
            <a:r>
              <a:rPr lang="fr-FR" sz="2800" dirty="0" smtClean="0">
                <a:latin typeface="Baskerville Old Face" pitchFamily="18" charset="0"/>
              </a:rPr>
              <a:t>Le non commerçant peut assigner le commerçant à son choix  soit devant le tribunal de commerce soit devant les juridictions de droit commun en revanche le commerçant ne peut citer le non-commerçant que devant les tribunaux de droit commun.</a:t>
            </a:r>
          </a:p>
        </p:txBody>
      </p:sp>
      <p:sp>
        <p:nvSpPr>
          <p:cNvPr id="58372"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0261382-4031-401A-A40D-EA421D5FD9C4}" type="datetime1">
              <a:rPr lang="fr-FR" smtClean="0"/>
              <a:pPr/>
              <a:t>05/10/2023</a:t>
            </a:fld>
            <a:endParaRPr lang="fr-FR" smtClean="0"/>
          </a:p>
        </p:txBody>
      </p:sp>
      <p:sp>
        <p:nvSpPr>
          <p:cNvPr id="58373"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19DC4A7-1F3C-4F6A-AC2B-934678CBE351}" type="slidenum">
              <a:rPr lang="fr-FR" smtClean="0"/>
              <a:pPr/>
              <a:t>48</a:t>
            </a:fld>
            <a:endParaRPr lang="fr-FR" smtClean="0"/>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sz="2800" b="1" dirty="0" smtClean="0">
                <a:latin typeface="Baskerville Old Face" pitchFamily="18" charset="0"/>
              </a:rPr>
              <a:t>Article 4 du Code de commerce :</a:t>
            </a:r>
            <a:r>
              <a:rPr lang="fr-FR" sz="2800" dirty="0" smtClean="0">
                <a:latin typeface="Baskerville Old Face" pitchFamily="18" charset="0"/>
              </a:rPr>
              <a:t> Lorsque l' acte est commercial pour un contractant et civil pour l' autre, les règles du droit commercial s'appliquent à la partie pour qui l' acte est commercial; elles ne peuvent être opposées à la partie pour qui l' acte est civil, sauf disposition spéciale contraire</a:t>
            </a:r>
          </a:p>
          <a:p>
            <a:pPr algn="just"/>
            <a:endParaRPr lang="fr-FR" dirty="0" smtClean="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ar-MA" dirty="0" smtClean="0"/>
          </a:p>
          <a:p>
            <a:pPr>
              <a:buNone/>
            </a:pPr>
            <a:r>
              <a:rPr lang="fr-FR" b="1" u="sng" dirty="0" smtClean="0"/>
              <a:t>Originalité : </a:t>
            </a:r>
          </a:p>
          <a:p>
            <a:pPr>
              <a:buNone/>
            </a:pPr>
            <a:endParaRPr lang="fr-FR" dirty="0" smtClean="0"/>
          </a:p>
          <a:p>
            <a:pPr algn="just"/>
            <a:r>
              <a:rPr lang="fr-FR" b="1" dirty="0" smtClean="0">
                <a:solidFill>
                  <a:schemeClr val="tx2"/>
                </a:solidFill>
              </a:rPr>
              <a:t>L'originalité du droit commercial découle de la </a:t>
            </a:r>
            <a:r>
              <a:rPr lang="fr-FR" b="1" u="sng" dirty="0" smtClean="0">
                <a:solidFill>
                  <a:schemeClr val="tx2"/>
                </a:solidFill>
              </a:rPr>
              <a:t>combinaison de divers facteurs </a:t>
            </a:r>
            <a:r>
              <a:rPr lang="fr-FR" b="1" dirty="0" smtClean="0">
                <a:solidFill>
                  <a:schemeClr val="tx2"/>
                </a:solidFill>
              </a:rPr>
              <a:t>parmi lesquels les données historiques tiennent une place prépondérante. On peut même affirmer que le droit commercial est une construction de l'histoire.</a:t>
            </a:r>
          </a:p>
          <a:p>
            <a:endParaRPr lang="fr-FR" dirty="0"/>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8" name="Rectangle 2"/>
          <p:cNvSpPr>
            <a:spLocks noGrp="1" noChangeArrowheads="1"/>
          </p:cNvSpPr>
          <p:nvPr>
            <p:ph type="title"/>
          </p:nvPr>
        </p:nvSpPr>
        <p:spPr>
          <a:xfrm>
            <a:off x="357158" y="457200"/>
            <a:ext cx="8540780" cy="1293813"/>
          </a:xfrm>
        </p:spPr>
        <p:txBody>
          <a:bodyPr lIns="92075" tIns="46038" rIns="92075" bIns="46038"/>
          <a:lstStyle/>
          <a:p>
            <a:pPr marL="484632" indent="0" eaLnBrk="1" fontAlgn="auto" hangingPunct="1">
              <a:spcAft>
                <a:spcPts val="0"/>
              </a:spcAft>
              <a:defRPr/>
            </a:pPr>
            <a:r>
              <a:rPr lang="fr-FR" dirty="0" smtClean="0">
                <a:solidFill>
                  <a:schemeClr val="accent1">
                    <a:tint val="83000"/>
                    <a:satMod val="150000"/>
                  </a:schemeClr>
                </a:solidFill>
                <a:latin typeface="Baskerville Old Face" pitchFamily="18" charset="0"/>
              </a:rPr>
              <a:t>Au niveau de la preuve</a:t>
            </a:r>
          </a:p>
        </p:txBody>
      </p:sp>
      <p:sp>
        <p:nvSpPr>
          <p:cNvPr id="60419" name="Rectangle 3"/>
          <p:cNvSpPr>
            <a:spLocks noGrp="1" noChangeArrowheads="1"/>
          </p:cNvSpPr>
          <p:nvPr>
            <p:ph idx="1"/>
          </p:nvPr>
        </p:nvSpPr>
        <p:spPr>
          <a:xfrm>
            <a:off x="457200" y="1882775"/>
            <a:ext cx="8472488" cy="4572000"/>
          </a:xfrm>
        </p:spPr>
        <p:txBody>
          <a:bodyPr lIns="92075" tIns="46038" rIns="92075" bIns="46038"/>
          <a:lstStyle/>
          <a:p>
            <a:pPr algn="just" eaLnBrk="1" hangingPunct="1">
              <a:buFont typeface="Wingdings" pitchFamily="2" charset="2"/>
              <a:buChar char="v"/>
            </a:pPr>
            <a:endParaRPr lang="fr-FR" sz="2800" dirty="0" smtClean="0">
              <a:latin typeface="Baskerville Old Face" pitchFamily="18" charset="0"/>
            </a:endParaRPr>
          </a:p>
          <a:p>
            <a:pPr algn="just" eaLnBrk="1" hangingPunct="1">
              <a:buFont typeface="Wingdings" pitchFamily="2" charset="2"/>
              <a:buChar char="v"/>
            </a:pPr>
            <a:r>
              <a:rPr lang="fr-FR" sz="2800" dirty="0" smtClean="0">
                <a:latin typeface="Baskerville Old Face" pitchFamily="18" charset="0"/>
              </a:rPr>
              <a:t>Si elle incombe au commerçant </a:t>
            </a:r>
          </a:p>
          <a:p>
            <a:pPr lvl="1" algn="just">
              <a:buFont typeface="Wingdings" pitchFamily="2" charset="2"/>
              <a:buChar char="Ø"/>
            </a:pPr>
            <a:r>
              <a:rPr lang="fr-FR" dirty="0" smtClean="0">
                <a:latin typeface="Baskerville Old Face" pitchFamily="18" charset="0"/>
              </a:rPr>
              <a:t> La preuve doit être rapportée selon </a:t>
            </a:r>
            <a:r>
              <a:rPr lang="fr-FR" b="1" u="sng" dirty="0" smtClean="0">
                <a:latin typeface="Baskerville Old Face" pitchFamily="18" charset="0"/>
              </a:rPr>
              <a:t>les règles du droit civil</a:t>
            </a:r>
            <a:r>
              <a:rPr lang="fr-FR" dirty="0" smtClean="0">
                <a:latin typeface="Baskerville Old Face" pitchFamily="18" charset="0"/>
              </a:rPr>
              <a:t>  acte écrit au delà de 250 </a:t>
            </a:r>
            <a:r>
              <a:rPr lang="fr-FR" dirty="0" err="1" smtClean="0">
                <a:latin typeface="Baskerville Old Face" pitchFamily="18" charset="0"/>
              </a:rPr>
              <a:t>dhs</a:t>
            </a:r>
            <a:r>
              <a:rPr lang="fr-FR" dirty="0" smtClean="0">
                <a:latin typeface="Baskerville Old Face" pitchFamily="18" charset="0"/>
              </a:rPr>
              <a:t> </a:t>
            </a:r>
          </a:p>
          <a:p>
            <a:pPr algn="just" eaLnBrk="1" hangingPunct="1">
              <a:buFont typeface="Wingdings" pitchFamily="2" charset="2"/>
              <a:buChar char="v"/>
            </a:pPr>
            <a:r>
              <a:rPr lang="fr-FR" sz="2800" dirty="0" smtClean="0">
                <a:latin typeface="Baskerville Old Face" pitchFamily="18" charset="0"/>
              </a:rPr>
              <a:t> Si la charge de la preuve incombe au non-commerçant</a:t>
            </a:r>
          </a:p>
          <a:p>
            <a:pPr lvl="1" algn="just">
              <a:buFont typeface="Wingdings" pitchFamily="2" charset="2"/>
              <a:buChar char="Ø"/>
            </a:pPr>
            <a:r>
              <a:rPr lang="fr-FR" dirty="0" smtClean="0">
                <a:latin typeface="Baskerville Old Face" pitchFamily="18" charset="0"/>
              </a:rPr>
              <a:t> </a:t>
            </a:r>
            <a:r>
              <a:rPr lang="fr-FR" b="1" u="sng" dirty="0" smtClean="0">
                <a:latin typeface="Baskerville Old Face" pitchFamily="18" charset="0"/>
              </a:rPr>
              <a:t>la preuve est libre.</a:t>
            </a:r>
          </a:p>
        </p:txBody>
      </p:sp>
      <p:sp>
        <p:nvSpPr>
          <p:cNvPr id="60420"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B4EE79C-E532-4809-9D2E-F9C3D16ACE5F}" type="datetime1">
              <a:rPr lang="fr-FR" smtClean="0"/>
              <a:pPr/>
              <a:t>05/10/2023</a:t>
            </a:fld>
            <a:endParaRPr lang="fr-FR" smtClean="0"/>
          </a:p>
        </p:txBody>
      </p:sp>
      <p:sp>
        <p:nvSpPr>
          <p:cNvPr id="60421"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D2FEA1F-A809-4A3C-B63D-BB0AD7CBE553}" type="slidenum">
              <a:rPr lang="fr-FR" smtClean="0"/>
              <a:pPr/>
              <a:t>50</a:t>
            </a:fld>
            <a:endParaRPr lang="fr-FR" smtClean="0"/>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2800" b="1" dirty="0" smtClean="0">
                <a:solidFill>
                  <a:schemeClr val="accent1">
                    <a:lumMod val="60000"/>
                    <a:lumOff val="40000"/>
                  </a:schemeClr>
                </a:solidFill>
                <a:latin typeface="Baskerville Old Face" pitchFamily="18" charset="0"/>
              </a:rPr>
              <a:t>L’intérêt de la distinction entre l’acte de commerce et          l’acte civil</a:t>
            </a:r>
            <a:endParaRPr lang="fr-FR" b="1" dirty="0"/>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r>
              <a:rPr lang="fr-FR" sz="2400" b="1" i="1" dirty="0" smtClean="0">
                <a:latin typeface="Times New Roman" pitchFamily="18" charset="0"/>
              </a:rPr>
              <a:t>Il est important de savoir jusqu’à quel point le régime juridique de l’acte de commerce diffère de celui  de l’acte civil.</a:t>
            </a:r>
            <a:endParaRPr lang="fr-FR" dirty="0"/>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0"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sz="4000" dirty="0" smtClean="0">
                <a:solidFill>
                  <a:schemeClr val="accent1">
                    <a:tint val="83000"/>
                    <a:satMod val="150000"/>
                  </a:schemeClr>
                </a:solidFill>
                <a:latin typeface="Baskerville Old Face" pitchFamily="18" charset="0"/>
              </a:rPr>
              <a:t>Sur le plan des règles de compétence</a:t>
            </a:r>
          </a:p>
        </p:txBody>
      </p:sp>
      <p:sp>
        <p:nvSpPr>
          <p:cNvPr id="63491" name="Rectangle 3"/>
          <p:cNvSpPr>
            <a:spLocks noGrp="1" noChangeArrowheads="1"/>
          </p:cNvSpPr>
          <p:nvPr>
            <p:ph idx="1"/>
          </p:nvPr>
        </p:nvSpPr>
        <p:spPr>
          <a:xfrm>
            <a:off x="428625" y="1643063"/>
            <a:ext cx="8229600" cy="4572000"/>
          </a:xfrm>
        </p:spPr>
        <p:txBody>
          <a:bodyPr lIns="92075" tIns="46038" rIns="92075" bIns="46038"/>
          <a:lstStyle/>
          <a:p>
            <a:pPr eaLnBrk="1" hangingPunct="1"/>
            <a:r>
              <a:rPr lang="fr-FR" sz="2800" dirty="0" smtClean="0">
                <a:latin typeface="Baskerville Old Face" pitchFamily="18" charset="0"/>
              </a:rPr>
              <a:t>Il s’agit de déterminer quel est le tribunal compétent</a:t>
            </a:r>
          </a:p>
          <a:p>
            <a:pPr eaLnBrk="1" hangingPunct="1"/>
            <a:endParaRPr lang="fr-FR" sz="2800" dirty="0" smtClean="0">
              <a:latin typeface="Baskerville Old Face" pitchFamily="18" charset="0"/>
            </a:endParaRPr>
          </a:p>
          <a:p>
            <a:pPr algn="ctr" eaLnBrk="1" hangingPunct="1">
              <a:buFont typeface="Wingdings" pitchFamily="2" charset="2"/>
              <a:buNone/>
            </a:pPr>
            <a:r>
              <a:rPr lang="fr-FR" b="1" i="1" u="sng" dirty="0" smtClean="0"/>
              <a:t>On distingue ainsi:</a:t>
            </a:r>
          </a:p>
        </p:txBody>
      </p:sp>
      <p:sp>
        <p:nvSpPr>
          <p:cNvPr id="63492"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AF9538CE-9B08-4C28-9963-328581707C04}" type="datetime1">
              <a:rPr lang="fr-FR" smtClean="0"/>
              <a:pPr/>
              <a:t>05/10/2023</a:t>
            </a:fld>
            <a:endParaRPr lang="fr-FR" smtClean="0"/>
          </a:p>
        </p:txBody>
      </p:sp>
      <p:sp>
        <p:nvSpPr>
          <p:cNvPr id="63493"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CDA7783D-0A5D-4509-96FA-BE2B8B523D96}" type="slidenum">
              <a:rPr lang="fr-FR" smtClean="0"/>
              <a:pPr/>
              <a:t>52</a:t>
            </a:fld>
            <a:endParaRPr lang="fr-FR" smtClean="0"/>
          </a:p>
        </p:txBody>
      </p:sp>
      <p:sp>
        <p:nvSpPr>
          <p:cNvPr id="583684" name="AutoShape 4"/>
          <p:cNvSpPr>
            <a:spLocks noChangeArrowheads="1"/>
          </p:cNvSpPr>
          <p:nvPr/>
        </p:nvSpPr>
        <p:spPr bwMode="auto">
          <a:xfrm>
            <a:off x="2643188" y="3286125"/>
            <a:ext cx="228600" cy="762000"/>
          </a:xfrm>
          <a:prstGeom prst="curvedLeftArrow">
            <a:avLst>
              <a:gd name="adj1" fmla="val 66667"/>
              <a:gd name="adj2" fmla="val 133333"/>
              <a:gd name="adj3" fmla="val 33333"/>
            </a:avLst>
          </a:prstGeom>
          <a:solidFill>
            <a:schemeClr val="accent1"/>
          </a:solidFill>
          <a:ln w="9525">
            <a:solidFill>
              <a:schemeClr val="tx1"/>
            </a:solidFill>
            <a:miter lim="800000"/>
            <a:headEnd/>
            <a:tailEnd/>
          </a:ln>
        </p:spPr>
        <p:txBody>
          <a:bodyPr wrap="none" anchor="ctr"/>
          <a:lstStyle/>
          <a:p>
            <a:endParaRPr lang="fr-FR" sz="1800"/>
          </a:p>
        </p:txBody>
      </p:sp>
      <p:sp>
        <p:nvSpPr>
          <p:cNvPr id="583685" name="Oval 5"/>
          <p:cNvSpPr>
            <a:spLocks noChangeArrowheads="1"/>
          </p:cNvSpPr>
          <p:nvPr/>
        </p:nvSpPr>
        <p:spPr bwMode="auto">
          <a:xfrm>
            <a:off x="523875" y="3976688"/>
            <a:ext cx="2667000" cy="1751012"/>
          </a:xfrm>
          <a:prstGeom prst="ellipse">
            <a:avLst/>
          </a:prstGeom>
          <a:solidFill>
            <a:schemeClr val="accent1"/>
          </a:solidFill>
          <a:ln w="9525">
            <a:solidFill>
              <a:schemeClr val="tx1"/>
            </a:solidFill>
            <a:round/>
            <a:headEnd/>
            <a:tailEnd/>
          </a:ln>
        </p:spPr>
        <p:txBody>
          <a:bodyPr wrap="none" anchor="ctr"/>
          <a:lstStyle/>
          <a:p>
            <a:pPr algn="ctr"/>
            <a:r>
              <a:rPr lang="fr-FR" sz="2800" i="1" u="sng">
                <a:solidFill>
                  <a:schemeClr val="bg1"/>
                </a:solidFill>
                <a:latin typeface="Times New Roman" pitchFamily="18" charset="0"/>
              </a:rPr>
              <a:t>La compétence </a:t>
            </a:r>
          </a:p>
          <a:p>
            <a:pPr algn="ctr"/>
            <a:r>
              <a:rPr lang="fr-FR" sz="2800" i="1" u="sng">
                <a:solidFill>
                  <a:schemeClr val="bg1"/>
                </a:solidFill>
                <a:latin typeface="Times New Roman" pitchFamily="18" charset="0"/>
              </a:rPr>
              <a:t>d’attribution</a:t>
            </a:r>
          </a:p>
        </p:txBody>
      </p:sp>
      <p:sp>
        <p:nvSpPr>
          <p:cNvPr id="583686" name="AutoShape 6"/>
          <p:cNvSpPr>
            <a:spLocks noChangeArrowheads="1"/>
          </p:cNvSpPr>
          <p:nvPr/>
        </p:nvSpPr>
        <p:spPr bwMode="auto">
          <a:xfrm>
            <a:off x="5410200" y="3429000"/>
            <a:ext cx="304800" cy="838200"/>
          </a:xfrm>
          <a:prstGeom prst="curvedRightArrow">
            <a:avLst>
              <a:gd name="adj1" fmla="val 55000"/>
              <a:gd name="adj2" fmla="val 110000"/>
              <a:gd name="adj3" fmla="val 33333"/>
            </a:avLst>
          </a:prstGeom>
          <a:solidFill>
            <a:schemeClr val="accent1"/>
          </a:solidFill>
          <a:ln w="9525">
            <a:solidFill>
              <a:schemeClr val="tx1"/>
            </a:solidFill>
            <a:miter lim="800000"/>
            <a:headEnd/>
            <a:tailEnd/>
          </a:ln>
        </p:spPr>
        <p:txBody>
          <a:bodyPr wrap="none" anchor="ctr"/>
          <a:lstStyle/>
          <a:p>
            <a:endParaRPr lang="fr-FR" sz="1800"/>
          </a:p>
        </p:txBody>
      </p:sp>
      <p:sp>
        <p:nvSpPr>
          <p:cNvPr id="583687" name="Oval 7"/>
          <p:cNvSpPr>
            <a:spLocks noChangeArrowheads="1"/>
          </p:cNvSpPr>
          <p:nvPr/>
        </p:nvSpPr>
        <p:spPr bwMode="auto">
          <a:xfrm>
            <a:off x="5562600" y="3429000"/>
            <a:ext cx="2895600" cy="2286000"/>
          </a:xfrm>
          <a:prstGeom prst="ellipse">
            <a:avLst/>
          </a:prstGeom>
          <a:solidFill>
            <a:schemeClr val="accent1"/>
          </a:solidFill>
          <a:ln w="9525">
            <a:solidFill>
              <a:schemeClr val="tx1"/>
            </a:solidFill>
            <a:round/>
            <a:headEnd/>
            <a:tailEnd/>
          </a:ln>
        </p:spPr>
        <p:txBody>
          <a:bodyPr wrap="none" anchor="ctr"/>
          <a:lstStyle/>
          <a:p>
            <a:pPr algn="ctr"/>
            <a:r>
              <a:rPr lang="fr-FR" sz="2800" b="1" i="1" u="sng">
                <a:solidFill>
                  <a:schemeClr val="bg1"/>
                </a:solidFill>
                <a:latin typeface="Times New Roman" pitchFamily="18" charset="0"/>
              </a:rPr>
              <a:t>La compétence </a:t>
            </a:r>
          </a:p>
          <a:p>
            <a:pPr algn="ctr"/>
            <a:r>
              <a:rPr lang="fr-FR" sz="2800" b="1" i="1" u="sng">
                <a:solidFill>
                  <a:schemeClr val="bg1"/>
                </a:solidFill>
                <a:latin typeface="Times New Roman" pitchFamily="18" charset="0"/>
              </a:rPr>
              <a:t>territoriale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3684"/>
                                        </p:tgtEl>
                                        <p:attrNameLst>
                                          <p:attrName>style.visibility</p:attrName>
                                        </p:attrNameLst>
                                      </p:cBhvr>
                                      <p:to>
                                        <p:strVal val="visible"/>
                                      </p:to>
                                    </p:set>
                                    <p:anim calcmode="lin" valueType="num">
                                      <p:cBhvr additive="base">
                                        <p:cTn id="7" dur="500" fill="hold"/>
                                        <p:tgtEl>
                                          <p:spTgt spid="583684"/>
                                        </p:tgtEl>
                                        <p:attrNameLst>
                                          <p:attrName>ppt_x</p:attrName>
                                        </p:attrNameLst>
                                      </p:cBhvr>
                                      <p:tavLst>
                                        <p:tav tm="0">
                                          <p:val>
                                            <p:strVal val="0-#ppt_w/2"/>
                                          </p:val>
                                        </p:tav>
                                        <p:tav tm="100000">
                                          <p:val>
                                            <p:strVal val="#ppt_x"/>
                                          </p:val>
                                        </p:tav>
                                      </p:tavLst>
                                    </p:anim>
                                    <p:anim calcmode="lin" valueType="num">
                                      <p:cBhvr additive="base">
                                        <p:cTn id="8" dur="500" fill="hold"/>
                                        <p:tgtEl>
                                          <p:spTgt spid="583684"/>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583685"/>
                                        </p:tgtEl>
                                        <p:attrNameLst>
                                          <p:attrName>style.visibility</p:attrName>
                                        </p:attrNameLst>
                                      </p:cBhvr>
                                      <p:to>
                                        <p:strVal val="visible"/>
                                      </p:to>
                                    </p:set>
                                    <p:anim calcmode="lin" valueType="num">
                                      <p:cBhvr>
                                        <p:cTn id="13" dur="500" fill="hold"/>
                                        <p:tgtEl>
                                          <p:spTgt spid="583685"/>
                                        </p:tgtEl>
                                        <p:attrNameLst>
                                          <p:attrName>ppt_w</p:attrName>
                                        </p:attrNameLst>
                                      </p:cBhvr>
                                      <p:tavLst>
                                        <p:tav tm="0">
                                          <p:val>
                                            <p:fltVal val="0"/>
                                          </p:val>
                                        </p:tav>
                                        <p:tav tm="100000">
                                          <p:val>
                                            <p:strVal val="#ppt_w"/>
                                          </p:val>
                                        </p:tav>
                                      </p:tavLst>
                                    </p:anim>
                                    <p:anim calcmode="lin" valueType="num">
                                      <p:cBhvr>
                                        <p:cTn id="14" dur="500" fill="hold"/>
                                        <p:tgtEl>
                                          <p:spTgt spid="583685"/>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583686"/>
                                        </p:tgtEl>
                                        <p:attrNameLst>
                                          <p:attrName>style.visibility</p:attrName>
                                        </p:attrNameLst>
                                      </p:cBhvr>
                                      <p:to>
                                        <p:strVal val="visible"/>
                                      </p:to>
                                    </p:set>
                                    <p:anim calcmode="lin" valueType="num">
                                      <p:cBhvr>
                                        <p:cTn id="19" dur="1000" fill="hold"/>
                                        <p:tgtEl>
                                          <p:spTgt spid="583686"/>
                                        </p:tgtEl>
                                        <p:attrNameLst>
                                          <p:attrName>ppt_w</p:attrName>
                                        </p:attrNameLst>
                                      </p:cBhvr>
                                      <p:tavLst>
                                        <p:tav tm="0">
                                          <p:val>
                                            <p:fltVal val="0"/>
                                          </p:val>
                                        </p:tav>
                                        <p:tav tm="100000">
                                          <p:val>
                                            <p:strVal val="#ppt_w"/>
                                          </p:val>
                                        </p:tav>
                                      </p:tavLst>
                                    </p:anim>
                                    <p:anim calcmode="lin" valueType="num">
                                      <p:cBhvr>
                                        <p:cTn id="20" dur="1000" fill="hold"/>
                                        <p:tgtEl>
                                          <p:spTgt spid="583686"/>
                                        </p:tgtEl>
                                        <p:attrNameLst>
                                          <p:attrName>ppt_h</p:attrName>
                                        </p:attrNameLst>
                                      </p:cBhvr>
                                      <p:tavLst>
                                        <p:tav tm="0">
                                          <p:val>
                                            <p:fltVal val="0"/>
                                          </p:val>
                                        </p:tav>
                                        <p:tav tm="100000">
                                          <p:val>
                                            <p:strVal val="#ppt_h"/>
                                          </p:val>
                                        </p:tav>
                                      </p:tavLst>
                                    </p:anim>
                                    <p:anim calcmode="lin" valueType="num">
                                      <p:cBhvr>
                                        <p:cTn id="21" dur="1000" fill="hold"/>
                                        <p:tgtEl>
                                          <p:spTgt spid="58368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836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23" presetClass="entr" presetSubtype="16" fill="hold" grpId="0" nodeType="clickEffect">
                                  <p:stCondLst>
                                    <p:cond delay="0"/>
                                  </p:stCondLst>
                                  <p:childTnLst>
                                    <p:set>
                                      <p:cBhvr>
                                        <p:cTn id="26" dur="1" fill="hold">
                                          <p:stCondLst>
                                            <p:cond delay="0"/>
                                          </p:stCondLst>
                                        </p:cTn>
                                        <p:tgtEl>
                                          <p:spTgt spid="583687"/>
                                        </p:tgtEl>
                                        <p:attrNameLst>
                                          <p:attrName>style.visibility</p:attrName>
                                        </p:attrNameLst>
                                      </p:cBhvr>
                                      <p:to>
                                        <p:strVal val="visible"/>
                                      </p:to>
                                    </p:set>
                                    <p:anim calcmode="lin" valueType="num">
                                      <p:cBhvr>
                                        <p:cTn id="27" dur="500" fill="hold"/>
                                        <p:tgtEl>
                                          <p:spTgt spid="583687"/>
                                        </p:tgtEl>
                                        <p:attrNameLst>
                                          <p:attrName>ppt_w</p:attrName>
                                        </p:attrNameLst>
                                      </p:cBhvr>
                                      <p:tavLst>
                                        <p:tav tm="0">
                                          <p:val>
                                            <p:fltVal val="0"/>
                                          </p:val>
                                        </p:tav>
                                        <p:tav tm="100000">
                                          <p:val>
                                            <p:strVal val="#ppt_w"/>
                                          </p:val>
                                        </p:tav>
                                      </p:tavLst>
                                    </p:anim>
                                    <p:anim calcmode="lin" valueType="num">
                                      <p:cBhvr>
                                        <p:cTn id="28" dur="500" fill="hold"/>
                                        <p:tgtEl>
                                          <p:spTgt spid="583687"/>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684" grpId="0" animBg="1"/>
      <p:bldP spid="583685" grpId="0" animBg="1" autoUpdateAnimBg="0"/>
      <p:bldP spid="583686" grpId="0" animBg="1"/>
      <p:bldP spid="583687" grpId="0" animBg="1" autoUpdateAnimBg="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CE0BD16-60CB-4308-A7A2-3360EB73585E}" type="datetime1">
              <a:rPr lang="fr-FR" smtClean="0"/>
              <a:pPr/>
              <a:t>05/10/2023</a:t>
            </a:fld>
            <a:endParaRPr lang="fr-FR" smtClean="0"/>
          </a:p>
        </p:txBody>
      </p:sp>
      <p:sp>
        <p:nvSpPr>
          <p:cNvPr id="64515"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7C2A502-C48C-47FB-9365-FC931DD10446}" type="slidenum">
              <a:rPr lang="fr-FR" smtClean="0"/>
              <a:pPr/>
              <a:t>53</a:t>
            </a:fld>
            <a:endParaRPr lang="fr-FR" smtClean="0"/>
          </a:p>
        </p:txBody>
      </p:sp>
      <p:sp>
        <p:nvSpPr>
          <p:cNvPr id="585730" name="Oval 2"/>
          <p:cNvSpPr>
            <a:spLocks noChangeArrowheads="1"/>
          </p:cNvSpPr>
          <p:nvPr/>
        </p:nvSpPr>
        <p:spPr bwMode="auto">
          <a:xfrm>
            <a:off x="1643063" y="76200"/>
            <a:ext cx="2357437" cy="2638425"/>
          </a:xfrm>
          <a:prstGeom prst="ellipse">
            <a:avLst/>
          </a:prstGeom>
          <a:solidFill>
            <a:schemeClr val="accent1"/>
          </a:solidFill>
          <a:ln w="9525">
            <a:solidFill>
              <a:schemeClr val="tx1"/>
            </a:solidFill>
            <a:round/>
            <a:headEnd/>
            <a:tailEnd/>
          </a:ln>
        </p:spPr>
        <p:txBody>
          <a:bodyPr wrap="none" anchor="ctr"/>
          <a:lstStyle/>
          <a:p>
            <a:pPr algn="ctr"/>
            <a:r>
              <a:rPr lang="fr-FR" sz="2000" b="1" i="1" u="sng">
                <a:latin typeface="Times New Roman" pitchFamily="18" charset="0"/>
              </a:rPr>
              <a:t>La compétence </a:t>
            </a:r>
          </a:p>
          <a:p>
            <a:pPr algn="ctr"/>
            <a:r>
              <a:rPr lang="fr-FR" sz="2000" b="1" i="1" u="sng">
                <a:latin typeface="Times New Roman" pitchFamily="18" charset="0"/>
              </a:rPr>
              <a:t>d’attribution</a:t>
            </a:r>
          </a:p>
        </p:txBody>
      </p:sp>
      <p:sp>
        <p:nvSpPr>
          <p:cNvPr id="585731" name="AutoShape 3"/>
          <p:cNvSpPr>
            <a:spLocks noChangeArrowheads="1"/>
          </p:cNvSpPr>
          <p:nvPr/>
        </p:nvSpPr>
        <p:spPr bwMode="auto">
          <a:xfrm>
            <a:off x="228600" y="2743200"/>
            <a:ext cx="4267200" cy="3657600"/>
          </a:xfrm>
          <a:prstGeom prst="flowChartInputOutpu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Elle permet de </a:t>
            </a:r>
          </a:p>
          <a:p>
            <a:pPr algn="ctr"/>
            <a:r>
              <a:rPr lang="fr-FR" sz="2400">
                <a:latin typeface="Times New Roman" pitchFamily="18" charset="0"/>
              </a:rPr>
              <a:t>déterminer la nature </a:t>
            </a:r>
          </a:p>
          <a:p>
            <a:pPr algn="ctr"/>
            <a:r>
              <a:rPr lang="fr-FR" sz="2400">
                <a:latin typeface="Times New Roman" pitchFamily="18" charset="0"/>
              </a:rPr>
              <a:t>et le degré de</a:t>
            </a:r>
          </a:p>
          <a:p>
            <a:pPr algn="ctr"/>
            <a:r>
              <a:rPr lang="fr-FR" sz="2400">
                <a:latin typeface="Times New Roman" pitchFamily="18" charset="0"/>
              </a:rPr>
              <a:t> la juridiction :</a:t>
            </a:r>
          </a:p>
          <a:p>
            <a:pPr algn="ctr"/>
            <a:r>
              <a:rPr lang="fr-FR" sz="2400">
                <a:latin typeface="Times New Roman" pitchFamily="18" charset="0"/>
              </a:rPr>
              <a:t>Contentieux commercial:</a:t>
            </a:r>
          </a:p>
          <a:p>
            <a:pPr algn="ctr"/>
            <a:r>
              <a:rPr lang="fr-FR" sz="2400">
                <a:latin typeface="Times New Roman" pitchFamily="18" charset="0"/>
              </a:rPr>
              <a:t>Le tribunaux</a:t>
            </a:r>
          </a:p>
          <a:p>
            <a:pPr algn="ctr"/>
            <a:r>
              <a:rPr lang="fr-FR" sz="2400">
                <a:latin typeface="Times New Roman" pitchFamily="18" charset="0"/>
              </a:rPr>
              <a:t> de commerce</a:t>
            </a:r>
          </a:p>
          <a:p>
            <a:pPr algn="ctr"/>
            <a:r>
              <a:rPr lang="fr-FR" sz="2400">
                <a:latin typeface="Times New Roman" pitchFamily="18" charset="0"/>
              </a:rPr>
              <a:t>&amp;</a:t>
            </a:r>
          </a:p>
          <a:p>
            <a:pPr algn="ctr"/>
            <a:r>
              <a:rPr lang="fr-FR" sz="2400">
                <a:latin typeface="Times New Roman" pitchFamily="18" charset="0"/>
              </a:rPr>
              <a:t>la cour d’appel </a:t>
            </a:r>
          </a:p>
          <a:p>
            <a:pPr algn="ctr"/>
            <a:r>
              <a:rPr lang="fr-FR" sz="2400">
                <a:latin typeface="Times New Roman" pitchFamily="18" charset="0"/>
              </a:rPr>
              <a:t>De commerce</a:t>
            </a:r>
          </a:p>
        </p:txBody>
      </p:sp>
      <p:sp>
        <p:nvSpPr>
          <p:cNvPr id="585732" name="Oval 4"/>
          <p:cNvSpPr>
            <a:spLocks noChangeArrowheads="1"/>
          </p:cNvSpPr>
          <p:nvPr/>
        </p:nvSpPr>
        <p:spPr bwMode="auto">
          <a:xfrm>
            <a:off x="5929313" y="152400"/>
            <a:ext cx="2300287" cy="2562225"/>
          </a:xfrm>
          <a:prstGeom prst="ellipse">
            <a:avLst/>
          </a:prstGeom>
          <a:solidFill>
            <a:schemeClr val="accent1"/>
          </a:solidFill>
          <a:ln w="9525">
            <a:solidFill>
              <a:schemeClr val="tx1"/>
            </a:solidFill>
            <a:round/>
            <a:headEnd/>
            <a:tailEnd/>
          </a:ln>
        </p:spPr>
        <p:txBody>
          <a:bodyPr wrap="none" anchor="ctr"/>
          <a:lstStyle/>
          <a:p>
            <a:pPr algn="ctr"/>
            <a:r>
              <a:rPr lang="fr-FR" sz="2000" b="1" i="1" u="sng">
                <a:latin typeface="Times New Roman" pitchFamily="18" charset="0"/>
              </a:rPr>
              <a:t>La compétence</a:t>
            </a:r>
          </a:p>
          <a:p>
            <a:pPr algn="ctr"/>
            <a:r>
              <a:rPr lang="fr-FR" sz="2000" b="1" i="1" u="sng">
                <a:latin typeface="Times New Roman" pitchFamily="18" charset="0"/>
              </a:rPr>
              <a:t> territoriale</a:t>
            </a:r>
          </a:p>
        </p:txBody>
      </p:sp>
      <p:sp>
        <p:nvSpPr>
          <p:cNvPr id="585733" name="AutoShape 5"/>
          <p:cNvSpPr>
            <a:spLocks noChangeArrowheads="1"/>
          </p:cNvSpPr>
          <p:nvPr/>
        </p:nvSpPr>
        <p:spPr bwMode="auto">
          <a:xfrm>
            <a:off x="4572000" y="2743200"/>
            <a:ext cx="4572000" cy="3733800"/>
          </a:xfrm>
          <a:prstGeom prst="flowChartInputOutpu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En règle générale</a:t>
            </a:r>
          </a:p>
          <a:p>
            <a:pPr algn="ctr"/>
            <a:r>
              <a:rPr lang="fr-FR" sz="2400">
                <a:latin typeface="Times New Roman" pitchFamily="18" charset="0"/>
              </a:rPr>
              <a:t> la compétence appartient </a:t>
            </a:r>
          </a:p>
          <a:p>
            <a:pPr algn="ctr"/>
            <a:r>
              <a:rPr lang="fr-FR" sz="2400">
                <a:latin typeface="Times New Roman" pitchFamily="18" charset="0"/>
              </a:rPr>
              <a:t>Au tribunal de commerce</a:t>
            </a:r>
          </a:p>
          <a:p>
            <a:pPr algn="ctr"/>
            <a:r>
              <a:rPr lang="fr-FR" sz="2400">
                <a:latin typeface="Times New Roman" pitchFamily="18" charset="0"/>
              </a:rPr>
              <a:t>Dans le ressort duquel</a:t>
            </a:r>
          </a:p>
          <a:p>
            <a:pPr algn="ctr"/>
            <a:r>
              <a:rPr lang="fr-FR" sz="2400">
                <a:latin typeface="Times New Roman" pitchFamily="18" charset="0"/>
              </a:rPr>
              <a:t>Est domicilié le défendeur</a:t>
            </a:r>
          </a:p>
          <a:p>
            <a:pPr algn="ctr"/>
            <a:endParaRPr lang="fr-FR" sz="2400">
              <a:latin typeface="Times New Roman" pitchFamily="18" charset="0"/>
            </a:endParaRPr>
          </a:p>
          <a:p>
            <a:pPr algn="ctr"/>
            <a:endParaRPr lang="fr-FR" sz="2400">
              <a:latin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iterate type="wd">
                                    <p:tmPct val="100000"/>
                                  </p:iterate>
                                  <p:childTnLst>
                                    <p:set>
                                      <p:cBhvr>
                                        <p:cTn id="6" dur="1" fill="hold">
                                          <p:stCondLst>
                                            <p:cond delay="0"/>
                                          </p:stCondLst>
                                        </p:cTn>
                                        <p:tgtEl>
                                          <p:spTgt spid="585730"/>
                                        </p:tgtEl>
                                        <p:attrNameLst>
                                          <p:attrName>style.visibility</p:attrName>
                                        </p:attrNameLst>
                                      </p:cBhvr>
                                      <p:to>
                                        <p:strVal val="visible"/>
                                      </p:to>
                                    </p:set>
                                    <p:animEffect transition="in" filter="dissolve">
                                      <p:cBhvr>
                                        <p:cTn id="7" dur="300"/>
                                        <p:tgtEl>
                                          <p:spTgt spid="585730"/>
                                        </p:tgtEl>
                                      </p:cBhvr>
                                    </p:animEffect>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iterate type="wd">
                                    <p:tmAbs val="300"/>
                                  </p:iterate>
                                  <p:childTnLst>
                                    <p:set>
                                      <p:cBhvr>
                                        <p:cTn id="11" dur="1" fill="hold">
                                          <p:stCondLst>
                                            <p:cond delay="299"/>
                                          </p:stCondLst>
                                        </p:cTn>
                                        <p:tgtEl>
                                          <p:spTgt spid="585731"/>
                                        </p:tgtEl>
                                        <p:attrNameLst>
                                          <p:attrName>style.visibility</p:attrName>
                                        </p:attrNameLst>
                                      </p:cBhvr>
                                      <p:to>
                                        <p:strVal val="visible"/>
                                      </p:to>
                                    </p:set>
                                    <p:anim to="" calcmode="lin" valueType="num">
                                      <p:cBhvr>
                                        <p:cTn id="12" dur="1" fill="hold"/>
                                        <p:tgtEl>
                                          <p:spTgt spid="585731"/>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12" presetClass="entr" presetSubtype="8" fill="hold" grpId="0" nodeType="clickEffect">
                                  <p:stCondLst>
                                    <p:cond delay="0"/>
                                  </p:stCondLst>
                                  <p:iterate type="wd">
                                    <p:tmPct val="100000"/>
                                  </p:iterate>
                                  <p:childTnLst>
                                    <p:set>
                                      <p:cBhvr>
                                        <p:cTn id="16" dur="1" fill="hold">
                                          <p:stCondLst>
                                            <p:cond delay="0"/>
                                          </p:stCondLst>
                                        </p:cTn>
                                        <p:tgtEl>
                                          <p:spTgt spid="585732"/>
                                        </p:tgtEl>
                                        <p:attrNameLst>
                                          <p:attrName>style.visibility</p:attrName>
                                        </p:attrNameLst>
                                      </p:cBhvr>
                                      <p:to>
                                        <p:strVal val="visible"/>
                                      </p:to>
                                    </p:set>
                                    <p:animEffect transition="in" filter="slide(fromLeft)">
                                      <p:cBhvr>
                                        <p:cTn id="17" dur="300"/>
                                        <p:tgtEl>
                                          <p:spTgt spid="58573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iterate type="wd">
                                    <p:tmPct val="100000"/>
                                  </p:iterate>
                                  <p:childTnLst>
                                    <p:set>
                                      <p:cBhvr>
                                        <p:cTn id="21" dur="1" fill="hold">
                                          <p:stCondLst>
                                            <p:cond delay="0"/>
                                          </p:stCondLst>
                                        </p:cTn>
                                        <p:tgtEl>
                                          <p:spTgt spid="585733"/>
                                        </p:tgtEl>
                                        <p:attrNameLst>
                                          <p:attrName>style.visibility</p:attrName>
                                        </p:attrNameLst>
                                      </p:cBhvr>
                                      <p:to>
                                        <p:strVal val="visible"/>
                                      </p:to>
                                    </p:set>
                                    <p:animEffect transition="in" filter="slide(fromBottom)">
                                      <p:cBhvr>
                                        <p:cTn id="22" dur="300"/>
                                        <p:tgtEl>
                                          <p:spTgt spid="5857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5730" grpId="0" animBg="1" autoUpdateAnimBg="0"/>
      <p:bldP spid="585731" grpId="0" animBg="1" autoUpdateAnimBg="0"/>
      <p:bldP spid="585732" grpId="0" animBg="1" autoUpdateAnimBg="0"/>
      <p:bldP spid="585733" grpId="0" animBg="1" autoUpdateAnimBg="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8"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sz="4000" dirty="0" smtClean="0">
                <a:solidFill>
                  <a:schemeClr val="accent1">
                    <a:tint val="83000"/>
                    <a:satMod val="150000"/>
                  </a:schemeClr>
                </a:solidFill>
                <a:latin typeface="Baskerville Old Face" pitchFamily="18" charset="0"/>
              </a:rPr>
              <a:t>Sur le plan des règles de preuve</a:t>
            </a:r>
          </a:p>
        </p:txBody>
      </p:sp>
      <p:sp>
        <p:nvSpPr>
          <p:cNvPr id="65539" name="Rectangle 3"/>
          <p:cNvSpPr>
            <a:spLocks noGrp="1" noChangeArrowheads="1"/>
          </p:cNvSpPr>
          <p:nvPr>
            <p:ph idx="1"/>
          </p:nvPr>
        </p:nvSpPr>
        <p:spPr>
          <a:xfrm>
            <a:off x="457200" y="1882775"/>
            <a:ext cx="8229600" cy="4572000"/>
          </a:xfrm>
        </p:spPr>
        <p:txBody>
          <a:bodyPr lIns="92075" tIns="46038" rIns="92075" bIns="46038"/>
          <a:lstStyle/>
          <a:p>
            <a:pPr algn="just" eaLnBrk="1" hangingPunct="1">
              <a:lnSpc>
                <a:spcPct val="90000"/>
              </a:lnSpc>
            </a:pPr>
            <a:r>
              <a:rPr lang="fr-FR" sz="2800" dirty="0" smtClean="0">
                <a:latin typeface="Baskerville Old Face" pitchFamily="18" charset="0"/>
              </a:rPr>
              <a:t>En matière civil l’acte écrit est généralement exigé pour la preuve des obligations dont le montant dépasse 250 </a:t>
            </a:r>
            <a:r>
              <a:rPr lang="fr-FR" sz="2800" dirty="0" err="1" smtClean="0">
                <a:latin typeface="Baskerville Old Face" pitchFamily="18" charset="0"/>
              </a:rPr>
              <a:t>dhs</a:t>
            </a:r>
            <a:r>
              <a:rPr lang="fr-FR" sz="2800" dirty="0" smtClean="0">
                <a:latin typeface="Baskerville Old Face" pitchFamily="18" charset="0"/>
              </a:rPr>
              <a:t>. </a:t>
            </a:r>
          </a:p>
          <a:p>
            <a:pPr algn="just" eaLnBrk="1" hangingPunct="1">
              <a:lnSpc>
                <a:spcPct val="90000"/>
              </a:lnSpc>
            </a:pPr>
            <a:r>
              <a:rPr lang="fr-FR" sz="2800" dirty="0" smtClean="0">
                <a:latin typeface="Baskerville Old Face" pitchFamily="18" charset="0"/>
              </a:rPr>
              <a:t>En matière commerciale la preuve est libre, elle peut être rapportée par n’importe quel moyen en particulier le témoignage .</a:t>
            </a:r>
          </a:p>
          <a:p>
            <a:pPr algn="just" eaLnBrk="1" hangingPunct="1">
              <a:lnSpc>
                <a:spcPct val="90000"/>
              </a:lnSpc>
            </a:pPr>
            <a:r>
              <a:rPr lang="fr-FR" sz="2800" b="1" i="1" u="sng" dirty="0" smtClean="0">
                <a:latin typeface="Baskerville Old Face" pitchFamily="18" charset="0"/>
              </a:rPr>
              <a:t>N-B</a:t>
            </a:r>
            <a:r>
              <a:rPr lang="fr-FR" sz="2800" dirty="0" smtClean="0">
                <a:latin typeface="Baskerville Old Face" pitchFamily="18" charset="0"/>
              </a:rPr>
              <a:t>: cette liberté de preuve se justifies par la rapidité des transactions commerciales qui empêchent souvent la rédaction d’un écrit.</a:t>
            </a:r>
          </a:p>
        </p:txBody>
      </p:sp>
      <p:sp>
        <p:nvSpPr>
          <p:cNvPr id="65540"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90D49AB-AFFB-4140-ACB8-D8244B658D09}" type="datetime1">
              <a:rPr lang="fr-FR" smtClean="0"/>
              <a:pPr/>
              <a:t>05/10/2023</a:t>
            </a:fld>
            <a:endParaRPr lang="fr-FR" smtClean="0"/>
          </a:p>
        </p:txBody>
      </p:sp>
      <p:sp>
        <p:nvSpPr>
          <p:cNvPr id="65541"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DFAE641-E4B7-4B3F-AB4D-05C6E3A73BCA}" type="slidenum">
              <a:rPr lang="fr-FR" smtClean="0"/>
              <a:pPr/>
              <a:t>54</a:t>
            </a:fld>
            <a:endParaRPr lang="fr-FR" smtClean="0"/>
          </a:p>
        </p:txBody>
      </p:sp>
    </p:spTree>
  </p:cSld>
  <p:clrMapOvr>
    <a:masterClrMapping/>
  </p:clrMapOvr>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2"/>
          <p:cNvSpPr>
            <a:spLocks noGrp="1" noChangeArrowheads="1"/>
          </p:cNvSpPr>
          <p:nvPr>
            <p:ph type="title"/>
          </p:nvPr>
        </p:nvSpPr>
        <p:spPr>
          <a:xfrm>
            <a:off x="500034" y="609600"/>
            <a:ext cx="8339166" cy="1143000"/>
          </a:xfrm>
        </p:spPr>
        <p:txBody>
          <a:bodyPr lIns="92075" tIns="46038" rIns="92075" bIns="46038"/>
          <a:lstStyle/>
          <a:p>
            <a:pPr marL="484632" indent="0" eaLnBrk="1" fontAlgn="auto" hangingPunct="1">
              <a:spcAft>
                <a:spcPts val="0"/>
              </a:spcAft>
              <a:defRPr/>
            </a:pPr>
            <a:r>
              <a:rPr lang="fr-FR" dirty="0" smtClean="0">
                <a:solidFill>
                  <a:schemeClr val="accent1">
                    <a:tint val="83000"/>
                    <a:satMod val="150000"/>
                  </a:schemeClr>
                </a:solidFill>
                <a:latin typeface="Baskerville Old Face" pitchFamily="18" charset="0"/>
              </a:rPr>
              <a:t>Sur le plan des règles de fond</a:t>
            </a:r>
          </a:p>
        </p:txBody>
      </p:sp>
      <p:sp>
        <p:nvSpPr>
          <p:cNvPr id="66563"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72E0CC8-20E5-47D7-8EE9-A8FD9CD94248}" type="datetime1">
              <a:rPr lang="fr-FR" smtClean="0"/>
              <a:pPr/>
              <a:t>05/10/2023</a:t>
            </a:fld>
            <a:endParaRPr lang="fr-FR" smtClean="0"/>
          </a:p>
        </p:txBody>
      </p:sp>
      <p:sp>
        <p:nvSpPr>
          <p:cNvPr id="66564"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E658FB1-8DC7-41C5-9D17-594CA395E84A}" type="slidenum">
              <a:rPr lang="fr-FR" smtClean="0"/>
              <a:pPr/>
              <a:t>55</a:t>
            </a:fld>
            <a:endParaRPr lang="fr-FR" smtClean="0"/>
          </a:p>
        </p:txBody>
      </p:sp>
      <p:sp>
        <p:nvSpPr>
          <p:cNvPr id="589827" name="AutoShape 3"/>
          <p:cNvSpPr>
            <a:spLocks noChangeArrowheads="1"/>
          </p:cNvSpPr>
          <p:nvPr/>
        </p:nvSpPr>
        <p:spPr bwMode="auto">
          <a:xfrm>
            <a:off x="395288" y="2276475"/>
            <a:ext cx="3505200" cy="935038"/>
          </a:xfrm>
          <a:prstGeom prst="flowChartDecision">
            <a:avLst/>
          </a:prstGeom>
          <a:solidFill>
            <a:schemeClr val="accent1"/>
          </a:solidFill>
          <a:ln w="9525">
            <a:solidFill>
              <a:schemeClr val="tx1"/>
            </a:solidFill>
            <a:miter lim="800000"/>
            <a:headEnd/>
            <a:tailEnd/>
          </a:ln>
        </p:spPr>
        <p:txBody>
          <a:bodyPr wrap="none" anchor="ctr"/>
          <a:lstStyle/>
          <a:p>
            <a:pPr algn="ctr"/>
            <a:r>
              <a:rPr lang="fr-FR" sz="2400" b="1" i="1">
                <a:latin typeface="Times New Roman" pitchFamily="18" charset="0"/>
              </a:rPr>
              <a:t>La solidarité</a:t>
            </a:r>
          </a:p>
        </p:txBody>
      </p:sp>
      <p:sp>
        <p:nvSpPr>
          <p:cNvPr id="589828" name="AutoShape 4"/>
          <p:cNvSpPr>
            <a:spLocks noChangeArrowheads="1"/>
          </p:cNvSpPr>
          <p:nvPr/>
        </p:nvSpPr>
        <p:spPr bwMode="auto">
          <a:xfrm>
            <a:off x="152400" y="3429000"/>
            <a:ext cx="1752600" cy="2819400"/>
          </a:xfrm>
          <a:prstGeom prst="flowChartAlternateProcess">
            <a:avLst/>
          </a:prstGeom>
          <a:solidFill>
            <a:schemeClr val="accent1"/>
          </a:solidFill>
          <a:ln w="9525">
            <a:solidFill>
              <a:schemeClr val="tx1"/>
            </a:solidFill>
            <a:miter lim="800000"/>
            <a:headEnd/>
            <a:tailEnd/>
          </a:ln>
        </p:spPr>
        <p:txBody>
          <a:bodyPr wrap="none" anchor="ctr"/>
          <a:lstStyle/>
          <a:p>
            <a:pPr algn="ctr"/>
            <a:endParaRPr lang="fr-FR" sz="2400">
              <a:latin typeface="Times New Roman" pitchFamily="18" charset="0"/>
            </a:endParaRPr>
          </a:p>
          <a:p>
            <a:pPr algn="ctr"/>
            <a:endParaRPr lang="fr-FR" sz="2400">
              <a:latin typeface="Times New Roman" pitchFamily="18" charset="0"/>
            </a:endParaRPr>
          </a:p>
          <a:p>
            <a:pPr algn="ctr"/>
            <a:r>
              <a:rPr lang="fr-FR" sz="2400">
                <a:latin typeface="Times New Roman" pitchFamily="18" charset="0"/>
              </a:rPr>
              <a:t>En droit civil</a:t>
            </a:r>
          </a:p>
          <a:p>
            <a:pPr algn="ctr"/>
            <a:r>
              <a:rPr lang="fr-FR" sz="2400">
                <a:latin typeface="Times New Roman" pitchFamily="18" charset="0"/>
              </a:rPr>
              <a:t>Elle ne </a:t>
            </a:r>
          </a:p>
          <a:p>
            <a:pPr algn="ctr"/>
            <a:r>
              <a:rPr lang="fr-FR" sz="2400">
                <a:latin typeface="Times New Roman" pitchFamily="18" charset="0"/>
              </a:rPr>
              <a:t>joue Que</a:t>
            </a:r>
          </a:p>
          <a:p>
            <a:pPr algn="ctr"/>
            <a:r>
              <a:rPr lang="fr-FR" sz="2400">
                <a:latin typeface="Times New Roman" pitchFamily="18" charset="0"/>
              </a:rPr>
              <a:t> lorsqu’elle est </a:t>
            </a:r>
          </a:p>
          <a:p>
            <a:pPr algn="ctr"/>
            <a:r>
              <a:rPr lang="fr-FR" sz="2400">
                <a:latin typeface="Times New Roman" pitchFamily="18" charset="0"/>
              </a:rPr>
              <a:t>Expressément </a:t>
            </a:r>
          </a:p>
          <a:p>
            <a:pPr algn="ctr"/>
            <a:r>
              <a:rPr lang="fr-FR" sz="2400">
                <a:latin typeface="Times New Roman" pitchFamily="18" charset="0"/>
              </a:rPr>
              <a:t>Stipulée dans</a:t>
            </a:r>
          </a:p>
          <a:p>
            <a:pPr algn="ctr"/>
            <a:r>
              <a:rPr lang="fr-FR" sz="1400">
                <a:latin typeface="Times New Roman" pitchFamily="18" charset="0"/>
              </a:rPr>
              <a:t>Le contrat 164DOC</a:t>
            </a:r>
            <a:r>
              <a:rPr lang="fr-FR" sz="2400">
                <a:latin typeface="Times New Roman" pitchFamily="18" charset="0"/>
              </a:rPr>
              <a:t>  </a:t>
            </a:r>
          </a:p>
          <a:p>
            <a:pPr algn="ctr"/>
            <a:endParaRPr lang="fr-FR" sz="2400">
              <a:latin typeface="Times New Roman" pitchFamily="18" charset="0"/>
            </a:endParaRPr>
          </a:p>
          <a:p>
            <a:pPr algn="ctr"/>
            <a:endParaRPr lang="fr-FR" sz="2400">
              <a:latin typeface="Times New Roman" pitchFamily="18" charset="0"/>
            </a:endParaRPr>
          </a:p>
        </p:txBody>
      </p:sp>
      <p:sp>
        <p:nvSpPr>
          <p:cNvPr id="589829" name="AutoShape 5"/>
          <p:cNvSpPr>
            <a:spLocks noChangeArrowheads="1"/>
          </p:cNvSpPr>
          <p:nvPr/>
        </p:nvSpPr>
        <p:spPr bwMode="auto">
          <a:xfrm>
            <a:off x="2268538" y="3429000"/>
            <a:ext cx="2133600" cy="2819400"/>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Elle joue </a:t>
            </a:r>
          </a:p>
          <a:p>
            <a:pPr algn="ctr"/>
            <a:r>
              <a:rPr lang="fr-FR" sz="2400">
                <a:latin typeface="Times New Roman" pitchFamily="18" charset="0"/>
              </a:rPr>
              <a:t>de plein</a:t>
            </a:r>
          </a:p>
          <a:p>
            <a:pPr algn="ctr"/>
            <a:r>
              <a:rPr lang="fr-FR" sz="2400">
                <a:latin typeface="Times New Roman" pitchFamily="18" charset="0"/>
              </a:rPr>
              <a:t> droit en matière</a:t>
            </a:r>
          </a:p>
          <a:p>
            <a:pPr algn="ctr"/>
            <a:r>
              <a:rPr lang="fr-FR" sz="2400">
                <a:latin typeface="Times New Roman" pitchFamily="18" charset="0"/>
              </a:rPr>
              <a:t> commerciale </a:t>
            </a:r>
          </a:p>
          <a:p>
            <a:pPr algn="ctr"/>
            <a:r>
              <a:rPr lang="fr-FR" sz="2400">
                <a:latin typeface="Times New Roman" pitchFamily="18" charset="0"/>
              </a:rPr>
              <a:t>sauf </a:t>
            </a:r>
          </a:p>
          <a:p>
            <a:pPr algn="ctr"/>
            <a:r>
              <a:rPr lang="fr-FR" sz="2400">
                <a:latin typeface="Times New Roman" pitchFamily="18" charset="0"/>
              </a:rPr>
              <a:t>Disposition</a:t>
            </a:r>
          </a:p>
          <a:p>
            <a:pPr algn="ctr"/>
            <a:r>
              <a:rPr lang="fr-FR" sz="2400">
                <a:latin typeface="Times New Roman" pitchFamily="18" charset="0"/>
              </a:rPr>
              <a:t> contraire</a:t>
            </a:r>
          </a:p>
        </p:txBody>
      </p:sp>
      <p:sp>
        <p:nvSpPr>
          <p:cNvPr id="589830" name="AutoShape 6"/>
          <p:cNvSpPr>
            <a:spLocks noChangeArrowheads="1"/>
          </p:cNvSpPr>
          <p:nvPr/>
        </p:nvSpPr>
        <p:spPr bwMode="auto">
          <a:xfrm>
            <a:off x="5410200" y="2057400"/>
            <a:ext cx="3733800" cy="1371600"/>
          </a:xfrm>
          <a:prstGeom prst="flowChartDecision">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La clause</a:t>
            </a:r>
          </a:p>
          <a:p>
            <a:pPr algn="ctr"/>
            <a:r>
              <a:rPr lang="fr-FR" sz="2400">
                <a:latin typeface="Times New Roman" pitchFamily="18" charset="0"/>
              </a:rPr>
              <a:t> compromissoire</a:t>
            </a:r>
          </a:p>
        </p:txBody>
      </p:sp>
      <p:sp>
        <p:nvSpPr>
          <p:cNvPr id="589831" name="AutoShape 7"/>
          <p:cNvSpPr>
            <a:spLocks noChangeArrowheads="1"/>
          </p:cNvSpPr>
          <p:nvPr/>
        </p:nvSpPr>
        <p:spPr bwMode="auto">
          <a:xfrm>
            <a:off x="5105400" y="3429000"/>
            <a:ext cx="4038600" cy="2895600"/>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C’est la stipulation par laquelle</a:t>
            </a:r>
          </a:p>
          <a:p>
            <a:pPr algn="ctr"/>
            <a:r>
              <a:rPr lang="fr-FR" sz="2400">
                <a:latin typeface="Times New Roman" pitchFamily="18" charset="0"/>
              </a:rPr>
              <a:t>Les parties dans un contrat </a:t>
            </a:r>
          </a:p>
          <a:p>
            <a:pPr algn="ctr"/>
            <a:r>
              <a:rPr lang="fr-FR" sz="2400">
                <a:latin typeface="Times New Roman" pitchFamily="18" charset="0"/>
              </a:rPr>
              <a:t>Décident à l’avance de recourir à</a:t>
            </a:r>
          </a:p>
          <a:p>
            <a:pPr algn="ctr"/>
            <a:r>
              <a:rPr lang="fr-FR" sz="2400">
                <a:latin typeface="Times New Roman" pitchFamily="18" charset="0"/>
              </a:rPr>
              <a:t> l’arbitrage pour régler les litiges </a:t>
            </a:r>
          </a:p>
          <a:p>
            <a:pPr algn="ctr"/>
            <a:r>
              <a:rPr lang="fr-FR" sz="2400">
                <a:latin typeface="Times New Roman" pitchFamily="18" charset="0"/>
              </a:rPr>
              <a:t>Susceptibles de naître à </a:t>
            </a:r>
          </a:p>
          <a:p>
            <a:pPr algn="ctr"/>
            <a:r>
              <a:rPr lang="fr-FR" sz="2400">
                <a:latin typeface="Times New Roman" pitchFamily="18" charset="0"/>
              </a:rPr>
              <a:t>l’occasion de l’exécution de</a:t>
            </a:r>
          </a:p>
          <a:p>
            <a:pPr algn="ctr"/>
            <a:r>
              <a:rPr lang="fr-FR" sz="2400">
                <a:latin typeface="Times New Roman" pitchFamily="18" charset="0"/>
              </a:rPr>
              <a:t> leur contrat 309/308DOC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89827"/>
                                        </p:tgtEl>
                                        <p:attrNameLst>
                                          <p:attrName>style.visibility</p:attrName>
                                        </p:attrNameLst>
                                      </p:cBhvr>
                                      <p:to>
                                        <p:strVal val="visible"/>
                                      </p:to>
                                    </p:set>
                                    <p:anim calcmode="lin" valueType="num">
                                      <p:cBhvr additive="base">
                                        <p:cTn id="7" dur="500" fill="hold"/>
                                        <p:tgtEl>
                                          <p:spTgt spid="589827"/>
                                        </p:tgtEl>
                                        <p:attrNameLst>
                                          <p:attrName>ppt_x</p:attrName>
                                        </p:attrNameLst>
                                      </p:cBhvr>
                                      <p:tavLst>
                                        <p:tav tm="0">
                                          <p:val>
                                            <p:strVal val="0-#ppt_w/2"/>
                                          </p:val>
                                        </p:tav>
                                        <p:tav tm="100000">
                                          <p:val>
                                            <p:strVal val="#ppt_x"/>
                                          </p:val>
                                        </p:tav>
                                      </p:tavLst>
                                    </p:anim>
                                    <p:anim calcmode="lin" valueType="num">
                                      <p:cBhvr additive="base">
                                        <p:cTn id="8" dur="500" fill="hold"/>
                                        <p:tgtEl>
                                          <p:spTgt spid="58982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89828"/>
                                        </p:tgtEl>
                                        <p:attrNameLst>
                                          <p:attrName>style.visibility</p:attrName>
                                        </p:attrNameLst>
                                      </p:cBhvr>
                                      <p:to>
                                        <p:strVal val="visible"/>
                                      </p:to>
                                    </p:set>
                                    <p:anim calcmode="lin" valueType="num">
                                      <p:cBhvr additive="base">
                                        <p:cTn id="13" dur="500" fill="hold"/>
                                        <p:tgtEl>
                                          <p:spTgt spid="589828"/>
                                        </p:tgtEl>
                                        <p:attrNameLst>
                                          <p:attrName>ppt_x</p:attrName>
                                        </p:attrNameLst>
                                      </p:cBhvr>
                                      <p:tavLst>
                                        <p:tav tm="0">
                                          <p:val>
                                            <p:strVal val="0-#ppt_w/2"/>
                                          </p:val>
                                        </p:tav>
                                        <p:tav tm="100000">
                                          <p:val>
                                            <p:strVal val="#ppt_x"/>
                                          </p:val>
                                        </p:tav>
                                      </p:tavLst>
                                    </p:anim>
                                    <p:anim calcmode="lin" valueType="num">
                                      <p:cBhvr additive="base">
                                        <p:cTn id="14" dur="500" fill="hold"/>
                                        <p:tgtEl>
                                          <p:spTgt spid="589828"/>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89829"/>
                                        </p:tgtEl>
                                        <p:attrNameLst>
                                          <p:attrName>style.visibility</p:attrName>
                                        </p:attrNameLst>
                                      </p:cBhvr>
                                      <p:to>
                                        <p:strVal val="visible"/>
                                      </p:to>
                                    </p:set>
                                    <p:anim calcmode="lin" valueType="num">
                                      <p:cBhvr additive="base">
                                        <p:cTn id="19" dur="500" fill="hold"/>
                                        <p:tgtEl>
                                          <p:spTgt spid="589829"/>
                                        </p:tgtEl>
                                        <p:attrNameLst>
                                          <p:attrName>ppt_x</p:attrName>
                                        </p:attrNameLst>
                                      </p:cBhvr>
                                      <p:tavLst>
                                        <p:tav tm="0">
                                          <p:val>
                                            <p:strVal val="0-#ppt_w/2"/>
                                          </p:val>
                                        </p:tav>
                                        <p:tav tm="100000">
                                          <p:val>
                                            <p:strVal val="#ppt_x"/>
                                          </p:val>
                                        </p:tav>
                                      </p:tavLst>
                                    </p:anim>
                                    <p:anim calcmode="lin" valueType="num">
                                      <p:cBhvr additive="base">
                                        <p:cTn id="20" dur="500" fill="hold"/>
                                        <p:tgtEl>
                                          <p:spTgt spid="589829"/>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89830"/>
                                        </p:tgtEl>
                                        <p:attrNameLst>
                                          <p:attrName>style.visibility</p:attrName>
                                        </p:attrNameLst>
                                      </p:cBhvr>
                                      <p:to>
                                        <p:strVal val="visible"/>
                                      </p:to>
                                    </p:set>
                                    <p:anim calcmode="lin" valueType="num">
                                      <p:cBhvr additive="base">
                                        <p:cTn id="25" dur="500" fill="hold"/>
                                        <p:tgtEl>
                                          <p:spTgt spid="589830"/>
                                        </p:tgtEl>
                                        <p:attrNameLst>
                                          <p:attrName>ppt_x</p:attrName>
                                        </p:attrNameLst>
                                      </p:cBhvr>
                                      <p:tavLst>
                                        <p:tav tm="0">
                                          <p:val>
                                            <p:strVal val="0-#ppt_w/2"/>
                                          </p:val>
                                        </p:tav>
                                        <p:tav tm="100000">
                                          <p:val>
                                            <p:strVal val="#ppt_x"/>
                                          </p:val>
                                        </p:tav>
                                      </p:tavLst>
                                    </p:anim>
                                    <p:anim calcmode="lin" valueType="num">
                                      <p:cBhvr additive="base">
                                        <p:cTn id="26" dur="500" fill="hold"/>
                                        <p:tgtEl>
                                          <p:spTgt spid="589830"/>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8" fill="hold" grpId="0" nodeType="clickEffect">
                                  <p:stCondLst>
                                    <p:cond delay="0"/>
                                  </p:stCondLst>
                                  <p:childTnLst>
                                    <p:set>
                                      <p:cBhvr>
                                        <p:cTn id="30" dur="1" fill="hold">
                                          <p:stCondLst>
                                            <p:cond delay="0"/>
                                          </p:stCondLst>
                                        </p:cTn>
                                        <p:tgtEl>
                                          <p:spTgt spid="589831"/>
                                        </p:tgtEl>
                                        <p:attrNameLst>
                                          <p:attrName>style.visibility</p:attrName>
                                        </p:attrNameLst>
                                      </p:cBhvr>
                                      <p:to>
                                        <p:strVal val="visible"/>
                                      </p:to>
                                    </p:set>
                                    <p:anim calcmode="lin" valueType="num">
                                      <p:cBhvr additive="base">
                                        <p:cTn id="31" dur="500" fill="hold"/>
                                        <p:tgtEl>
                                          <p:spTgt spid="589831"/>
                                        </p:tgtEl>
                                        <p:attrNameLst>
                                          <p:attrName>ppt_x</p:attrName>
                                        </p:attrNameLst>
                                      </p:cBhvr>
                                      <p:tavLst>
                                        <p:tav tm="0">
                                          <p:val>
                                            <p:strVal val="0-#ppt_w/2"/>
                                          </p:val>
                                        </p:tav>
                                        <p:tav tm="100000">
                                          <p:val>
                                            <p:strVal val="#ppt_x"/>
                                          </p:val>
                                        </p:tav>
                                      </p:tavLst>
                                    </p:anim>
                                    <p:anim calcmode="lin" valueType="num">
                                      <p:cBhvr additive="base">
                                        <p:cTn id="32" dur="500" fill="hold"/>
                                        <p:tgtEl>
                                          <p:spTgt spid="58983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9827" grpId="0" animBg="1" autoUpdateAnimBg="0"/>
      <p:bldP spid="589828" grpId="0" animBg="1" autoUpdateAnimBg="0"/>
      <p:bldP spid="589829" grpId="0" animBg="1" autoUpdateAnimBg="0"/>
      <p:bldP spid="589830" grpId="0" animBg="1" autoUpdateAnimBg="0"/>
      <p:bldP spid="589831" grpId="0" animBg="1" autoUpdateAnimBg="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6"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sz="4000" dirty="0" smtClean="0">
                <a:solidFill>
                  <a:schemeClr val="accent1">
                    <a:tint val="83000"/>
                    <a:satMod val="150000"/>
                  </a:schemeClr>
                </a:solidFill>
                <a:latin typeface="Baskerville Old Face" pitchFamily="18" charset="0"/>
              </a:rPr>
              <a:t>Sur le plan des règles de fond</a:t>
            </a:r>
          </a:p>
        </p:txBody>
      </p:sp>
      <p:sp>
        <p:nvSpPr>
          <p:cNvPr id="67587"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B8E0E98-A89B-4409-B95A-1F60402C992F}" type="datetime1">
              <a:rPr lang="fr-FR" smtClean="0"/>
              <a:pPr/>
              <a:t>05/10/2023</a:t>
            </a:fld>
            <a:endParaRPr lang="fr-FR" smtClean="0"/>
          </a:p>
        </p:txBody>
      </p:sp>
      <p:sp>
        <p:nvSpPr>
          <p:cNvPr id="67588"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DF8BD6E-CAC8-4739-9FBB-0FDF2B87FFA5}" type="slidenum">
              <a:rPr lang="fr-FR" smtClean="0"/>
              <a:pPr/>
              <a:t>56</a:t>
            </a:fld>
            <a:endParaRPr lang="fr-FR" smtClean="0"/>
          </a:p>
        </p:txBody>
      </p:sp>
      <p:sp>
        <p:nvSpPr>
          <p:cNvPr id="591875" name="AutoShape 3"/>
          <p:cNvSpPr>
            <a:spLocks noChangeArrowheads="1"/>
          </p:cNvSpPr>
          <p:nvPr/>
        </p:nvSpPr>
        <p:spPr bwMode="auto">
          <a:xfrm>
            <a:off x="381000" y="1828800"/>
            <a:ext cx="3886200" cy="1295400"/>
          </a:xfrm>
          <a:prstGeom prst="flowChartDecision">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Le droit pénal</a:t>
            </a:r>
          </a:p>
        </p:txBody>
      </p:sp>
      <p:sp>
        <p:nvSpPr>
          <p:cNvPr id="591876" name="AutoShape 4"/>
          <p:cNvSpPr>
            <a:spLocks noChangeArrowheads="1"/>
          </p:cNvSpPr>
          <p:nvPr/>
        </p:nvSpPr>
        <p:spPr bwMode="auto">
          <a:xfrm>
            <a:off x="152400" y="3213100"/>
            <a:ext cx="4491038" cy="3111500"/>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Il existe un véritable droit pénal </a:t>
            </a:r>
          </a:p>
          <a:p>
            <a:pPr algn="ctr"/>
            <a:r>
              <a:rPr lang="fr-FR" sz="2400">
                <a:latin typeface="Times New Roman" pitchFamily="18" charset="0"/>
              </a:rPr>
              <a:t>des affaires qui sanctionne</a:t>
            </a:r>
          </a:p>
          <a:p>
            <a:pPr algn="ctr"/>
            <a:r>
              <a:rPr lang="fr-FR" sz="2400">
                <a:latin typeface="Times New Roman" pitchFamily="18" charset="0"/>
              </a:rPr>
              <a:t>La violation de certaines règles</a:t>
            </a:r>
          </a:p>
          <a:p>
            <a:pPr algn="ctr"/>
            <a:r>
              <a:rPr lang="fr-FR" sz="2400">
                <a:latin typeface="Times New Roman" pitchFamily="18" charset="0"/>
              </a:rPr>
              <a:t> du droit commercial</a:t>
            </a:r>
          </a:p>
          <a:p>
            <a:pPr algn="ctr"/>
            <a:r>
              <a:rPr lang="fr-FR" sz="2400">
                <a:latin typeface="Times New Roman" pitchFamily="18" charset="0"/>
              </a:rPr>
              <a:t>Ex : la banqueroute; la contrefaçon</a:t>
            </a:r>
          </a:p>
          <a:p>
            <a:pPr algn="ctr"/>
            <a:r>
              <a:rPr lang="fr-FR" sz="2400">
                <a:latin typeface="Times New Roman" pitchFamily="18" charset="0"/>
              </a:rPr>
              <a:t>Textes spéciaux : la loi sur les SA</a:t>
            </a:r>
          </a:p>
          <a:p>
            <a:pPr algn="ctr"/>
            <a:r>
              <a:rPr lang="fr-FR" sz="2400">
                <a:latin typeface="Times New Roman" pitchFamily="18" charset="0"/>
              </a:rPr>
              <a:t>Législation bancaire; </a:t>
            </a:r>
          </a:p>
          <a:p>
            <a:pPr algn="ctr"/>
            <a:r>
              <a:rPr lang="fr-FR" sz="2400">
                <a:latin typeface="Times New Roman" pitchFamily="18" charset="0"/>
              </a:rPr>
              <a:t> législation et boursière</a:t>
            </a:r>
          </a:p>
        </p:txBody>
      </p:sp>
      <p:sp>
        <p:nvSpPr>
          <p:cNvPr id="591877" name="AutoShape 5"/>
          <p:cNvSpPr>
            <a:spLocks noChangeArrowheads="1"/>
          </p:cNvSpPr>
          <p:nvPr/>
        </p:nvSpPr>
        <p:spPr bwMode="auto">
          <a:xfrm>
            <a:off x="4876800" y="1905000"/>
            <a:ext cx="4267200" cy="1219200"/>
          </a:xfrm>
          <a:prstGeom prst="flowChartDecision">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La prescription</a:t>
            </a:r>
          </a:p>
        </p:txBody>
      </p:sp>
      <p:sp>
        <p:nvSpPr>
          <p:cNvPr id="591878" name="Line 6"/>
          <p:cNvSpPr>
            <a:spLocks noChangeShapeType="1"/>
          </p:cNvSpPr>
          <p:nvPr/>
        </p:nvSpPr>
        <p:spPr bwMode="auto">
          <a:xfrm>
            <a:off x="5562600" y="2743200"/>
            <a:ext cx="0" cy="685800"/>
          </a:xfrm>
          <a:prstGeom prst="line">
            <a:avLst/>
          </a:prstGeom>
          <a:noFill/>
          <a:ln w="9525">
            <a:solidFill>
              <a:schemeClr val="tx1"/>
            </a:solidFill>
            <a:round/>
            <a:headEnd/>
            <a:tailEnd type="triangle" w="med" len="med"/>
          </a:ln>
        </p:spPr>
        <p:txBody>
          <a:bodyPr/>
          <a:lstStyle/>
          <a:p>
            <a:endParaRPr lang="fr-FR"/>
          </a:p>
        </p:txBody>
      </p:sp>
      <p:sp>
        <p:nvSpPr>
          <p:cNvPr id="591879" name="AutoShape 7"/>
          <p:cNvSpPr>
            <a:spLocks noChangeArrowheads="1"/>
          </p:cNvSpPr>
          <p:nvPr/>
        </p:nvSpPr>
        <p:spPr bwMode="auto">
          <a:xfrm>
            <a:off x="4830763" y="3429000"/>
            <a:ext cx="2117725" cy="2819400"/>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En droit </a:t>
            </a:r>
          </a:p>
          <a:p>
            <a:pPr algn="ctr"/>
            <a:r>
              <a:rPr lang="fr-FR" sz="2400">
                <a:latin typeface="Times New Roman" pitchFamily="18" charset="0"/>
              </a:rPr>
              <a:t>civil </a:t>
            </a:r>
          </a:p>
          <a:p>
            <a:pPr algn="ctr"/>
            <a:r>
              <a:rPr lang="fr-FR" sz="2400">
                <a:latin typeface="Times New Roman" pitchFamily="18" charset="0"/>
              </a:rPr>
              <a:t>la Prescription</a:t>
            </a:r>
          </a:p>
          <a:p>
            <a:pPr algn="ctr"/>
            <a:r>
              <a:rPr lang="fr-FR" sz="2400">
                <a:latin typeface="Times New Roman" pitchFamily="18" charset="0"/>
              </a:rPr>
              <a:t> est de 15 ans</a:t>
            </a:r>
          </a:p>
          <a:p>
            <a:pPr algn="ctr"/>
            <a:r>
              <a:rPr lang="fr-FR" sz="2400">
                <a:latin typeface="Times New Roman" pitchFamily="18" charset="0"/>
              </a:rPr>
              <a:t>387DOC</a:t>
            </a:r>
          </a:p>
        </p:txBody>
      </p:sp>
      <p:sp>
        <p:nvSpPr>
          <p:cNvPr id="591880" name="Line 8"/>
          <p:cNvSpPr>
            <a:spLocks noChangeShapeType="1"/>
          </p:cNvSpPr>
          <p:nvPr/>
        </p:nvSpPr>
        <p:spPr bwMode="auto">
          <a:xfrm>
            <a:off x="8305800" y="2743200"/>
            <a:ext cx="0" cy="685800"/>
          </a:xfrm>
          <a:prstGeom prst="line">
            <a:avLst/>
          </a:prstGeom>
          <a:noFill/>
          <a:ln w="9525">
            <a:solidFill>
              <a:schemeClr val="tx1"/>
            </a:solidFill>
            <a:round/>
            <a:headEnd/>
            <a:tailEnd type="triangle" w="med" len="med"/>
          </a:ln>
        </p:spPr>
        <p:txBody>
          <a:bodyPr/>
          <a:lstStyle/>
          <a:p>
            <a:endParaRPr lang="fr-FR"/>
          </a:p>
        </p:txBody>
      </p:sp>
      <p:sp>
        <p:nvSpPr>
          <p:cNvPr id="591881" name="AutoShape 9"/>
          <p:cNvSpPr>
            <a:spLocks noChangeArrowheads="1"/>
          </p:cNvSpPr>
          <p:nvPr/>
        </p:nvSpPr>
        <p:spPr bwMode="auto">
          <a:xfrm>
            <a:off x="7164388" y="3429000"/>
            <a:ext cx="1979612" cy="2743200"/>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En droit </a:t>
            </a:r>
          </a:p>
          <a:p>
            <a:pPr algn="ctr"/>
            <a:r>
              <a:rPr lang="fr-FR" sz="2400">
                <a:latin typeface="Times New Roman" pitchFamily="18" charset="0"/>
              </a:rPr>
              <a:t>Commercial</a:t>
            </a:r>
          </a:p>
          <a:p>
            <a:pPr algn="ctr"/>
            <a:r>
              <a:rPr lang="fr-FR" sz="2400">
                <a:latin typeface="Times New Roman" pitchFamily="18" charset="0"/>
              </a:rPr>
              <a:t>La prescription</a:t>
            </a:r>
          </a:p>
          <a:p>
            <a:pPr algn="ctr"/>
            <a:r>
              <a:rPr lang="fr-FR" sz="2400">
                <a:latin typeface="Times New Roman" pitchFamily="18" charset="0"/>
              </a:rPr>
              <a:t>Est de 5 ans</a:t>
            </a:r>
          </a:p>
          <a:p>
            <a:pPr algn="ctr"/>
            <a:r>
              <a:rPr lang="fr-FR" sz="2400">
                <a:latin typeface="Times New Roman" pitchFamily="18" charset="0"/>
              </a:rPr>
              <a:t>5CC</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91875"/>
                                        </p:tgtEl>
                                        <p:attrNameLst>
                                          <p:attrName>style.visibility</p:attrName>
                                        </p:attrNameLst>
                                      </p:cBhvr>
                                      <p:to>
                                        <p:strVal val="visible"/>
                                      </p:to>
                                    </p:set>
                                    <p:anim calcmode="lin" valueType="num">
                                      <p:cBhvr additive="base">
                                        <p:cTn id="7" dur="500" fill="hold"/>
                                        <p:tgtEl>
                                          <p:spTgt spid="591875"/>
                                        </p:tgtEl>
                                        <p:attrNameLst>
                                          <p:attrName>ppt_x</p:attrName>
                                        </p:attrNameLst>
                                      </p:cBhvr>
                                      <p:tavLst>
                                        <p:tav tm="0">
                                          <p:val>
                                            <p:strVal val="0-#ppt_w/2"/>
                                          </p:val>
                                        </p:tav>
                                        <p:tav tm="100000">
                                          <p:val>
                                            <p:strVal val="#ppt_x"/>
                                          </p:val>
                                        </p:tav>
                                      </p:tavLst>
                                    </p:anim>
                                    <p:anim calcmode="lin" valueType="num">
                                      <p:cBhvr additive="base">
                                        <p:cTn id="8" dur="500" fill="hold"/>
                                        <p:tgtEl>
                                          <p:spTgt spid="59187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36" fill="hold" grpId="0" nodeType="clickEffect">
                                  <p:stCondLst>
                                    <p:cond delay="0"/>
                                  </p:stCondLst>
                                  <p:childTnLst>
                                    <p:set>
                                      <p:cBhvr>
                                        <p:cTn id="12" dur="1" fill="hold">
                                          <p:stCondLst>
                                            <p:cond delay="0"/>
                                          </p:stCondLst>
                                        </p:cTn>
                                        <p:tgtEl>
                                          <p:spTgt spid="591876"/>
                                        </p:tgtEl>
                                        <p:attrNameLst>
                                          <p:attrName>style.visibility</p:attrName>
                                        </p:attrNameLst>
                                      </p:cBhvr>
                                      <p:to>
                                        <p:strVal val="visible"/>
                                      </p:to>
                                    </p:set>
                                    <p:anim calcmode="lin" valueType="num">
                                      <p:cBhvr>
                                        <p:cTn id="13" dur="500" fill="hold"/>
                                        <p:tgtEl>
                                          <p:spTgt spid="591876"/>
                                        </p:tgtEl>
                                        <p:attrNameLst>
                                          <p:attrName>ppt_w</p:attrName>
                                        </p:attrNameLst>
                                      </p:cBhvr>
                                      <p:tavLst>
                                        <p:tav tm="0">
                                          <p:val>
                                            <p:strVal val="(6*min(max(#ppt_w*#ppt_h,.3),1)-7.4)/-.7*#ppt_w"/>
                                          </p:val>
                                        </p:tav>
                                        <p:tav tm="100000">
                                          <p:val>
                                            <p:strVal val="#ppt_w"/>
                                          </p:val>
                                        </p:tav>
                                      </p:tavLst>
                                    </p:anim>
                                    <p:anim calcmode="lin" valueType="num">
                                      <p:cBhvr>
                                        <p:cTn id="14" dur="500" fill="hold"/>
                                        <p:tgtEl>
                                          <p:spTgt spid="591876"/>
                                        </p:tgtEl>
                                        <p:attrNameLst>
                                          <p:attrName>ppt_h</p:attrName>
                                        </p:attrNameLst>
                                      </p:cBhvr>
                                      <p:tavLst>
                                        <p:tav tm="0">
                                          <p:val>
                                            <p:strVal val="(6*min(max(#ppt_w*#ppt_h,.3),1)-7.4)/-.7*#ppt_h"/>
                                          </p:val>
                                        </p:tav>
                                        <p:tav tm="100000">
                                          <p:val>
                                            <p:strVal val="#ppt_h"/>
                                          </p:val>
                                        </p:tav>
                                      </p:tavLst>
                                    </p:anim>
                                    <p:anim calcmode="lin" valueType="num">
                                      <p:cBhvr>
                                        <p:cTn id="15" dur="500" fill="hold"/>
                                        <p:tgtEl>
                                          <p:spTgt spid="591876"/>
                                        </p:tgtEl>
                                        <p:attrNameLst>
                                          <p:attrName>ppt_x</p:attrName>
                                        </p:attrNameLst>
                                      </p:cBhvr>
                                      <p:tavLst>
                                        <p:tav tm="0">
                                          <p:val>
                                            <p:fltVal val="0.5"/>
                                          </p:val>
                                        </p:tav>
                                        <p:tav tm="100000">
                                          <p:val>
                                            <p:strVal val="#ppt_x"/>
                                          </p:val>
                                        </p:tav>
                                      </p:tavLst>
                                    </p:anim>
                                    <p:anim calcmode="lin" valueType="num">
                                      <p:cBhvr>
                                        <p:cTn id="16" dur="500" fill="hold"/>
                                        <p:tgtEl>
                                          <p:spTgt spid="591876"/>
                                        </p:tgtEl>
                                        <p:attrNameLst>
                                          <p:attrName>ppt_y</p:attrName>
                                        </p:attrNameLst>
                                      </p:cBhvr>
                                      <p:tavLst>
                                        <p:tav tm="0">
                                          <p:val>
                                            <p:strVal val="1+(6*min(max(#ppt_w*#ppt_h,.3),1)-7.4)/-.7*#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591877"/>
                                        </p:tgtEl>
                                        <p:attrNameLst>
                                          <p:attrName>style.visibility</p:attrName>
                                        </p:attrNameLst>
                                      </p:cBhvr>
                                      <p:to>
                                        <p:strVal val="visible"/>
                                      </p:to>
                                    </p:set>
                                    <p:anim calcmode="lin" valueType="num">
                                      <p:cBhvr>
                                        <p:cTn id="21" dur="500" fill="hold"/>
                                        <p:tgtEl>
                                          <p:spTgt spid="591877"/>
                                        </p:tgtEl>
                                        <p:attrNameLst>
                                          <p:attrName>ppt_w</p:attrName>
                                        </p:attrNameLst>
                                      </p:cBhvr>
                                      <p:tavLst>
                                        <p:tav tm="0">
                                          <p:val>
                                            <p:fltVal val="0"/>
                                          </p:val>
                                        </p:tav>
                                        <p:tav tm="100000">
                                          <p:val>
                                            <p:strVal val="#ppt_w"/>
                                          </p:val>
                                        </p:tav>
                                      </p:tavLst>
                                    </p:anim>
                                    <p:anim calcmode="lin" valueType="num">
                                      <p:cBhvr>
                                        <p:cTn id="22" dur="500" fill="hold"/>
                                        <p:tgtEl>
                                          <p:spTgt spid="591877"/>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91878"/>
                                        </p:tgtEl>
                                        <p:attrNameLst>
                                          <p:attrName>style.visibility</p:attrName>
                                        </p:attrNameLst>
                                      </p:cBhvr>
                                      <p:to>
                                        <p:strVal val="visible"/>
                                      </p:to>
                                    </p:set>
                                    <p:anim calcmode="lin" valueType="num">
                                      <p:cBhvr additive="base">
                                        <p:cTn id="27" dur="500" fill="hold"/>
                                        <p:tgtEl>
                                          <p:spTgt spid="591878"/>
                                        </p:tgtEl>
                                        <p:attrNameLst>
                                          <p:attrName>ppt_x</p:attrName>
                                        </p:attrNameLst>
                                      </p:cBhvr>
                                      <p:tavLst>
                                        <p:tav tm="0">
                                          <p:val>
                                            <p:strVal val="0-#ppt_w/2"/>
                                          </p:val>
                                        </p:tav>
                                        <p:tav tm="100000">
                                          <p:val>
                                            <p:strVal val="#ppt_x"/>
                                          </p:val>
                                        </p:tav>
                                      </p:tavLst>
                                    </p:anim>
                                    <p:anim calcmode="lin" valueType="num">
                                      <p:cBhvr additive="base">
                                        <p:cTn id="28" dur="500" fill="hold"/>
                                        <p:tgtEl>
                                          <p:spTgt spid="591878"/>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3" presetClass="entr" presetSubtype="36" fill="hold" grpId="0" nodeType="clickEffect">
                                  <p:stCondLst>
                                    <p:cond delay="0"/>
                                  </p:stCondLst>
                                  <p:childTnLst>
                                    <p:set>
                                      <p:cBhvr>
                                        <p:cTn id="32" dur="1" fill="hold">
                                          <p:stCondLst>
                                            <p:cond delay="0"/>
                                          </p:stCondLst>
                                        </p:cTn>
                                        <p:tgtEl>
                                          <p:spTgt spid="591879"/>
                                        </p:tgtEl>
                                        <p:attrNameLst>
                                          <p:attrName>style.visibility</p:attrName>
                                        </p:attrNameLst>
                                      </p:cBhvr>
                                      <p:to>
                                        <p:strVal val="visible"/>
                                      </p:to>
                                    </p:set>
                                    <p:anim calcmode="lin" valueType="num">
                                      <p:cBhvr>
                                        <p:cTn id="33" dur="500" fill="hold"/>
                                        <p:tgtEl>
                                          <p:spTgt spid="591879"/>
                                        </p:tgtEl>
                                        <p:attrNameLst>
                                          <p:attrName>ppt_w</p:attrName>
                                        </p:attrNameLst>
                                      </p:cBhvr>
                                      <p:tavLst>
                                        <p:tav tm="0">
                                          <p:val>
                                            <p:strVal val="(6*min(max(#ppt_w*#ppt_h,.3),1)-7.4)/-.7*#ppt_w"/>
                                          </p:val>
                                        </p:tav>
                                        <p:tav tm="100000">
                                          <p:val>
                                            <p:strVal val="#ppt_w"/>
                                          </p:val>
                                        </p:tav>
                                      </p:tavLst>
                                    </p:anim>
                                    <p:anim calcmode="lin" valueType="num">
                                      <p:cBhvr>
                                        <p:cTn id="34" dur="500" fill="hold"/>
                                        <p:tgtEl>
                                          <p:spTgt spid="591879"/>
                                        </p:tgtEl>
                                        <p:attrNameLst>
                                          <p:attrName>ppt_h</p:attrName>
                                        </p:attrNameLst>
                                      </p:cBhvr>
                                      <p:tavLst>
                                        <p:tav tm="0">
                                          <p:val>
                                            <p:strVal val="(6*min(max(#ppt_w*#ppt_h,.3),1)-7.4)/-.7*#ppt_h"/>
                                          </p:val>
                                        </p:tav>
                                        <p:tav tm="100000">
                                          <p:val>
                                            <p:strVal val="#ppt_h"/>
                                          </p:val>
                                        </p:tav>
                                      </p:tavLst>
                                    </p:anim>
                                    <p:anim calcmode="lin" valueType="num">
                                      <p:cBhvr>
                                        <p:cTn id="35" dur="500" fill="hold"/>
                                        <p:tgtEl>
                                          <p:spTgt spid="591879"/>
                                        </p:tgtEl>
                                        <p:attrNameLst>
                                          <p:attrName>ppt_x</p:attrName>
                                        </p:attrNameLst>
                                      </p:cBhvr>
                                      <p:tavLst>
                                        <p:tav tm="0">
                                          <p:val>
                                            <p:fltVal val="0.5"/>
                                          </p:val>
                                        </p:tav>
                                        <p:tav tm="100000">
                                          <p:val>
                                            <p:strVal val="#ppt_x"/>
                                          </p:val>
                                        </p:tav>
                                      </p:tavLst>
                                    </p:anim>
                                    <p:anim calcmode="lin" valueType="num">
                                      <p:cBhvr>
                                        <p:cTn id="36" dur="500" fill="hold"/>
                                        <p:tgtEl>
                                          <p:spTgt spid="591879"/>
                                        </p:tgtEl>
                                        <p:attrNameLst>
                                          <p:attrName>ppt_y</p:attrName>
                                        </p:attrNameLst>
                                      </p:cBhvr>
                                      <p:tavLst>
                                        <p:tav tm="0">
                                          <p:val>
                                            <p:strVal val="1+(6*min(max(#ppt_w*#ppt_h,.3),1)-7.4)/-.7*#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8" fill="hold" grpId="0" nodeType="clickEffect">
                                  <p:stCondLst>
                                    <p:cond delay="0"/>
                                  </p:stCondLst>
                                  <p:childTnLst>
                                    <p:set>
                                      <p:cBhvr>
                                        <p:cTn id="40" dur="1" fill="hold">
                                          <p:stCondLst>
                                            <p:cond delay="0"/>
                                          </p:stCondLst>
                                        </p:cTn>
                                        <p:tgtEl>
                                          <p:spTgt spid="591880"/>
                                        </p:tgtEl>
                                        <p:attrNameLst>
                                          <p:attrName>style.visibility</p:attrName>
                                        </p:attrNameLst>
                                      </p:cBhvr>
                                      <p:to>
                                        <p:strVal val="visible"/>
                                      </p:to>
                                    </p:set>
                                    <p:anim calcmode="lin" valueType="num">
                                      <p:cBhvr additive="base">
                                        <p:cTn id="41" dur="500" fill="hold"/>
                                        <p:tgtEl>
                                          <p:spTgt spid="591880"/>
                                        </p:tgtEl>
                                        <p:attrNameLst>
                                          <p:attrName>ppt_x</p:attrName>
                                        </p:attrNameLst>
                                      </p:cBhvr>
                                      <p:tavLst>
                                        <p:tav tm="0">
                                          <p:val>
                                            <p:strVal val="0-#ppt_w/2"/>
                                          </p:val>
                                        </p:tav>
                                        <p:tav tm="100000">
                                          <p:val>
                                            <p:strVal val="#ppt_x"/>
                                          </p:val>
                                        </p:tav>
                                      </p:tavLst>
                                    </p:anim>
                                    <p:anim calcmode="lin" valueType="num">
                                      <p:cBhvr additive="base">
                                        <p:cTn id="42" dur="500" fill="hold"/>
                                        <p:tgtEl>
                                          <p:spTgt spid="591880"/>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3" presetClass="entr" presetSubtype="16" fill="hold" grpId="0" nodeType="clickEffect">
                                  <p:stCondLst>
                                    <p:cond delay="0"/>
                                  </p:stCondLst>
                                  <p:childTnLst>
                                    <p:set>
                                      <p:cBhvr>
                                        <p:cTn id="46" dur="1" fill="hold">
                                          <p:stCondLst>
                                            <p:cond delay="0"/>
                                          </p:stCondLst>
                                        </p:cTn>
                                        <p:tgtEl>
                                          <p:spTgt spid="591881"/>
                                        </p:tgtEl>
                                        <p:attrNameLst>
                                          <p:attrName>style.visibility</p:attrName>
                                        </p:attrNameLst>
                                      </p:cBhvr>
                                      <p:to>
                                        <p:strVal val="visible"/>
                                      </p:to>
                                    </p:set>
                                    <p:anim calcmode="lin" valueType="num">
                                      <p:cBhvr>
                                        <p:cTn id="47" dur="500" fill="hold"/>
                                        <p:tgtEl>
                                          <p:spTgt spid="591881"/>
                                        </p:tgtEl>
                                        <p:attrNameLst>
                                          <p:attrName>ppt_w</p:attrName>
                                        </p:attrNameLst>
                                      </p:cBhvr>
                                      <p:tavLst>
                                        <p:tav tm="0">
                                          <p:val>
                                            <p:fltVal val="0"/>
                                          </p:val>
                                        </p:tav>
                                        <p:tav tm="100000">
                                          <p:val>
                                            <p:strVal val="#ppt_w"/>
                                          </p:val>
                                        </p:tav>
                                      </p:tavLst>
                                    </p:anim>
                                    <p:anim calcmode="lin" valueType="num">
                                      <p:cBhvr>
                                        <p:cTn id="48" dur="500" fill="hold"/>
                                        <p:tgtEl>
                                          <p:spTgt spid="591881"/>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1875" grpId="0" animBg="1" autoUpdateAnimBg="0"/>
      <p:bldP spid="591876" grpId="0" animBg="1" autoUpdateAnimBg="0"/>
      <p:bldP spid="591877" grpId="0" animBg="1" autoUpdateAnimBg="0"/>
      <p:bldP spid="591878" grpId="0" animBg="1"/>
      <p:bldP spid="591879" grpId="0" animBg="1" autoUpdateAnimBg="0"/>
      <p:bldP spid="591880" grpId="0" animBg="1"/>
      <p:bldP spid="591881" grpId="0" animBg="1" autoUpdateAnimBg="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3600" i="1" dirty="0" smtClean="0">
                <a:solidFill>
                  <a:schemeClr val="tx2">
                    <a:lumMod val="60000"/>
                    <a:lumOff val="40000"/>
                  </a:schemeClr>
                </a:solidFill>
              </a:rPr>
              <a:t>Sur la plan de la solidarité des commerçants </a:t>
            </a:r>
            <a:endParaRPr lang="fr-FR" sz="3600" i="1" dirty="0">
              <a:solidFill>
                <a:schemeClr val="tx2">
                  <a:lumMod val="60000"/>
                  <a:lumOff val="40000"/>
                </a:schemeClr>
              </a:solidFill>
            </a:endParaRPr>
          </a:p>
        </p:txBody>
      </p:sp>
      <p:sp>
        <p:nvSpPr>
          <p:cNvPr id="3" name="Espace réservé du contenu 2"/>
          <p:cNvSpPr>
            <a:spLocks noGrp="1"/>
          </p:cNvSpPr>
          <p:nvPr>
            <p:ph idx="1"/>
          </p:nvPr>
        </p:nvSpPr>
        <p:spPr/>
        <p:txBody>
          <a:bodyPr/>
          <a:lstStyle/>
          <a:p>
            <a:endParaRPr lang="fr-FR" dirty="0" smtClean="0"/>
          </a:p>
          <a:p>
            <a:pPr algn="just"/>
            <a:r>
              <a:rPr lang="fr-FR" dirty="0" smtClean="0"/>
              <a:t>Le principe est instauré par l’article 335 :</a:t>
            </a:r>
          </a:p>
          <a:p>
            <a:pPr lvl="1" algn="just"/>
            <a:r>
              <a:rPr lang="fr-FR" dirty="0" smtClean="0"/>
              <a:t> En matière d' obligations commerciales, la solidarité se présume</a:t>
            </a:r>
            <a:endParaRPr lang="fr-F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0"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dirty="0" smtClean="0">
                <a:solidFill>
                  <a:schemeClr val="accent1">
                    <a:tint val="83000"/>
                    <a:satMod val="150000"/>
                  </a:schemeClr>
                </a:solidFill>
                <a:latin typeface="Baskerville Old Face" pitchFamily="18" charset="0"/>
              </a:rPr>
              <a:t>Sur le plan des règles de fond</a:t>
            </a:r>
          </a:p>
        </p:txBody>
      </p:sp>
      <p:sp>
        <p:nvSpPr>
          <p:cNvPr id="69635" name="Rectangle 3"/>
          <p:cNvSpPr>
            <a:spLocks noGrp="1" noChangeArrowheads="1"/>
          </p:cNvSpPr>
          <p:nvPr>
            <p:ph idx="1"/>
          </p:nvPr>
        </p:nvSpPr>
        <p:spPr>
          <a:xfrm>
            <a:off x="457200" y="1882775"/>
            <a:ext cx="8229600" cy="4572000"/>
          </a:xfrm>
        </p:spPr>
        <p:txBody>
          <a:bodyPr lIns="92075" tIns="46038" rIns="92075" bIns="46038"/>
          <a:lstStyle/>
          <a:p>
            <a:pPr algn="just" eaLnBrk="1" hangingPunct="1"/>
            <a:r>
              <a:rPr lang="fr-FR" sz="4000" dirty="0" smtClean="0">
                <a:latin typeface="Baskerville Old Face" pitchFamily="18" charset="0"/>
              </a:rPr>
              <a:t>La prescription</a:t>
            </a:r>
            <a:r>
              <a:rPr lang="fr-FR" dirty="0" smtClean="0">
                <a:latin typeface="Baskerville Old Face" pitchFamily="18" charset="0"/>
              </a:rPr>
              <a:t>: </a:t>
            </a:r>
          </a:p>
          <a:p>
            <a:pPr lvl="1" algn="just"/>
            <a:r>
              <a:rPr lang="fr-FR" sz="2200" dirty="0" smtClean="0">
                <a:latin typeface="Baskerville Old Face" pitchFamily="18" charset="0"/>
              </a:rPr>
              <a:t>Cette différence de régime  au niveau de la prescription s’explique par le fait qu’on a voulu permettre aux commerçants de se libérer plus vite de leur engagement en contrepartie du traitement rigoureux qui leur est réservé </a:t>
            </a:r>
            <a:r>
              <a:rPr lang="fr-FR" sz="2200" dirty="0" smtClean="0"/>
              <a:t>.</a:t>
            </a:r>
          </a:p>
          <a:p>
            <a:pPr lvl="1" algn="just"/>
            <a:endParaRPr lang="fr-FR" sz="2200" dirty="0" smtClean="0"/>
          </a:p>
          <a:p>
            <a:pPr lvl="2" algn="just"/>
            <a:r>
              <a:rPr lang="fr-FR" sz="1800" b="1" dirty="0" smtClean="0"/>
              <a:t>Article 5 :</a:t>
            </a:r>
            <a:r>
              <a:rPr lang="fr-FR" sz="2000" dirty="0" smtClean="0"/>
              <a:t> </a:t>
            </a:r>
            <a:r>
              <a:rPr lang="fr-FR" sz="2000" dirty="0" smtClean="0">
                <a:latin typeface="Baskerville Old Face" pitchFamily="18" charset="0"/>
              </a:rPr>
              <a:t>Les obligations nées, à l' occasion de leur commerce, entre commerçants, ou entre commerçants et non commerçants, se prescrivent par cinq ans, sauf dispositions spéciales contraires</a:t>
            </a:r>
            <a:endParaRPr lang="fr-FR" sz="1900" dirty="0" smtClean="0"/>
          </a:p>
        </p:txBody>
      </p:sp>
      <p:sp>
        <p:nvSpPr>
          <p:cNvPr id="69636"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F39CDD30-F193-4656-AAA9-16F0D2BCA2A6}" type="datetime1">
              <a:rPr lang="fr-FR" smtClean="0"/>
              <a:pPr/>
              <a:t>05/10/2023</a:t>
            </a:fld>
            <a:endParaRPr lang="fr-FR" smtClean="0"/>
          </a:p>
        </p:txBody>
      </p:sp>
      <p:sp>
        <p:nvSpPr>
          <p:cNvPr id="69637"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D10AC24-1089-4A2C-81B1-33B46B53ED95}" type="slidenum">
              <a:rPr lang="fr-FR" smtClean="0"/>
              <a:pPr/>
              <a:t>58</a:t>
            </a:fld>
            <a:endParaRPr lang="fr-FR" smtClean="0"/>
          </a:p>
        </p:txBody>
      </p:sp>
    </p:spTree>
  </p:cSld>
  <p:clrMapOvr>
    <a:masterClrMapping/>
  </p:clrMapOvr>
  <p:transition/>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5400" b="1" dirty="0" smtClean="0"/>
              <a:t>Les obligations du commerçant</a:t>
            </a:r>
            <a:endParaRPr lang="fr-FR" b="1" dirty="0"/>
          </a:p>
        </p:txBody>
      </p:sp>
      <p:sp>
        <p:nvSpPr>
          <p:cNvPr id="3" name="Espace réservé du contenu 2"/>
          <p:cNvSpPr>
            <a:spLocks noGrp="1"/>
          </p:cNvSpPr>
          <p:nvPr>
            <p:ph idx="1"/>
          </p:nvPr>
        </p:nvSpPr>
        <p:spPr/>
        <p:txBody>
          <a:bodyPr/>
          <a:lstStyle/>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buNone/>
            </a:pPr>
            <a:r>
              <a:rPr lang="fr-FR" b="1" u="sng" dirty="0" smtClean="0"/>
              <a:t>Origines:</a:t>
            </a:r>
          </a:p>
          <a:p>
            <a:endParaRPr lang="fr-FR" dirty="0" smtClean="0"/>
          </a:p>
          <a:p>
            <a:pPr algn="just"/>
            <a:r>
              <a:rPr lang="fr-FR" b="1" dirty="0" smtClean="0">
                <a:solidFill>
                  <a:schemeClr val="tx2"/>
                </a:solidFill>
              </a:rPr>
              <a:t>Issu de la pratique, du besoin d'organiser les échanges et plus largement de la nécessité de donner un cadre juridique à l'activité économique, le droit commercial s'est forgé des </a:t>
            </a:r>
            <a:r>
              <a:rPr lang="fr-FR" b="1" u="sng" dirty="0" smtClean="0">
                <a:solidFill>
                  <a:schemeClr val="tx2"/>
                </a:solidFill>
              </a:rPr>
              <a:t>instruments propres à assurer le bon fonctionnement de la vie des affaires</a:t>
            </a:r>
            <a:r>
              <a:rPr lang="fr-FR" b="1" dirty="0" smtClean="0">
                <a:solidFill>
                  <a:schemeClr val="tx2"/>
                </a:solidFill>
              </a:rPr>
              <a:t>. Il se caractérise par la diversité de ses sources : les usages, les traités, les accords internationaux y ont une place privilégiée </a:t>
            </a:r>
            <a:endParaRPr lang="fr-FR" b="1" dirty="0">
              <a:solidFill>
                <a:schemeClr val="tx2"/>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4" name="Rectangle 2"/>
          <p:cNvSpPr>
            <a:spLocks noGrp="1" noChangeArrowheads="1"/>
          </p:cNvSpPr>
          <p:nvPr>
            <p:ph type="ctrTitle"/>
          </p:nvPr>
        </p:nvSpPr>
        <p:spPr>
          <a:xfrm>
            <a:off x="357158" y="285729"/>
            <a:ext cx="8302655" cy="785818"/>
          </a:xfrm>
        </p:spPr>
        <p:txBody>
          <a:bodyPr lIns="92075" tIns="46038" rIns="92075" bIns="46038"/>
          <a:lstStyle/>
          <a:p>
            <a:pPr marL="484632" indent="0" algn="ctr" eaLnBrk="1" fontAlgn="auto" hangingPunct="1">
              <a:spcAft>
                <a:spcPts val="0"/>
              </a:spcAft>
              <a:defRPr/>
            </a:pPr>
            <a:r>
              <a:rPr lang="fr-FR" sz="4000" dirty="0" smtClean="0">
                <a:solidFill>
                  <a:schemeClr val="accent1">
                    <a:lumMod val="75000"/>
                  </a:schemeClr>
                </a:solidFill>
                <a:effectLst/>
                <a:latin typeface="Baskerville Old Face" pitchFamily="18" charset="0"/>
              </a:rPr>
              <a:t>Les obligations du commerçant</a:t>
            </a:r>
          </a:p>
        </p:txBody>
      </p:sp>
      <p:sp>
        <p:nvSpPr>
          <p:cNvPr id="72707" name="Rectangle 3"/>
          <p:cNvSpPr>
            <a:spLocks noGrp="1" noChangeArrowheads="1"/>
          </p:cNvSpPr>
          <p:nvPr>
            <p:ph type="subTitle" idx="1"/>
          </p:nvPr>
        </p:nvSpPr>
        <p:spPr>
          <a:xfrm>
            <a:off x="541338" y="2249488"/>
            <a:ext cx="8061325" cy="1752600"/>
          </a:xfrm>
        </p:spPr>
        <p:txBody>
          <a:bodyPr lIns="92075" tIns="46038" rIns="92075" bIns="46038"/>
          <a:lstStyle/>
          <a:p>
            <a:pPr marR="0" eaLnBrk="1" hangingPunct="1">
              <a:spcBef>
                <a:spcPct val="0"/>
              </a:spcBef>
            </a:pPr>
            <a:endParaRPr lang="fr-FR" smtClean="0">
              <a:ln>
                <a:noFill/>
              </a:ln>
              <a:solidFill>
                <a:srgbClr val="898989"/>
              </a:solidFill>
            </a:endParaRPr>
          </a:p>
        </p:txBody>
      </p:sp>
      <p:sp>
        <p:nvSpPr>
          <p:cNvPr id="72708" name="Rectangle 16"/>
          <p:cNvSpPr>
            <a:spLocks noGrp="1" noChangeArrowheads="1"/>
          </p:cNvSpPr>
          <p:nvPr>
            <p:ph type="dt" sz="half" idx="10"/>
          </p:nvPr>
        </p:nvSpPr>
        <p:spPr bwMode="auto">
          <a:noFill/>
          <a:ln>
            <a:miter lim="800000"/>
            <a:headEnd/>
            <a:tailEnd/>
          </a:ln>
        </p:spPr>
        <p:txBody>
          <a:bodyPr wrap="square" lIns="91440" rIns="91440" numCol="1" anchorCtr="0" compatLnSpc="1">
            <a:prstTxWarp prst="textNoShape">
              <a:avLst/>
            </a:prstTxWarp>
          </a:bodyPr>
          <a:lstStyle/>
          <a:p>
            <a:fld id="{EEF909CD-4965-4CBB-B1E9-044F8A366BC5}" type="datetime1">
              <a:rPr lang="fr-FR" smtClean="0"/>
              <a:pPr/>
              <a:t>05/10/2023</a:t>
            </a:fld>
            <a:endParaRPr lang="fr-FR" smtClean="0"/>
          </a:p>
        </p:txBody>
      </p:sp>
      <p:sp>
        <p:nvSpPr>
          <p:cNvPr id="72709" name="Rectangle 18"/>
          <p:cNvSpPr>
            <a:spLocks noGrp="1" noChangeArrowheads="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215C65FD-6489-4601-9173-E18703411E0C}" type="slidenum">
              <a:rPr lang="fr-FR" smtClean="0"/>
              <a:pPr/>
              <a:t>60</a:t>
            </a:fld>
            <a:endParaRPr lang="fr-FR" smtClean="0"/>
          </a:p>
        </p:txBody>
      </p:sp>
      <p:sp>
        <p:nvSpPr>
          <p:cNvPr id="595972" name="AutoShape 4"/>
          <p:cNvSpPr>
            <a:spLocks noChangeArrowheads="1"/>
          </p:cNvSpPr>
          <p:nvPr/>
        </p:nvSpPr>
        <p:spPr bwMode="auto">
          <a:xfrm>
            <a:off x="1643063" y="1928813"/>
            <a:ext cx="5867400" cy="914400"/>
          </a:xfrm>
          <a:prstGeom prst="flowChartProcess">
            <a:avLst/>
          </a:prstGeom>
          <a:solidFill>
            <a:schemeClr val="accent1"/>
          </a:solidFill>
          <a:ln w="9525">
            <a:solidFill>
              <a:schemeClr val="tx1"/>
            </a:solidFill>
            <a:miter lim="800000"/>
            <a:headEnd/>
            <a:tailEnd/>
          </a:ln>
        </p:spPr>
        <p:txBody>
          <a:bodyPr wrap="none" anchor="ctr"/>
          <a:lstStyle/>
          <a:p>
            <a:pPr algn="ctr"/>
            <a:r>
              <a:rPr lang="fr-FR" sz="2400" b="1" i="1">
                <a:latin typeface="Times New Roman" pitchFamily="18" charset="0"/>
              </a:rPr>
              <a:t>Dans l’exercice de son activité le </a:t>
            </a:r>
          </a:p>
          <a:p>
            <a:pPr algn="ctr"/>
            <a:r>
              <a:rPr lang="fr-FR" sz="2400" b="1" i="1">
                <a:latin typeface="Times New Roman" pitchFamily="18" charset="0"/>
              </a:rPr>
              <a:t>commerçant est soumis à deux obligations</a:t>
            </a:r>
          </a:p>
        </p:txBody>
      </p:sp>
      <p:sp>
        <p:nvSpPr>
          <p:cNvPr id="595973" name="AutoShape 5"/>
          <p:cNvSpPr>
            <a:spLocks noChangeArrowheads="1"/>
          </p:cNvSpPr>
          <p:nvPr/>
        </p:nvSpPr>
        <p:spPr bwMode="auto">
          <a:xfrm>
            <a:off x="857250" y="2286000"/>
            <a:ext cx="762000" cy="1676400"/>
          </a:xfrm>
          <a:prstGeom prst="curvedRightArrow">
            <a:avLst>
              <a:gd name="adj1" fmla="val 44000"/>
              <a:gd name="adj2" fmla="val 88000"/>
              <a:gd name="adj3" fmla="val 33333"/>
            </a:avLst>
          </a:prstGeom>
          <a:solidFill>
            <a:schemeClr val="accent1"/>
          </a:solidFill>
          <a:ln w="9525">
            <a:solidFill>
              <a:schemeClr val="tx1"/>
            </a:solidFill>
            <a:miter lim="800000"/>
            <a:headEnd/>
            <a:tailEnd/>
          </a:ln>
        </p:spPr>
        <p:txBody>
          <a:bodyPr wrap="none" anchor="ctr"/>
          <a:lstStyle/>
          <a:p>
            <a:endParaRPr lang="fr-FR" sz="1800"/>
          </a:p>
        </p:txBody>
      </p:sp>
      <p:sp>
        <p:nvSpPr>
          <p:cNvPr id="595974" name="AutoShape 6"/>
          <p:cNvSpPr>
            <a:spLocks noChangeArrowheads="1"/>
          </p:cNvSpPr>
          <p:nvPr/>
        </p:nvSpPr>
        <p:spPr bwMode="auto">
          <a:xfrm>
            <a:off x="228600" y="3786188"/>
            <a:ext cx="3505200" cy="928687"/>
          </a:xfrm>
          <a:prstGeom prst="flowChartPunchedTape">
            <a:avLst/>
          </a:prstGeom>
          <a:solidFill>
            <a:schemeClr val="accent1"/>
          </a:solidFill>
          <a:ln w="9525">
            <a:solidFill>
              <a:schemeClr val="tx1"/>
            </a:solidFill>
            <a:miter lim="800000"/>
            <a:headEnd/>
            <a:tailEnd/>
          </a:ln>
        </p:spPr>
        <p:txBody>
          <a:bodyPr wrap="none" anchor="ctr"/>
          <a:lstStyle/>
          <a:p>
            <a:pPr algn="ctr"/>
            <a:r>
              <a:rPr lang="fr-FR" sz="2400" b="1" i="1">
                <a:latin typeface="Times New Roman" pitchFamily="18" charset="0"/>
              </a:rPr>
              <a:t>La publicité commerciale</a:t>
            </a:r>
          </a:p>
        </p:txBody>
      </p:sp>
      <p:sp>
        <p:nvSpPr>
          <p:cNvPr id="595975" name="AutoShape 7"/>
          <p:cNvSpPr>
            <a:spLocks noChangeArrowheads="1"/>
          </p:cNvSpPr>
          <p:nvPr/>
        </p:nvSpPr>
        <p:spPr bwMode="auto">
          <a:xfrm>
            <a:off x="5715000" y="3857625"/>
            <a:ext cx="3048000" cy="1000125"/>
          </a:xfrm>
          <a:prstGeom prst="flowChartPunchedTape">
            <a:avLst/>
          </a:prstGeom>
          <a:solidFill>
            <a:schemeClr val="accent1"/>
          </a:solidFill>
          <a:ln w="9525">
            <a:solidFill>
              <a:schemeClr val="tx1"/>
            </a:solidFill>
            <a:miter lim="800000"/>
            <a:headEnd/>
            <a:tailEnd/>
          </a:ln>
        </p:spPr>
        <p:txBody>
          <a:bodyPr wrap="none" anchor="ctr"/>
          <a:lstStyle/>
          <a:p>
            <a:pPr algn="ctr"/>
            <a:r>
              <a:rPr lang="fr-FR" sz="2400" b="1" i="1">
                <a:latin typeface="Times New Roman" pitchFamily="18" charset="0"/>
              </a:rPr>
              <a:t>La comptabilité</a:t>
            </a:r>
          </a:p>
          <a:p>
            <a:pPr algn="ctr"/>
            <a:r>
              <a:rPr lang="fr-FR" sz="2400" b="1" i="1">
                <a:latin typeface="Times New Roman" pitchFamily="18" charset="0"/>
              </a:rPr>
              <a:t> commerciale</a:t>
            </a:r>
          </a:p>
        </p:txBody>
      </p:sp>
      <p:sp>
        <p:nvSpPr>
          <p:cNvPr id="595976" name="AutoShape 8"/>
          <p:cNvSpPr>
            <a:spLocks noChangeArrowheads="1"/>
          </p:cNvSpPr>
          <p:nvPr/>
        </p:nvSpPr>
        <p:spPr bwMode="auto">
          <a:xfrm>
            <a:off x="7500938" y="2357438"/>
            <a:ext cx="914400" cy="1524000"/>
          </a:xfrm>
          <a:prstGeom prst="curvedLeftArrow">
            <a:avLst>
              <a:gd name="adj1" fmla="val 33333"/>
              <a:gd name="adj2" fmla="val 66667"/>
              <a:gd name="adj3" fmla="val 33333"/>
            </a:avLst>
          </a:prstGeom>
          <a:solidFill>
            <a:schemeClr val="accent1"/>
          </a:solidFill>
          <a:ln w="9525">
            <a:solidFill>
              <a:schemeClr val="tx1"/>
            </a:solidFill>
            <a:miter lim="800000"/>
            <a:headEnd/>
            <a:tailEnd/>
          </a:ln>
        </p:spPr>
        <p:txBody>
          <a:bodyPr wrap="none" anchor="ctr"/>
          <a:lstStyle/>
          <a:p>
            <a:endParaRPr lang="fr-FR" sz="1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iterate type="wd">
                                    <p:tmPct val="100000"/>
                                  </p:iterate>
                                  <p:childTnLst>
                                    <p:set>
                                      <p:cBhvr>
                                        <p:cTn id="6" dur="1" fill="hold">
                                          <p:stCondLst>
                                            <p:cond delay="0"/>
                                          </p:stCondLst>
                                        </p:cTn>
                                        <p:tgtEl>
                                          <p:spTgt spid="595972"/>
                                        </p:tgtEl>
                                        <p:attrNameLst>
                                          <p:attrName>style.visibility</p:attrName>
                                        </p:attrNameLst>
                                      </p:cBhvr>
                                      <p:to>
                                        <p:strVal val="visible"/>
                                      </p:to>
                                    </p:set>
                                    <p:anim calcmode="lin" valueType="num">
                                      <p:cBhvr additive="base">
                                        <p:cTn id="7" dur="300" fill="hold"/>
                                        <p:tgtEl>
                                          <p:spTgt spid="595972"/>
                                        </p:tgtEl>
                                        <p:attrNameLst>
                                          <p:attrName>ppt_x</p:attrName>
                                        </p:attrNameLst>
                                      </p:cBhvr>
                                      <p:tavLst>
                                        <p:tav tm="0">
                                          <p:val>
                                            <p:strVal val="0-#ppt_w/2"/>
                                          </p:val>
                                        </p:tav>
                                        <p:tav tm="100000">
                                          <p:val>
                                            <p:strVal val="#ppt_x"/>
                                          </p:val>
                                        </p:tav>
                                      </p:tavLst>
                                    </p:anim>
                                    <p:anim calcmode="lin" valueType="num">
                                      <p:cBhvr additive="base">
                                        <p:cTn id="8" dur="300" fill="hold"/>
                                        <p:tgtEl>
                                          <p:spTgt spid="59597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595973"/>
                                        </p:tgtEl>
                                        <p:attrNameLst>
                                          <p:attrName>style.visibility</p:attrName>
                                        </p:attrNameLst>
                                      </p:cBhvr>
                                      <p:to>
                                        <p:strVal val="visible"/>
                                      </p:to>
                                    </p:set>
                                    <p:anim calcmode="lin" valueType="num">
                                      <p:cBhvr additive="base">
                                        <p:cTn id="13" dur="500" fill="hold"/>
                                        <p:tgtEl>
                                          <p:spTgt spid="595973"/>
                                        </p:tgtEl>
                                        <p:attrNameLst>
                                          <p:attrName>ppt_x</p:attrName>
                                        </p:attrNameLst>
                                      </p:cBhvr>
                                      <p:tavLst>
                                        <p:tav tm="0">
                                          <p:val>
                                            <p:strVal val="0-#ppt_w/2"/>
                                          </p:val>
                                        </p:tav>
                                        <p:tav tm="100000">
                                          <p:val>
                                            <p:strVal val="#ppt_x"/>
                                          </p:val>
                                        </p:tav>
                                      </p:tavLst>
                                    </p:anim>
                                    <p:anim calcmode="lin" valueType="num">
                                      <p:cBhvr additive="base">
                                        <p:cTn id="14" dur="500" fill="hold"/>
                                        <p:tgtEl>
                                          <p:spTgt spid="595973"/>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595974"/>
                                        </p:tgtEl>
                                        <p:attrNameLst>
                                          <p:attrName>style.visibility</p:attrName>
                                        </p:attrNameLst>
                                      </p:cBhvr>
                                      <p:to>
                                        <p:strVal val="visible"/>
                                      </p:to>
                                    </p:set>
                                    <p:anim calcmode="lin" valueType="num">
                                      <p:cBhvr>
                                        <p:cTn id="19" dur="1000" fill="hold"/>
                                        <p:tgtEl>
                                          <p:spTgt spid="595974"/>
                                        </p:tgtEl>
                                        <p:attrNameLst>
                                          <p:attrName>ppt_w</p:attrName>
                                        </p:attrNameLst>
                                      </p:cBhvr>
                                      <p:tavLst>
                                        <p:tav tm="0">
                                          <p:val>
                                            <p:fltVal val="0"/>
                                          </p:val>
                                        </p:tav>
                                        <p:tav tm="100000">
                                          <p:val>
                                            <p:strVal val="#ppt_w"/>
                                          </p:val>
                                        </p:tav>
                                      </p:tavLst>
                                    </p:anim>
                                    <p:anim calcmode="lin" valueType="num">
                                      <p:cBhvr>
                                        <p:cTn id="20" dur="1000" fill="hold"/>
                                        <p:tgtEl>
                                          <p:spTgt spid="595974"/>
                                        </p:tgtEl>
                                        <p:attrNameLst>
                                          <p:attrName>ppt_h</p:attrName>
                                        </p:attrNameLst>
                                      </p:cBhvr>
                                      <p:tavLst>
                                        <p:tav tm="0">
                                          <p:val>
                                            <p:fltVal val="0"/>
                                          </p:val>
                                        </p:tav>
                                        <p:tav tm="100000">
                                          <p:val>
                                            <p:strVal val="#ppt_h"/>
                                          </p:val>
                                        </p:tav>
                                      </p:tavLst>
                                    </p:anim>
                                    <p:anim calcmode="lin" valueType="num">
                                      <p:cBhvr>
                                        <p:cTn id="21" dur="1000" fill="hold"/>
                                        <p:tgtEl>
                                          <p:spTgt spid="595974"/>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59597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595976"/>
                                        </p:tgtEl>
                                        <p:attrNameLst>
                                          <p:attrName>style.visibility</p:attrName>
                                        </p:attrNameLst>
                                      </p:cBhvr>
                                      <p:to>
                                        <p:strVal val="visible"/>
                                      </p:to>
                                    </p:set>
                                    <p:anim calcmode="lin" valueType="num">
                                      <p:cBhvr additive="base">
                                        <p:cTn id="27" dur="500" fill="hold"/>
                                        <p:tgtEl>
                                          <p:spTgt spid="595976"/>
                                        </p:tgtEl>
                                        <p:attrNameLst>
                                          <p:attrName>ppt_x</p:attrName>
                                        </p:attrNameLst>
                                      </p:cBhvr>
                                      <p:tavLst>
                                        <p:tav tm="0">
                                          <p:val>
                                            <p:strVal val="0-#ppt_w/2"/>
                                          </p:val>
                                        </p:tav>
                                        <p:tav tm="100000">
                                          <p:val>
                                            <p:strVal val="#ppt_x"/>
                                          </p:val>
                                        </p:tav>
                                      </p:tavLst>
                                    </p:anim>
                                    <p:anim calcmode="lin" valueType="num">
                                      <p:cBhvr additive="base">
                                        <p:cTn id="28" dur="500" fill="hold"/>
                                        <p:tgtEl>
                                          <p:spTgt spid="595976"/>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595975"/>
                                        </p:tgtEl>
                                        <p:attrNameLst>
                                          <p:attrName>style.visibility</p:attrName>
                                        </p:attrNameLst>
                                      </p:cBhvr>
                                      <p:to>
                                        <p:strVal val="visible"/>
                                      </p:to>
                                    </p:set>
                                    <p:anim calcmode="lin" valueType="num">
                                      <p:cBhvr>
                                        <p:cTn id="33" dur="1000" fill="hold"/>
                                        <p:tgtEl>
                                          <p:spTgt spid="595975"/>
                                        </p:tgtEl>
                                        <p:attrNameLst>
                                          <p:attrName>ppt_w</p:attrName>
                                        </p:attrNameLst>
                                      </p:cBhvr>
                                      <p:tavLst>
                                        <p:tav tm="0">
                                          <p:val>
                                            <p:fltVal val="0"/>
                                          </p:val>
                                        </p:tav>
                                        <p:tav tm="100000">
                                          <p:val>
                                            <p:strVal val="#ppt_w"/>
                                          </p:val>
                                        </p:tav>
                                      </p:tavLst>
                                    </p:anim>
                                    <p:anim calcmode="lin" valueType="num">
                                      <p:cBhvr>
                                        <p:cTn id="34" dur="1000" fill="hold"/>
                                        <p:tgtEl>
                                          <p:spTgt spid="595975"/>
                                        </p:tgtEl>
                                        <p:attrNameLst>
                                          <p:attrName>ppt_h</p:attrName>
                                        </p:attrNameLst>
                                      </p:cBhvr>
                                      <p:tavLst>
                                        <p:tav tm="0">
                                          <p:val>
                                            <p:fltVal val="0"/>
                                          </p:val>
                                        </p:tav>
                                        <p:tav tm="100000">
                                          <p:val>
                                            <p:strVal val="#ppt_h"/>
                                          </p:val>
                                        </p:tav>
                                      </p:tavLst>
                                    </p:anim>
                                    <p:anim calcmode="lin" valueType="num">
                                      <p:cBhvr>
                                        <p:cTn id="35" dur="1000" fill="hold"/>
                                        <p:tgtEl>
                                          <p:spTgt spid="595975"/>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59597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5972" grpId="0" animBg="1" autoUpdateAnimBg="0"/>
      <p:bldP spid="595973" grpId="0" animBg="1"/>
      <p:bldP spid="595974" grpId="0" animBg="1" autoUpdateAnimBg="0"/>
      <p:bldP spid="595975" grpId="0" animBg="1" autoUpdateAnimBg="0"/>
      <p:bldP spid="59597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Espace réservé du contenu 2"/>
          <p:cNvSpPr>
            <a:spLocks noGrp="1"/>
          </p:cNvSpPr>
          <p:nvPr>
            <p:ph idx="1"/>
          </p:nvPr>
        </p:nvSpPr>
        <p:spPr>
          <a:xfrm>
            <a:off x="457200" y="1882775"/>
            <a:ext cx="8401050" cy="4572000"/>
          </a:xfrm>
        </p:spPr>
        <p:txBody>
          <a:bodyPr/>
          <a:lstStyle/>
          <a:p>
            <a:pPr algn="just"/>
            <a:endParaRPr lang="fr-FR" dirty="0" smtClean="0">
              <a:latin typeface="Baskerville Old Face" pitchFamily="18" charset="0"/>
            </a:endParaRPr>
          </a:p>
          <a:p>
            <a:pPr algn="just"/>
            <a:r>
              <a:rPr lang="fr-FR" dirty="0" smtClean="0">
                <a:latin typeface="Baskerville Old Face" pitchFamily="18" charset="0"/>
              </a:rPr>
              <a:t>Aussi il est tenu de l’ouverture d’un </a:t>
            </a:r>
            <a:r>
              <a:rPr lang="fr-FR" b="1" dirty="0" smtClean="0">
                <a:latin typeface="Baskerville Old Face" pitchFamily="18" charset="0"/>
              </a:rPr>
              <a:t>compte bancaire ou postal </a:t>
            </a:r>
            <a:r>
              <a:rPr lang="fr-FR" dirty="0" smtClean="0">
                <a:latin typeface="Baskerville Old Face" pitchFamily="18" charset="0"/>
              </a:rPr>
              <a:t>(article 18 du C.C) le commerçant est tenu </a:t>
            </a:r>
            <a:r>
              <a:rPr lang="fr-FR" b="1" dirty="0" smtClean="0">
                <a:latin typeface="Baskerville Old Face" pitchFamily="18" charset="0"/>
              </a:rPr>
              <a:t>d’établir une facture lorsqu’il contracte avec un professionnel</a:t>
            </a:r>
          </a:p>
        </p:txBody>
      </p:sp>
      <p:sp>
        <p:nvSpPr>
          <p:cNvPr id="73731" name="Espace réservé de la date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D7E8679-94E8-43CF-8034-446A58F258A0}" type="datetime1">
              <a:rPr lang="fr-FR" smtClean="0"/>
              <a:pPr/>
              <a:t>05/10/2023</a:t>
            </a:fld>
            <a:endParaRPr lang="fr-FR" smtClean="0"/>
          </a:p>
        </p:txBody>
      </p:sp>
      <p:sp>
        <p:nvSpPr>
          <p:cNvPr id="73732"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0E4B068-9505-47A6-8108-129740C1359F}" type="slidenum">
              <a:rPr lang="fr-FR" smtClean="0"/>
              <a:pPr/>
              <a:t>61</a:t>
            </a:fld>
            <a:endParaRPr lang="fr-FR" smtClean="0"/>
          </a:p>
        </p:txBody>
      </p:sp>
    </p:spTree>
  </p:cSld>
  <p:clrMapOvr>
    <a:masterClrMapping/>
  </p:clrMapOvr>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8" name="Rectangle 2"/>
          <p:cNvSpPr>
            <a:spLocks noGrp="1" noChangeArrowheads="1"/>
          </p:cNvSpPr>
          <p:nvPr>
            <p:ph type="title"/>
          </p:nvPr>
        </p:nvSpPr>
        <p:spPr>
          <a:xfrm>
            <a:off x="457200" y="455613"/>
            <a:ext cx="8229600" cy="1371600"/>
          </a:xfrm>
        </p:spPr>
        <p:txBody>
          <a:bodyPr lIns="92075" tIns="46038" rIns="92075" bIns="46038"/>
          <a:lstStyle/>
          <a:p>
            <a:pPr marL="484632" indent="0" algn="ctr" eaLnBrk="1" fontAlgn="auto" hangingPunct="1">
              <a:spcAft>
                <a:spcPts val="0"/>
              </a:spcAft>
              <a:defRPr/>
            </a:pPr>
            <a:r>
              <a:rPr lang="fr-FR" sz="4000" b="1" u="sng" dirty="0" smtClean="0">
                <a:solidFill>
                  <a:schemeClr val="accent1">
                    <a:tint val="83000"/>
                    <a:satMod val="150000"/>
                  </a:schemeClr>
                </a:solidFill>
                <a:latin typeface="Baskerville Old Face" pitchFamily="18" charset="0"/>
              </a:rPr>
              <a:t>1-La publicité commerciale</a:t>
            </a:r>
          </a:p>
        </p:txBody>
      </p:sp>
      <p:sp>
        <p:nvSpPr>
          <p:cNvPr id="74755" name="Rectangle 3"/>
          <p:cNvSpPr>
            <a:spLocks noGrp="1" noChangeArrowheads="1"/>
          </p:cNvSpPr>
          <p:nvPr>
            <p:ph idx="1"/>
          </p:nvPr>
        </p:nvSpPr>
        <p:spPr>
          <a:xfrm>
            <a:off x="457200" y="1882775"/>
            <a:ext cx="8229600" cy="4572000"/>
          </a:xfrm>
        </p:spPr>
        <p:txBody>
          <a:bodyPr lIns="92075" tIns="46038" rIns="92075" bIns="46038"/>
          <a:lstStyle/>
          <a:p>
            <a:pPr algn="just" eaLnBrk="1" hangingPunct="1">
              <a:lnSpc>
                <a:spcPct val="90000"/>
              </a:lnSpc>
            </a:pPr>
            <a:endParaRPr lang="fr-FR" sz="2800" dirty="0" smtClean="0">
              <a:latin typeface="Baskerville Old Face" pitchFamily="18" charset="0"/>
            </a:endParaRPr>
          </a:p>
          <a:p>
            <a:pPr algn="just" eaLnBrk="1" hangingPunct="1">
              <a:lnSpc>
                <a:spcPct val="90000"/>
              </a:lnSpc>
            </a:pPr>
            <a:r>
              <a:rPr lang="fr-FR" sz="2800" dirty="0" smtClean="0">
                <a:latin typeface="Baskerville Old Face" pitchFamily="18" charset="0"/>
              </a:rPr>
              <a:t>La première obligation qui pèse sur le commerçant est l’immatriculation au registre du commerce et de sociétés RCS</a:t>
            </a:r>
          </a:p>
          <a:p>
            <a:pPr lvl="1" algn="just">
              <a:lnSpc>
                <a:spcPct val="90000"/>
              </a:lnSpc>
            </a:pPr>
            <a:r>
              <a:rPr lang="fr-FR" dirty="0" smtClean="0">
                <a:latin typeface="Baskerville Old Face" pitchFamily="18" charset="0"/>
              </a:rPr>
              <a:t>L’art 27 du c-c stipule : « le registre de commerce est constitué par des registres locaux et un registre central  ».</a:t>
            </a:r>
          </a:p>
          <a:p>
            <a:pPr lvl="1" algn="just">
              <a:lnSpc>
                <a:spcPct val="90000"/>
              </a:lnSpc>
            </a:pPr>
            <a:r>
              <a:rPr lang="fr-FR" dirty="0" smtClean="0">
                <a:latin typeface="Baskerville Old Face" pitchFamily="18" charset="0"/>
              </a:rPr>
              <a:t>L’organisation du RCS repose sur une architecture qui couvre tout le territoire marocain</a:t>
            </a:r>
          </a:p>
        </p:txBody>
      </p:sp>
      <p:sp>
        <p:nvSpPr>
          <p:cNvPr id="74756"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C7B4C729-BB9F-4666-A4B7-F9E0FBDB212C}" type="datetime1">
              <a:rPr lang="fr-FR" smtClean="0"/>
              <a:pPr/>
              <a:t>05/10/2023</a:t>
            </a:fld>
            <a:endParaRPr lang="fr-FR" smtClean="0"/>
          </a:p>
        </p:txBody>
      </p:sp>
      <p:sp>
        <p:nvSpPr>
          <p:cNvPr id="74757"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2F88EE9-B2CC-49E7-81FC-72EFF6BEE1C3}" type="slidenum">
              <a:rPr lang="fr-FR" smtClean="0"/>
              <a:pPr/>
              <a:t>62</a:t>
            </a:fld>
            <a:endParaRPr lang="fr-FR" smtClean="0"/>
          </a:p>
        </p:txBody>
      </p:sp>
    </p:spTree>
  </p:cSld>
  <p:clrMapOvr>
    <a:masterClrMapping/>
  </p:clrMapOvr>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14290"/>
            <a:ext cx="8258204" cy="1071570"/>
          </a:xfrm>
        </p:spPr>
        <p:txBody>
          <a:bodyPr>
            <a:normAutofit fontScale="90000"/>
          </a:bodyPr>
          <a:lstStyle/>
          <a:p>
            <a:pPr algn="ctr">
              <a:defRPr/>
            </a:pPr>
            <a:r>
              <a:rPr lang="fr-FR" dirty="0" smtClean="0"/>
              <a:t/>
            </a:r>
            <a:br>
              <a:rPr lang="fr-FR" dirty="0" smtClean="0"/>
            </a:br>
            <a:r>
              <a:rPr lang="fr-FR" sz="3600" b="1" dirty="0" smtClean="0"/>
              <a:t> </a:t>
            </a:r>
            <a:r>
              <a:rPr lang="fr-FR" sz="3600" b="1" dirty="0" smtClean="0">
                <a:latin typeface="Baskerville Old Face" pitchFamily="18" charset="0"/>
              </a:rPr>
              <a:t>LA PUBLICITE STATUTAIRE</a:t>
            </a:r>
            <a:endParaRPr lang="fr-FR" b="1" dirty="0">
              <a:latin typeface="Baskerville Old Face" pitchFamily="18" charset="0"/>
            </a:endParaRPr>
          </a:p>
        </p:txBody>
      </p:sp>
      <p:sp>
        <p:nvSpPr>
          <p:cNvPr id="75779" name="Espace réservé du contenu 2"/>
          <p:cNvSpPr>
            <a:spLocks noGrp="1"/>
          </p:cNvSpPr>
          <p:nvPr>
            <p:ph idx="1"/>
          </p:nvPr>
        </p:nvSpPr>
        <p:spPr>
          <a:xfrm>
            <a:off x="428596" y="1882775"/>
            <a:ext cx="8258204" cy="4572000"/>
          </a:xfrm>
        </p:spPr>
        <p:txBody>
          <a:bodyPr/>
          <a:lstStyle/>
          <a:p>
            <a:pPr algn="just"/>
            <a:endParaRPr lang="fr-FR" dirty="0" smtClean="0">
              <a:latin typeface="Baskerville Old Face" pitchFamily="18" charset="0"/>
            </a:endParaRPr>
          </a:p>
          <a:p>
            <a:pPr algn="just"/>
            <a:r>
              <a:rPr lang="fr-FR" dirty="0" smtClean="0">
                <a:latin typeface="Baskerville Old Face" pitchFamily="18" charset="0"/>
              </a:rPr>
              <a:t>Le registre de commerce: </a:t>
            </a:r>
          </a:p>
          <a:p>
            <a:pPr lvl="1" algn="just"/>
            <a:r>
              <a:rPr lang="fr-FR" sz="2800" dirty="0" smtClean="0">
                <a:latin typeface="Baskerville Old Face" pitchFamily="18" charset="0"/>
              </a:rPr>
              <a:t>C’est  un support de publicité destiné à faire connaitre l’existence, les caractéristiques et le devenir des établissement de commerce ,en fournissant tous renseignement par voie de copie ou d’extrait certifie des inscriptions qui y sont portées</a:t>
            </a:r>
          </a:p>
        </p:txBody>
      </p:sp>
      <p:sp>
        <p:nvSpPr>
          <p:cNvPr id="75780" name="Espace réservé de la date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49211D9-7C00-4312-8854-D5DF1E376BDE}" type="datetime1">
              <a:rPr lang="fr-FR" smtClean="0"/>
              <a:pPr/>
              <a:t>05/10/2023</a:t>
            </a:fld>
            <a:endParaRPr lang="fr-FR" smtClean="0"/>
          </a:p>
        </p:txBody>
      </p:sp>
      <p:sp>
        <p:nvSpPr>
          <p:cNvPr id="75781"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2080D2B-BFA8-4AE0-ACB3-C55A5E775541}" type="slidenum">
              <a:rPr lang="fr-FR" smtClean="0"/>
              <a:pPr/>
              <a:t>63</a:t>
            </a:fld>
            <a:endParaRPr lang="fr-FR" smtClean="0"/>
          </a:p>
        </p:txBody>
      </p:sp>
    </p:spTree>
  </p:cSld>
  <p:clrMapOvr>
    <a:masterClrMapping/>
  </p:clrMapOvr>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2"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sz="4000" dirty="0" smtClean="0">
                <a:solidFill>
                  <a:schemeClr val="accent1">
                    <a:tint val="83000"/>
                    <a:satMod val="150000"/>
                  </a:schemeClr>
                </a:solidFill>
                <a:latin typeface="Baskerville Old Face" pitchFamily="18" charset="0"/>
              </a:rPr>
              <a:t>Les registres locaux</a:t>
            </a:r>
          </a:p>
        </p:txBody>
      </p:sp>
      <p:sp>
        <p:nvSpPr>
          <p:cNvPr id="76803" name="Rectangle 3"/>
          <p:cNvSpPr>
            <a:spLocks noGrp="1" noChangeArrowheads="1"/>
          </p:cNvSpPr>
          <p:nvPr>
            <p:ph idx="1"/>
          </p:nvPr>
        </p:nvSpPr>
        <p:spPr>
          <a:xfrm>
            <a:off x="457200" y="1882775"/>
            <a:ext cx="8229600" cy="4572000"/>
          </a:xfrm>
        </p:spPr>
        <p:txBody>
          <a:bodyPr lIns="92075" tIns="46038" rIns="92075" bIns="46038"/>
          <a:lstStyle/>
          <a:p>
            <a:pPr algn="just" eaLnBrk="1" hangingPunct="1">
              <a:lnSpc>
                <a:spcPct val="90000"/>
              </a:lnSpc>
            </a:pPr>
            <a:endParaRPr lang="fr-FR" sz="2800" dirty="0" smtClean="0">
              <a:latin typeface="Baskerville Old Face" pitchFamily="18" charset="0"/>
            </a:endParaRPr>
          </a:p>
          <a:p>
            <a:pPr algn="just" eaLnBrk="1" hangingPunct="1">
              <a:lnSpc>
                <a:spcPct val="90000"/>
              </a:lnSpc>
            </a:pPr>
            <a:r>
              <a:rPr lang="fr-FR" sz="2800" dirty="0" smtClean="0">
                <a:latin typeface="Baskerville Old Face" pitchFamily="18" charset="0"/>
              </a:rPr>
              <a:t>Le registre local est tenu auprès du secrétariat-greffe du </a:t>
            </a:r>
            <a:r>
              <a:rPr lang="fr-FR" sz="2800" b="1" dirty="0" smtClean="0">
                <a:latin typeface="Baskerville Old Face" pitchFamily="18" charset="0"/>
              </a:rPr>
              <a:t>tribunal compétent  </a:t>
            </a:r>
            <a:r>
              <a:rPr lang="fr-FR" sz="2800" dirty="0" smtClean="0">
                <a:latin typeface="Baskerville Old Face" pitchFamily="18" charset="0"/>
              </a:rPr>
              <a:t>(28 du CC).</a:t>
            </a:r>
          </a:p>
          <a:p>
            <a:pPr algn="just" eaLnBrk="1" hangingPunct="1">
              <a:lnSpc>
                <a:spcPct val="90000"/>
              </a:lnSpc>
            </a:pPr>
            <a:r>
              <a:rPr lang="fr-FR" sz="2800" dirty="0" smtClean="0">
                <a:latin typeface="Baskerville Old Face" pitchFamily="18" charset="0"/>
              </a:rPr>
              <a:t>Il est placé sous la surveillance du président du tribunal.</a:t>
            </a:r>
          </a:p>
          <a:p>
            <a:pPr algn="just" eaLnBrk="1" hangingPunct="1">
              <a:lnSpc>
                <a:spcPct val="90000"/>
              </a:lnSpc>
            </a:pPr>
            <a:r>
              <a:rPr lang="fr-FR" sz="2800" dirty="0" smtClean="0">
                <a:latin typeface="Baskerville Old Face" pitchFamily="18" charset="0"/>
              </a:rPr>
              <a:t>Ainsi l’inscription au registre local doit être requise au secrétariat- greffe du tribunal du lieu de situation de l’établissement principal du commerçant ou du siège de la société  ( art 30 du CC )</a:t>
            </a:r>
          </a:p>
        </p:txBody>
      </p:sp>
      <p:sp>
        <p:nvSpPr>
          <p:cNvPr id="76804"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C2C6261-6F5A-42BC-A6EE-C0A28A4EA8EF}" type="datetime1">
              <a:rPr lang="fr-FR" smtClean="0"/>
              <a:pPr/>
              <a:t>05/10/2023</a:t>
            </a:fld>
            <a:endParaRPr lang="fr-FR" smtClean="0"/>
          </a:p>
        </p:txBody>
      </p:sp>
      <p:sp>
        <p:nvSpPr>
          <p:cNvPr id="76805"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5951FA-05D2-4651-843C-49B5D3AA1232}" type="slidenum">
              <a:rPr lang="fr-FR" smtClean="0"/>
              <a:pPr/>
              <a:t>64</a:t>
            </a:fld>
            <a:endParaRPr lang="fr-FR" smtClean="0"/>
          </a:p>
        </p:txBody>
      </p:sp>
    </p:spTree>
  </p:cSld>
  <p:clrMapOvr>
    <a:masterClrMapping/>
  </p:clrMapOvr>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4"/>
          <p:cNvSpPr>
            <a:spLocks noChangeArrowheads="1"/>
          </p:cNvSpPr>
          <p:nvPr/>
        </p:nvSpPr>
        <p:spPr bwMode="auto">
          <a:xfrm>
            <a:off x="214313" y="142875"/>
            <a:ext cx="8715375" cy="5940425"/>
          </a:xfrm>
          <a:prstGeom prst="rect">
            <a:avLst/>
          </a:prstGeom>
          <a:noFill/>
          <a:ln w="9525">
            <a:noFill/>
            <a:miter lim="800000"/>
            <a:headEnd/>
            <a:tailEnd/>
          </a:ln>
        </p:spPr>
        <p:txBody>
          <a:bodyPr anchor="ctr">
            <a:spAutoFit/>
          </a:bodyPr>
          <a:lstStyle/>
          <a:p>
            <a:pPr algn="just" eaLnBrk="0" hangingPunct="0"/>
            <a:r>
              <a:rPr lang="fr-FR" sz="2000" b="1" dirty="0">
                <a:latin typeface="Baskerville Old Face" pitchFamily="18" charset="0"/>
              </a:rPr>
              <a:t>Article 27</a:t>
            </a:r>
            <a:r>
              <a:rPr lang="fr-FR" sz="2000" dirty="0">
                <a:latin typeface="Baskerville Old Face" pitchFamily="18" charset="0"/>
              </a:rPr>
              <a:t> : Le registre du commerce est constitué par des registres locaux et un registre central</a:t>
            </a:r>
          </a:p>
          <a:p>
            <a:pPr algn="just"/>
            <a:r>
              <a:rPr lang="fr-FR" sz="2000" b="1" dirty="0">
                <a:latin typeface="Baskerville Old Face" pitchFamily="18" charset="0"/>
              </a:rPr>
              <a:t>Article 28</a:t>
            </a:r>
            <a:r>
              <a:rPr lang="fr-FR" sz="2000" dirty="0">
                <a:latin typeface="Baskerville Old Face" pitchFamily="18" charset="0"/>
              </a:rPr>
              <a:t> : Le registre local est tenu par le secrétariat-greffe du tribunal compétent.</a:t>
            </a:r>
          </a:p>
          <a:p>
            <a:pPr algn="just"/>
            <a:r>
              <a:rPr lang="fr-FR" sz="2000" dirty="0">
                <a:latin typeface="Baskerville Old Face" pitchFamily="18" charset="0"/>
              </a:rPr>
              <a:t>La tenue du registre du commerce et l' observation des formalités prescrites pour les inscriptions qui  doivent y être faites sont surveillées par le président du tribunal ou par un juge qu'il désigne chaque  année à cet effet.</a:t>
            </a:r>
          </a:p>
          <a:p>
            <a:pPr algn="just"/>
            <a:r>
              <a:rPr lang="fr-FR" sz="2000" b="1" dirty="0">
                <a:latin typeface="Baskerville Old Face" pitchFamily="18" charset="0"/>
              </a:rPr>
              <a:t>Article 29</a:t>
            </a:r>
            <a:r>
              <a:rPr lang="fr-FR" sz="2000" dirty="0">
                <a:latin typeface="Baskerville Old Face" pitchFamily="18" charset="0"/>
              </a:rPr>
              <a:t> : Toute personne peut se faire délivrer une copie ou un extrait certifié des inscriptions qui sont portées au registre du commerce ou un certificat attestant qu'il n'existe point d' inscription ou que  l' inscription existante a été rayée.</a:t>
            </a:r>
          </a:p>
          <a:p>
            <a:pPr algn="just"/>
            <a:r>
              <a:rPr lang="fr-FR" sz="2000" dirty="0">
                <a:latin typeface="Baskerville Old Face" pitchFamily="18" charset="0"/>
              </a:rPr>
              <a:t>Les copies, extraits ou certificats sont certifiés conformes par le secrétaire-greffier chargé de la tenue du registre.</a:t>
            </a:r>
          </a:p>
          <a:p>
            <a:pPr algn="just"/>
            <a:r>
              <a:rPr lang="fr-FR" sz="2000" b="1" dirty="0">
                <a:latin typeface="Baskerville Old Face" pitchFamily="18" charset="0"/>
              </a:rPr>
              <a:t>Article 30</a:t>
            </a:r>
            <a:r>
              <a:rPr lang="fr-FR" sz="2000" dirty="0">
                <a:latin typeface="Baskerville Old Face" pitchFamily="18" charset="0"/>
              </a:rPr>
              <a:t> : Toute inscription au registre du commerce d' un nom de commerçant ou d' une dénomination commerciale doit être requise au secrétariat-greffe du tribunal du lieu de situation de l‘ établissement principal du commerçant ou du siège de la société.</a:t>
            </a:r>
          </a:p>
          <a:p>
            <a:pPr algn="just"/>
            <a:r>
              <a:rPr lang="fr-FR" sz="2000" dirty="0">
                <a:latin typeface="Baskerville Old Face" pitchFamily="18" charset="0"/>
              </a:rPr>
              <a:t>Dans la première semaine de chaque mois, un exemplaire de l' inscription sera transmis par le</a:t>
            </a:r>
          </a:p>
          <a:p>
            <a:pPr algn="just"/>
            <a:r>
              <a:rPr lang="fr-FR" sz="2000" dirty="0">
                <a:latin typeface="Baskerville Old Face" pitchFamily="18" charset="0"/>
              </a:rPr>
              <a:t>secrétaire-greffier au service du registre central pour y être transcrit..</a:t>
            </a:r>
          </a:p>
          <a:p>
            <a:pPr algn="just" eaLnBrk="0" hangingPunct="0"/>
            <a:endParaRPr lang="fr-FR" sz="2000" dirty="0">
              <a:latin typeface="Baskerville Old Face" pitchFamily="18" charset="0"/>
            </a:endParaRPr>
          </a:p>
        </p:txBody>
      </p:sp>
    </p:spTree>
  </p:cSld>
  <p:clrMapOvr>
    <a:masterClrMapping/>
  </p:clrMapOvr>
  <p:transition/>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6" name="Rectangle 2"/>
          <p:cNvSpPr>
            <a:spLocks noGrp="1" noChangeArrowheads="1"/>
          </p:cNvSpPr>
          <p:nvPr>
            <p:ph type="title"/>
          </p:nvPr>
        </p:nvSpPr>
        <p:spPr>
          <a:xfrm>
            <a:off x="357158" y="455613"/>
            <a:ext cx="8786842" cy="1371600"/>
          </a:xfrm>
        </p:spPr>
        <p:txBody>
          <a:bodyPr lIns="92075" tIns="46038" rIns="92075" bIns="46038"/>
          <a:lstStyle/>
          <a:p>
            <a:pPr marL="484632" indent="0" algn="ctr" eaLnBrk="1" fontAlgn="auto" hangingPunct="1">
              <a:spcAft>
                <a:spcPts val="0"/>
              </a:spcAft>
              <a:defRPr/>
            </a:pPr>
            <a:r>
              <a:rPr lang="fr-FR" sz="2800" dirty="0" smtClean="0">
                <a:solidFill>
                  <a:schemeClr val="accent1">
                    <a:tint val="83000"/>
                    <a:satMod val="150000"/>
                  </a:schemeClr>
                </a:solidFill>
                <a:latin typeface="Baskerville Old Face" pitchFamily="18" charset="0"/>
              </a:rPr>
              <a:t>La répartition du registre local </a:t>
            </a:r>
            <a:br>
              <a:rPr lang="fr-FR" sz="2800" dirty="0" smtClean="0">
                <a:solidFill>
                  <a:schemeClr val="accent1">
                    <a:tint val="83000"/>
                    <a:satMod val="150000"/>
                  </a:schemeClr>
                </a:solidFill>
                <a:latin typeface="Baskerville Old Face" pitchFamily="18" charset="0"/>
              </a:rPr>
            </a:br>
            <a:r>
              <a:rPr lang="fr-FR" sz="2800" dirty="0" smtClean="0">
                <a:solidFill>
                  <a:schemeClr val="accent1">
                    <a:tint val="83000"/>
                    <a:satMod val="150000"/>
                  </a:schemeClr>
                </a:solidFill>
                <a:latin typeface="Baskerville Old Face" pitchFamily="18" charset="0"/>
              </a:rPr>
              <a:t>(art 7 du décret du 18-01-1997)</a:t>
            </a:r>
          </a:p>
        </p:txBody>
      </p:sp>
      <p:sp>
        <p:nvSpPr>
          <p:cNvPr id="78851"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ECD67F6D-39AE-4592-B060-ACE8FF1E8E17}" type="datetime1">
              <a:rPr lang="fr-FR" smtClean="0"/>
              <a:pPr/>
              <a:t>05/10/2023</a:t>
            </a:fld>
            <a:endParaRPr lang="fr-FR" smtClean="0"/>
          </a:p>
        </p:txBody>
      </p:sp>
      <p:sp>
        <p:nvSpPr>
          <p:cNvPr id="78852"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EC743A8E-CD3C-4CF7-94C7-F4AC1719B2EA}" type="slidenum">
              <a:rPr lang="fr-FR" smtClean="0"/>
              <a:pPr/>
              <a:t>66</a:t>
            </a:fld>
            <a:endParaRPr lang="fr-FR" smtClean="0"/>
          </a:p>
        </p:txBody>
      </p:sp>
      <p:sp>
        <p:nvSpPr>
          <p:cNvPr id="602115" name="Rectangle 3"/>
          <p:cNvSpPr>
            <a:spLocks noChangeArrowheads="1"/>
          </p:cNvSpPr>
          <p:nvPr/>
        </p:nvSpPr>
        <p:spPr bwMode="auto">
          <a:xfrm>
            <a:off x="0" y="2349500"/>
            <a:ext cx="4143375" cy="609600"/>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Le registre chronologique</a:t>
            </a:r>
          </a:p>
        </p:txBody>
      </p:sp>
      <p:sp>
        <p:nvSpPr>
          <p:cNvPr id="602116" name="AutoShape 4"/>
          <p:cNvSpPr>
            <a:spLocks noChangeArrowheads="1"/>
          </p:cNvSpPr>
          <p:nvPr/>
        </p:nvSpPr>
        <p:spPr bwMode="auto">
          <a:xfrm>
            <a:off x="214313" y="3357563"/>
            <a:ext cx="3357562" cy="2714625"/>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1800">
                <a:latin typeface="Times New Roman" pitchFamily="18" charset="0"/>
              </a:rPr>
              <a:t>Y Sont reportées les demande et les </a:t>
            </a:r>
          </a:p>
          <a:p>
            <a:pPr algn="ctr"/>
            <a:r>
              <a:rPr lang="fr-FR" sz="1800">
                <a:latin typeface="Times New Roman" pitchFamily="18" charset="0"/>
              </a:rPr>
              <a:t>Déclaration d’inscription faites par </a:t>
            </a:r>
          </a:p>
          <a:p>
            <a:pPr algn="ctr"/>
            <a:r>
              <a:rPr lang="fr-FR" sz="1800">
                <a:latin typeface="Times New Roman" pitchFamily="18" charset="0"/>
              </a:rPr>
              <a:t>le commerçant qui sont enregistrées</a:t>
            </a:r>
          </a:p>
          <a:p>
            <a:pPr algn="ctr"/>
            <a:r>
              <a:rPr lang="fr-FR" sz="1800">
                <a:latin typeface="Times New Roman" pitchFamily="18" charset="0"/>
              </a:rPr>
              <a:t>Dans l’ordre est constatée </a:t>
            </a:r>
          </a:p>
          <a:p>
            <a:pPr algn="ctr"/>
            <a:r>
              <a:rPr lang="fr-FR" sz="1800">
                <a:latin typeface="Times New Roman" pitchFamily="18" charset="0"/>
              </a:rPr>
              <a:t>par un récépissé délivré </a:t>
            </a:r>
          </a:p>
          <a:p>
            <a:pPr algn="ctr"/>
            <a:r>
              <a:rPr lang="fr-FR" sz="1800">
                <a:latin typeface="Times New Roman" pitchFamily="18" charset="0"/>
              </a:rPr>
              <a:t>au demandeur et qui </a:t>
            </a:r>
          </a:p>
          <a:p>
            <a:pPr algn="ctr"/>
            <a:r>
              <a:rPr lang="fr-FR" sz="1800">
                <a:latin typeface="Times New Roman" pitchFamily="18" charset="0"/>
              </a:rPr>
              <a:t>précise la date,l’heure </a:t>
            </a:r>
          </a:p>
          <a:p>
            <a:pPr algn="ctr"/>
            <a:r>
              <a:rPr lang="fr-FR" sz="1800">
                <a:latin typeface="Times New Roman" pitchFamily="18" charset="0"/>
              </a:rPr>
              <a:t>et le n° de dépôt. </a:t>
            </a:r>
          </a:p>
        </p:txBody>
      </p:sp>
      <p:sp>
        <p:nvSpPr>
          <p:cNvPr id="602117" name="Oval 5"/>
          <p:cNvSpPr>
            <a:spLocks noChangeArrowheads="1"/>
          </p:cNvSpPr>
          <p:nvPr/>
        </p:nvSpPr>
        <p:spPr bwMode="auto">
          <a:xfrm>
            <a:off x="357188" y="1643063"/>
            <a:ext cx="1828800" cy="457200"/>
          </a:xfrm>
          <a:prstGeom prst="ellipse">
            <a:avLst/>
          </a:prstGeom>
          <a:solidFill>
            <a:schemeClr val="accent1"/>
          </a:solidFill>
          <a:ln w="9525">
            <a:solidFill>
              <a:schemeClr val="tx1"/>
            </a:solidFill>
            <a:round/>
            <a:headEnd/>
            <a:tailEnd/>
          </a:ln>
        </p:spPr>
        <p:txBody>
          <a:bodyPr wrap="none" anchor="ctr"/>
          <a:lstStyle/>
          <a:p>
            <a:pPr algn="ctr"/>
            <a:r>
              <a:rPr lang="fr-FR" sz="2400" b="1" i="1">
                <a:latin typeface="Times New Roman" pitchFamily="18" charset="0"/>
              </a:rPr>
              <a:t>1ère partie</a:t>
            </a:r>
          </a:p>
        </p:txBody>
      </p:sp>
      <p:sp>
        <p:nvSpPr>
          <p:cNvPr id="602118" name="Rectangle 6"/>
          <p:cNvSpPr>
            <a:spLocks noChangeArrowheads="1"/>
          </p:cNvSpPr>
          <p:nvPr/>
        </p:nvSpPr>
        <p:spPr bwMode="auto">
          <a:xfrm>
            <a:off x="5143500" y="2357438"/>
            <a:ext cx="4000500" cy="571500"/>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Le registre analytique</a:t>
            </a:r>
          </a:p>
        </p:txBody>
      </p:sp>
      <p:sp>
        <p:nvSpPr>
          <p:cNvPr id="602119" name="AutoShape 7"/>
          <p:cNvSpPr>
            <a:spLocks noChangeArrowheads="1"/>
          </p:cNvSpPr>
          <p:nvPr/>
        </p:nvSpPr>
        <p:spPr bwMode="auto">
          <a:xfrm>
            <a:off x="5786438" y="3357563"/>
            <a:ext cx="2643187" cy="2571750"/>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1600">
                <a:latin typeface="Times New Roman" pitchFamily="18" charset="0"/>
              </a:rPr>
              <a:t>Il prend les différents </a:t>
            </a:r>
          </a:p>
          <a:p>
            <a:pPr algn="ctr"/>
            <a:r>
              <a:rPr lang="fr-FR" sz="1600">
                <a:latin typeface="Times New Roman" pitchFamily="18" charset="0"/>
              </a:rPr>
              <a:t>renseignements  </a:t>
            </a:r>
          </a:p>
          <a:p>
            <a:pPr algn="ctr"/>
            <a:r>
              <a:rPr lang="fr-FR" sz="1600">
                <a:latin typeface="Times New Roman" pitchFamily="18" charset="0"/>
              </a:rPr>
              <a:t>modificatifs qui interviennent</a:t>
            </a:r>
          </a:p>
          <a:p>
            <a:pPr algn="ctr"/>
            <a:r>
              <a:rPr lang="fr-FR" sz="1600">
                <a:latin typeface="Times New Roman" pitchFamily="18" charset="0"/>
              </a:rPr>
              <a:t> pendant la durée</a:t>
            </a:r>
          </a:p>
          <a:p>
            <a:pPr algn="ctr"/>
            <a:r>
              <a:rPr lang="fr-FR" sz="1600">
                <a:latin typeface="Times New Roman" pitchFamily="18" charset="0"/>
              </a:rPr>
              <a:t> de l’exploitation</a:t>
            </a:r>
          </a:p>
        </p:txBody>
      </p:sp>
      <p:sp>
        <p:nvSpPr>
          <p:cNvPr id="602120" name="Oval 8"/>
          <p:cNvSpPr>
            <a:spLocks noChangeArrowheads="1"/>
          </p:cNvSpPr>
          <p:nvPr/>
        </p:nvSpPr>
        <p:spPr bwMode="auto">
          <a:xfrm>
            <a:off x="7000875" y="1571625"/>
            <a:ext cx="1905000" cy="504825"/>
          </a:xfrm>
          <a:prstGeom prst="ellipse">
            <a:avLst/>
          </a:prstGeom>
          <a:solidFill>
            <a:schemeClr val="accent1"/>
          </a:solidFill>
          <a:ln w="9525">
            <a:solidFill>
              <a:schemeClr val="tx1"/>
            </a:solidFill>
            <a:round/>
            <a:headEnd/>
            <a:tailEnd/>
          </a:ln>
        </p:spPr>
        <p:txBody>
          <a:bodyPr wrap="none" anchor="ctr"/>
          <a:lstStyle/>
          <a:p>
            <a:pPr algn="ctr"/>
            <a:r>
              <a:rPr lang="fr-FR" sz="2400" b="1" i="1">
                <a:latin typeface="Times New Roman" pitchFamily="18" charset="0"/>
              </a:rPr>
              <a:t>2ème partie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02117"/>
                                        </p:tgtEl>
                                        <p:attrNameLst>
                                          <p:attrName>style.visibility</p:attrName>
                                        </p:attrNameLst>
                                      </p:cBhvr>
                                      <p:to>
                                        <p:strVal val="visible"/>
                                      </p:to>
                                    </p:set>
                                    <p:anim calcmode="lin" valueType="num">
                                      <p:cBhvr>
                                        <p:cTn id="7" dur="1000" fill="hold"/>
                                        <p:tgtEl>
                                          <p:spTgt spid="602117"/>
                                        </p:tgtEl>
                                        <p:attrNameLst>
                                          <p:attrName>ppt_w</p:attrName>
                                        </p:attrNameLst>
                                      </p:cBhvr>
                                      <p:tavLst>
                                        <p:tav tm="0">
                                          <p:val>
                                            <p:fltVal val="0"/>
                                          </p:val>
                                        </p:tav>
                                        <p:tav tm="100000">
                                          <p:val>
                                            <p:strVal val="#ppt_w"/>
                                          </p:val>
                                        </p:tav>
                                      </p:tavLst>
                                    </p:anim>
                                    <p:anim calcmode="lin" valueType="num">
                                      <p:cBhvr>
                                        <p:cTn id="8" dur="1000" fill="hold"/>
                                        <p:tgtEl>
                                          <p:spTgt spid="602117"/>
                                        </p:tgtEl>
                                        <p:attrNameLst>
                                          <p:attrName>ppt_h</p:attrName>
                                        </p:attrNameLst>
                                      </p:cBhvr>
                                      <p:tavLst>
                                        <p:tav tm="0">
                                          <p:val>
                                            <p:fltVal val="0"/>
                                          </p:val>
                                        </p:tav>
                                        <p:tav tm="100000">
                                          <p:val>
                                            <p:strVal val="#ppt_h"/>
                                          </p:val>
                                        </p:tav>
                                      </p:tavLst>
                                    </p:anim>
                                    <p:anim calcmode="lin" valueType="num">
                                      <p:cBhvr>
                                        <p:cTn id="9" dur="1000" fill="hold"/>
                                        <p:tgtEl>
                                          <p:spTgt spid="602117"/>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0211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6021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602116"/>
                                        </p:tgtEl>
                                        <p:attrNameLst>
                                          <p:attrName>style.visibility</p:attrName>
                                        </p:attrNameLst>
                                      </p:cBhvr>
                                      <p:to>
                                        <p:strVal val="visible"/>
                                      </p:to>
                                    </p:set>
                                    <p:anim calcmode="lin" valueType="num">
                                      <p:cBhvr>
                                        <p:cTn id="19" dur="1000" fill="hold"/>
                                        <p:tgtEl>
                                          <p:spTgt spid="602116"/>
                                        </p:tgtEl>
                                        <p:attrNameLst>
                                          <p:attrName>ppt_w</p:attrName>
                                        </p:attrNameLst>
                                      </p:cBhvr>
                                      <p:tavLst>
                                        <p:tav tm="0">
                                          <p:val>
                                            <p:fltVal val="0"/>
                                          </p:val>
                                        </p:tav>
                                        <p:tav tm="100000">
                                          <p:val>
                                            <p:strVal val="#ppt_w"/>
                                          </p:val>
                                        </p:tav>
                                      </p:tavLst>
                                    </p:anim>
                                    <p:anim calcmode="lin" valueType="num">
                                      <p:cBhvr>
                                        <p:cTn id="20" dur="1000" fill="hold"/>
                                        <p:tgtEl>
                                          <p:spTgt spid="602116"/>
                                        </p:tgtEl>
                                        <p:attrNameLst>
                                          <p:attrName>ppt_h</p:attrName>
                                        </p:attrNameLst>
                                      </p:cBhvr>
                                      <p:tavLst>
                                        <p:tav tm="0">
                                          <p:val>
                                            <p:fltVal val="0"/>
                                          </p:val>
                                        </p:tav>
                                        <p:tav tm="100000">
                                          <p:val>
                                            <p:strVal val="#ppt_h"/>
                                          </p:val>
                                        </p:tav>
                                      </p:tavLst>
                                    </p:anim>
                                    <p:anim calcmode="lin" valueType="num">
                                      <p:cBhvr>
                                        <p:cTn id="21" dur="1000" fill="hold"/>
                                        <p:tgtEl>
                                          <p:spTgt spid="602116"/>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0211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15" presetClass="entr" presetSubtype="0" fill="hold" grpId="0" nodeType="clickEffect">
                                  <p:stCondLst>
                                    <p:cond delay="0"/>
                                  </p:stCondLst>
                                  <p:childTnLst>
                                    <p:set>
                                      <p:cBhvr>
                                        <p:cTn id="26" dur="1" fill="hold">
                                          <p:stCondLst>
                                            <p:cond delay="0"/>
                                          </p:stCondLst>
                                        </p:cTn>
                                        <p:tgtEl>
                                          <p:spTgt spid="602120"/>
                                        </p:tgtEl>
                                        <p:attrNameLst>
                                          <p:attrName>style.visibility</p:attrName>
                                        </p:attrNameLst>
                                      </p:cBhvr>
                                      <p:to>
                                        <p:strVal val="visible"/>
                                      </p:to>
                                    </p:set>
                                    <p:anim calcmode="lin" valueType="num">
                                      <p:cBhvr>
                                        <p:cTn id="27" dur="1000" fill="hold"/>
                                        <p:tgtEl>
                                          <p:spTgt spid="602120"/>
                                        </p:tgtEl>
                                        <p:attrNameLst>
                                          <p:attrName>ppt_w</p:attrName>
                                        </p:attrNameLst>
                                      </p:cBhvr>
                                      <p:tavLst>
                                        <p:tav tm="0">
                                          <p:val>
                                            <p:fltVal val="0"/>
                                          </p:val>
                                        </p:tav>
                                        <p:tav tm="100000">
                                          <p:val>
                                            <p:strVal val="#ppt_w"/>
                                          </p:val>
                                        </p:tav>
                                      </p:tavLst>
                                    </p:anim>
                                    <p:anim calcmode="lin" valueType="num">
                                      <p:cBhvr>
                                        <p:cTn id="28" dur="1000" fill="hold"/>
                                        <p:tgtEl>
                                          <p:spTgt spid="602120"/>
                                        </p:tgtEl>
                                        <p:attrNameLst>
                                          <p:attrName>ppt_h</p:attrName>
                                        </p:attrNameLst>
                                      </p:cBhvr>
                                      <p:tavLst>
                                        <p:tav tm="0">
                                          <p:val>
                                            <p:fltVal val="0"/>
                                          </p:val>
                                        </p:tav>
                                        <p:tav tm="100000">
                                          <p:val>
                                            <p:strVal val="#ppt_h"/>
                                          </p:val>
                                        </p:tav>
                                      </p:tavLst>
                                    </p:anim>
                                    <p:anim calcmode="lin" valueType="num">
                                      <p:cBhvr>
                                        <p:cTn id="29" dur="1000" fill="hold"/>
                                        <p:tgtEl>
                                          <p:spTgt spid="602120"/>
                                        </p:tgtEl>
                                        <p:attrNameLst>
                                          <p:attrName>ppt_x</p:attrName>
                                        </p:attrNameLst>
                                      </p:cBhvr>
                                      <p:tavLst>
                                        <p:tav tm="0" fmla="#ppt_x+(cos(-2*pi*(1-$))*-#ppt_x-sin(-2*pi*(1-$))*(1-#ppt_y))*(1-$)">
                                          <p:val>
                                            <p:fltVal val="0"/>
                                          </p:val>
                                        </p:tav>
                                        <p:tav tm="100000">
                                          <p:val>
                                            <p:fltVal val="1"/>
                                          </p:val>
                                        </p:tav>
                                      </p:tavLst>
                                    </p:anim>
                                    <p:anim calcmode="lin" valueType="num">
                                      <p:cBhvr>
                                        <p:cTn id="30" dur="1000" fill="hold"/>
                                        <p:tgtEl>
                                          <p:spTgt spid="6021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1" fill="hold">
                      <p:stCondLst>
                        <p:cond delay="indefinite"/>
                      </p:stCondLst>
                      <p:childTnLst>
                        <p:par>
                          <p:cTn id="32" fill="hold">
                            <p:stCondLst>
                              <p:cond delay="0"/>
                            </p:stCondLst>
                            <p:childTnLst>
                              <p:par>
                                <p:cTn id="33" presetID="17" presetClass="entr" presetSubtype="2" fill="hold" grpId="0" nodeType="clickEffect">
                                  <p:stCondLst>
                                    <p:cond delay="0"/>
                                  </p:stCondLst>
                                  <p:childTnLst>
                                    <p:set>
                                      <p:cBhvr>
                                        <p:cTn id="34" dur="1" fill="hold">
                                          <p:stCondLst>
                                            <p:cond delay="0"/>
                                          </p:stCondLst>
                                        </p:cTn>
                                        <p:tgtEl>
                                          <p:spTgt spid="602118"/>
                                        </p:tgtEl>
                                        <p:attrNameLst>
                                          <p:attrName>style.visibility</p:attrName>
                                        </p:attrNameLst>
                                      </p:cBhvr>
                                      <p:to>
                                        <p:strVal val="visible"/>
                                      </p:to>
                                    </p:set>
                                    <p:anim calcmode="lin" valueType="num">
                                      <p:cBhvr>
                                        <p:cTn id="35" dur="500" fill="hold"/>
                                        <p:tgtEl>
                                          <p:spTgt spid="602118"/>
                                        </p:tgtEl>
                                        <p:attrNameLst>
                                          <p:attrName>ppt_x</p:attrName>
                                        </p:attrNameLst>
                                      </p:cBhvr>
                                      <p:tavLst>
                                        <p:tav tm="0">
                                          <p:val>
                                            <p:strVal val="#ppt_x+#ppt_w/2"/>
                                          </p:val>
                                        </p:tav>
                                        <p:tav tm="100000">
                                          <p:val>
                                            <p:strVal val="#ppt_x"/>
                                          </p:val>
                                        </p:tav>
                                      </p:tavLst>
                                    </p:anim>
                                    <p:anim calcmode="lin" valueType="num">
                                      <p:cBhvr>
                                        <p:cTn id="36" dur="500" fill="hold"/>
                                        <p:tgtEl>
                                          <p:spTgt spid="602118"/>
                                        </p:tgtEl>
                                        <p:attrNameLst>
                                          <p:attrName>ppt_y</p:attrName>
                                        </p:attrNameLst>
                                      </p:cBhvr>
                                      <p:tavLst>
                                        <p:tav tm="0">
                                          <p:val>
                                            <p:strVal val="#ppt_y"/>
                                          </p:val>
                                        </p:tav>
                                        <p:tav tm="100000">
                                          <p:val>
                                            <p:strVal val="#ppt_y"/>
                                          </p:val>
                                        </p:tav>
                                      </p:tavLst>
                                    </p:anim>
                                    <p:anim calcmode="lin" valueType="num">
                                      <p:cBhvr>
                                        <p:cTn id="37" dur="500" fill="hold"/>
                                        <p:tgtEl>
                                          <p:spTgt spid="602118"/>
                                        </p:tgtEl>
                                        <p:attrNameLst>
                                          <p:attrName>ppt_w</p:attrName>
                                        </p:attrNameLst>
                                      </p:cBhvr>
                                      <p:tavLst>
                                        <p:tav tm="0">
                                          <p:val>
                                            <p:fltVal val="0"/>
                                          </p:val>
                                        </p:tav>
                                        <p:tav tm="100000">
                                          <p:val>
                                            <p:strVal val="#ppt_w"/>
                                          </p:val>
                                        </p:tav>
                                      </p:tavLst>
                                    </p:anim>
                                    <p:anim calcmode="lin" valueType="num">
                                      <p:cBhvr>
                                        <p:cTn id="38" dur="500" fill="hold"/>
                                        <p:tgtEl>
                                          <p:spTgt spid="602118"/>
                                        </p:tgtEl>
                                        <p:attrNameLst>
                                          <p:attrName>ppt_h</p:attrName>
                                        </p:attrNameLst>
                                      </p:cBhvr>
                                      <p:tavLst>
                                        <p:tav tm="0">
                                          <p:val>
                                            <p:strVal val="#ppt_h"/>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15" presetClass="entr" presetSubtype="0" fill="hold" grpId="0" nodeType="clickEffect">
                                  <p:stCondLst>
                                    <p:cond delay="0"/>
                                  </p:stCondLst>
                                  <p:childTnLst>
                                    <p:set>
                                      <p:cBhvr>
                                        <p:cTn id="42" dur="1" fill="hold">
                                          <p:stCondLst>
                                            <p:cond delay="0"/>
                                          </p:stCondLst>
                                        </p:cTn>
                                        <p:tgtEl>
                                          <p:spTgt spid="602119"/>
                                        </p:tgtEl>
                                        <p:attrNameLst>
                                          <p:attrName>style.visibility</p:attrName>
                                        </p:attrNameLst>
                                      </p:cBhvr>
                                      <p:to>
                                        <p:strVal val="visible"/>
                                      </p:to>
                                    </p:set>
                                    <p:anim calcmode="lin" valueType="num">
                                      <p:cBhvr>
                                        <p:cTn id="43" dur="1000" fill="hold"/>
                                        <p:tgtEl>
                                          <p:spTgt spid="602119"/>
                                        </p:tgtEl>
                                        <p:attrNameLst>
                                          <p:attrName>ppt_w</p:attrName>
                                        </p:attrNameLst>
                                      </p:cBhvr>
                                      <p:tavLst>
                                        <p:tav tm="0">
                                          <p:val>
                                            <p:fltVal val="0"/>
                                          </p:val>
                                        </p:tav>
                                        <p:tav tm="100000">
                                          <p:val>
                                            <p:strVal val="#ppt_w"/>
                                          </p:val>
                                        </p:tav>
                                      </p:tavLst>
                                    </p:anim>
                                    <p:anim calcmode="lin" valueType="num">
                                      <p:cBhvr>
                                        <p:cTn id="44" dur="1000" fill="hold"/>
                                        <p:tgtEl>
                                          <p:spTgt spid="602119"/>
                                        </p:tgtEl>
                                        <p:attrNameLst>
                                          <p:attrName>ppt_h</p:attrName>
                                        </p:attrNameLst>
                                      </p:cBhvr>
                                      <p:tavLst>
                                        <p:tav tm="0">
                                          <p:val>
                                            <p:fltVal val="0"/>
                                          </p:val>
                                        </p:tav>
                                        <p:tav tm="100000">
                                          <p:val>
                                            <p:strVal val="#ppt_h"/>
                                          </p:val>
                                        </p:tav>
                                      </p:tavLst>
                                    </p:anim>
                                    <p:anim calcmode="lin" valueType="num">
                                      <p:cBhvr>
                                        <p:cTn id="45" dur="1000" fill="hold"/>
                                        <p:tgtEl>
                                          <p:spTgt spid="602119"/>
                                        </p:tgtEl>
                                        <p:attrNameLst>
                                          <p:attrName>ppt_x</p:attrName>
                                        </p:attrNameLst>
                                      </p:cBhvr>
                                      <p:tavLst>
                                        <p:tav tm="0" fmla="#ppt_x+(cos(-2*pi*(1-$))*-#ppt_x-sin(-2*pi*(1-$))*(1-#ppt_y))*(1-$)">
                                          <p:val>
                                            <p:fltVal val="0"/>
                                          </p:val>
                                        </p:tav>
                                        <p:tav tm="100000">
                                          <p:val>
                                            <p:fltVal val="1"/>
                                          </p:val>
                                        </p:tav>
                                      </p:tavLst>
                                    </p:anim>
                                    <p:anim calcmode="lin" valueType="num">
                                      <p:cBhvr>
                                        <p:cTn id="46" dur="1000" fill="hold"/>
                                        <p:tgtEl>
                                          <p:spTgt spid="602119"/>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2115" grpId="0" animBg="1" autoUpdateAnimBg="0"/>
      <p:bldP spid="602116" grpId="0" animBg="1" autoUpdateAnimBg="0"/>
      <p:bldP spid="602117" grpId="0" animBg="1" autoUpdateAnimBg="0"/>
      <p:bldP spid="602118" grpId="0" animBg="1" autoUpdateAnimBg="0"/>
      <p:bldP spid="602119" grpId="0" animBg="1" autoUpdateAnimBg="0"/>
      <p:bldP spid="602120" grpId="0" animBg="1" autoUpdateAnimBg="0"/>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40" name="Rectangle 2"/>
          <p:cNvSpPr>
            <a:spLocks noGrp="1" noChangeArrowheads="1"/>
          </p:cNvSpPr>
          <p:nvPr>
            <p:ph type="title"/>
          </p:nvPr>
        </p:nvSpPr>
        <p:spPr>
          <a:xfrm>
            <a:off x="457200" y="455613"/>
            <a:ext cx="8229600" cy="1371600"/>
          </a:xfrm>
        </p:spPr>
        <p:txBody>
          <a:bodyPr lIns="92075" tIns="46038" rIns="92075" bIns="46038"/>
          <a:lstStyle/>
          <a:p>
            <a:pPr marL="484632" indent="0" algn="ctr" eaLnBrk="1" fontAlgn="auto" hangingPunct="1">
              <a:spcAft>
                <a:spcPts val="0"/>
              </a:spcAft>
              <a:defRPr/>
            </a:pPr>
            <a:r>
              <a:rPr lang="fr-FR" sz="4000" dirty="0" smtClean="0">
                <a:solidFill>
                  <a:schemeClr val="accent1">
                    <a:tint val="83000"/>
                    <a:satMod val="150000"/>
                  </a:schemeClr>
                </a:solidFill>
                <a:latin typeface="Baskerville Old Face" pitchFamily="18" charset="0"/>
              </a:rPr>
              <a:t>Le registre analytique contient deux recueils</a:t>
            </a:r>
          </a:p>
        </p:txBody>
      </p:sp>
      <p:sp>
        <p:nvSpPr>
          <p:cNvPr id="79875"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1BFDC294-8D5D-4BA2-8A68-B62FCE315F90}" type="datetime1">
              <a:rPr lang="fr-FR" smtClean="0"/>
              <a:pPr/>
              <a:t>05/10/2023</a:t>
            </a:fld>
            <a:endParaRPr lang="fr-FR" smtClean="0"/>
          </a:p>
        </p:txBody>
      </p:sp>
      <p:sp>
        <p:nvSpPr>
          <p:cNvPr id="79876"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716543DE-9194-4729-A011-95A70C1DB01C}" type="slidenum">
              <a:rPr lang="fr-FR" smtClean="0"/>
              <a:pPr/>
              <a:t>67</a:t>
            </a:fld>
            <a:endParaRPr lang="fr-FR" smtClean="0"/>
          </a:p>
        </p:txBody>
      </p:sp>
      <p:sp>
        <p:nvSpPr>
          <p:cNvPr id="604163" name="AutoShape 3"/>
          <p:cNvSpPr>
            <a:spLocks noChangeArrowheads="1"/>
          </p:cNvSpPr>
          <p:nvPr/>
        </p:nvSpPr>
        <p:spPr bwMode="auto">
          <a:xfrm>
            <a:off x="214313" y="2286000"/>
            <a:ext cx="4052887" cy="1995488"/>
          </a:xfrm>
          <a:prstGeom prst="flowChartPunchedTape">
            <a:avLst/>
          </a:prstGeom>
          <a:solidFill>
            <a:schemeClr val="accent1"/>
          </a:solidFill>
          <a:ln w="9525">
            <a:solidFill>
              <a:schemeClr val="tx1"/>
            </a:solidFill>
            <a:miter lim="800000"/>
            <a:headEnd/>
            <a:tailEnd/>
          </a:ln>
        </p:spPr>
        <p:txBody>
          <a:bodyPr wrap="none" anchor="ctr"/>
          <a:lstStyle/>
          <a:p>
            <a:pPr algn="ctr"/>
            <a:r>
              <a:rPr lang="fr-FR" sz="2800" b="1" i="1">
                <a:latin typeface="Baskerville Old Face" pitchFamily="18" charset="0"/>
              </a:rPr>
              <a:t>Recueil pour les personnes</a:t>
            </a:r>
          </a:p>
          <a:p>
            <a:pPr algn="ctr"/>
            <a:r>
              <a:rPr lang="fr-FR" sz="2800" b="1" i="1">
                <a:latin typeface="Baskerville Old Face" pitchFamily="18" charset="0"/>
              </a:rPr>
              <a:t> physiques auxquelles </a:t>
            </a:r>
          </a:p>
          <a:p>
            <a:pPr algn="ctr"/>
            <a:r>
              <a:rPr lang="fr-FR" sz="2800" b="1" i="1">
                <a:latin typeface="Baskerville Old Face" pitchFamily="18" charset="0"/>
              </a:rPr>
              <a:t>on attribue des n° pairs</a:t>
            </a:r>
          </a:p>
        </p:txBody>
      </p:sp>
      <p:sp>
        <p:nvSpPr>
          <p:cNvPr id="604164" name="AutoShape 4"/>
          <p:cNvSpPr>
            <a:spLocks noChangeArrowheads="1"/>
          </p:cNvSpPr>
          <p:nvPr/>
        </p:nvSpPr>
        <p:spPr bwMode="auto">
          <a:xfrm>
            <a:off x="4572000" y="2286000"/>
            <a:ext cx="4572000" cy="1981200"/>
          </a:xfrm>
          <a:prstGeom prst="flowChartPunchedTape">
            <a:avLst/>
          </a:prstGeom>
          <a:solidFill>
            <a:schemeClr val="accent1"/>
          </a:solidFill>
          <a:ln w="9525">
            <a:solidFill>
              <a:schemeClr val="tx1"/>
            </a:solidFill>
            <a:miter lim="800000"/>
            <a:headEnd/>
            <a:tailEnd/>
          </a:ln>
        </p:spPr>
        <p:txBody>
          <a:bodyPr wrap="none" anchor="ctr"/>
          <a:lstStyle/>
          <a:p>
            <a:pPr algn="ctr"/>
            <a:r>
              <a:rPr lang="fr-FR" sz="2800" b="1" i="1">
                <a:latin typeface="Baskerville Old Face" pitchFamily="18" charset="0"/>
              </a:rPr>
              <a:t>Recueil pour personnes</a:t>
            </a:r>
          </a:p>
          <a:p>
            <a:pPr algn="ctr"/>
            <a:r>
              <a:rPr lang="fr-FR" sz="2800" b="1" i="1">
                <a:latin typeface="Baskerville Old Face" pitchFamily="18" charset="0"/>
              </a:rPr>
              <a:t> morales  auxquelles </a:t>
            </a:r>
          </a:p>
          <a:p>
            <a:pPr algn="ctr"/>
            <a:r>
              <a:rPr lang="fr-FR" sz="2800" b="1" i="1">
                <a:latin typeface="Baskerville Old Face" pitchFamily="18" charset="0"/>
              </a:rPr>
              <a:t>on  attribue des n° impairs</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604163"/>
                                        </p:tgtEl>
                                        <p:attrNameLst>
                                          <p:attrName>style.visibility</p:attrName>
                                        </p:attrNameLst>
                                      </p:cBhvr>
                                      <p:to>
                                        <p:strVal val="visible"/>
                                      </p:to>
                                    </p:set>
                                    <p:anim calcmode="lin" valueType="num">
                                      <p:cBhvr>
                                        <p:cTn id="7" dur="1000" fill="hold"/>
                                        <p:tgtEl>
                                          <p:spTgt spid="604163"/>
                                        </p:tgtEl>
                                        <p:attrNameLst>
                                          <p:attrName>ppt_w</p:attrName>
                                        </p:attrNameLst>
                                      </p:cBhvr>
                                      <p:tavLst>
                                        <p:tav tm="0">
                                          <p:val>
                                            <p:fltVal val="0"/>
                                          </p:val>
                                        </p:tav>
                                        <p:tav tm="100000">
                                          <p:val>
                                            <p:strVal val="#ppt_w"/>
                                          </p:val>
                                        </p:tav>
                                      </p:tavLst>
                                    </p:anim>
                                    <p:anim calcmode="lin" valueType="num">
                                      <p:cBhvr>
                                        <p:cTn id="8" dur="1000" fill="hold"/>
                                        <p:tgtEl>
                                          <p:spTgt spid="604163"/>
                                        </p:tgtEl>
                                        <p:attrNameLst>
                                          <p:attrName>ppt_h</p:attrName>
                                        </p:attrNameLst>
                                      </p:cBhvr>
                                      <p:tavLst>
                                        <p:tav tm="0">
                                          <p:val>
                                            <p:fltVal val="0"/>
                                          </p:val>
                                        </p:tav>
                                        <p:tav tm="100000">
                                          <p:val>
                                            <p:strVal val="#ppt_h"/>
                                          </p:val>
                                        </p:tav>
                                      </p:tavLst>
                                    </p:anim>
                                    <p:anim calcmode="lin" valueType="num">
                                      <p:cBhvr>
                                        <p:cTn id="9" dur="1000" fill="hold"/>
                                        <p:tgtEl>
                                          <p:spTgt spid="604163"/>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604163"/>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5" presetClass="entr" presetSubtype="0" fill="hold" grpId="0" nodeType="clickEffect">
                                  <p:stCondLst>
                                    <p:cond delay="0"/>
                                  </p:stCondLst>
                                  <p:childTnLst>
                                    <p:set>
                                      <p:cBhvr>
                                        <p:cTn id="14" dur="1" fill="hold">
                                          <p:stCondLst>
                                            <p:cond delay="0"/>
                                          </p:stCondLst>
                                        </p:cTn>
                                        <p:tgtEl>
                                          <p:spTgt spid="604164"/>
                                        </p:tgtEl>
                                        <p:attrNameLst>
                                          <p:attrName>style.visibility</p:attrName>
                                        </p:attrNameLst>
                                      </p:cBhvr>
                                      <p:to>
                                        <p:strVal val="visible"/>
                                      </p:to>
                                    </p:set>
                                    <p:anim calcmode="lin" valueType="num">
                                      <p:cBhvr>
                                        <p:cTn id="15" dur="1000" fill="hold"/>
                                        <p:tgtEl>
                                          <p:spTgt spid="604164"/>
                                        </p:tgtEl>
                                        <p:attrNameLst>
                                          <p:attrName>ppt_w</p:attrName>
                                        </p:attrNameLst>
                                      </p:cBhvr>
                                      <p:tavLst>
                                        <p:tav tm="0">
                                          <p:val>
                                            <p:fltVal val="0"/>
                                          </p:val>
                                        </p:tav>
                                        <p:tav tm="100000">
                                          <p:val>
                                            <p:strVal val="#ppt_w"/>
                                          </p:val>
                                        </p:tav>
                                      </p:tavLst>
                                    </p:anim>
                                    <p:anim calcmode="lin" valueType="num">
                                      <p:cBhvr>
                                        <p:cTn id="16" dur="1000" fill="hold"/>
                                        <p:tgtEl>
                                          <p:spTgt spid="604164"/>
                                        </p:tgtEl>
                                        <p:attrNameLst>
                                          <p:attrName>ppt_h</p:attrName>
                                        </p:attrNameLst>
                                      </p:cBhvr>
                                      <p:tavLst>
                                        <p:tav tm="0">
                                          <p:val>
                                            <p:fltVal val="0"/>
                                          </p:val>
                                        </p:tav>
                                        <p:tav tm="100000">
                                          <p:val>
                                            <p:strVal val="#ppt_h"/>
                                          </p:val>
                                        </p:tav>
                                      </p:tavLst>
                                    </p:anim>
                                    <p:anim calcmode="lin" valueType="num">
                                      <p:cBhvr>
                                        <p:cTn id="17" dur="1000" fill="hold"/>
                                        <p:tgtEl>
                                          <p:spTgt spid="604164"/>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60416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4163" grpId="0" animBg="1" autoUpdateAnimBg="0"/>
      <p:bldP spid="604164" grpId="0" animBg="1" autoUpdateAnimBg="0"/>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4" name="Rectangle 2"/>
          <p:cNvSpPr>
            <a:spLocks noGrp="1" noChangeArrowheads="1"/>
          </p:cNvSpPr>
          <p:nvPr>
            <p:ph type="title"/>
          </p:nvPr>
        </p:nvSpPr>
        <p:spPr>
          <a:xfrm>
            <a:off x="457200" y="455613"/>
            <a:ext cx="8229600" cy="1371600"/>
          </a:xfrm>
        </p:spPr>
        <p:txBody>
          <a:bodyPr lIns="92075" tIns="46038" rIns="92075" bIns="46038"/>
          <a:lstStyle/>
          <a:p>
            <a:pPr marL="484632" indent="0" eaLnBrk="1" fontAlgn="auto" hangingPunct="1">
              <a:spcAft>
                <a:spcPts val="0"/>
              </a:spcAft>
              <a:defRPr/>
            </a:pPr>
            <a:r>
              <a:rPr lang="fr-FR" sz="4000" dirty="0" smtClean="0">
                <a:solidFill>
                  <a:schemeClr val="accent1">
                    <a:tint val="83000"/>
                    <a:satMod val="150000"/>
                  </a:schemeClr>
                </a:solidFill>
                <a:latin typeface="Baskerville Old Face" pitchFamily="18" charset="0"/>
              </a:rPr>
              <a:t>Le registre central</a:t>
            </a:r>
          </a:p>
        </p:txBody>
      </p:sp>
      <p:sp>
        <p:nvSpPr>
          <p:cNvPr id="80899" name="Rectangle 3"/>
          <p:cNvSpPr>
            <a:spLocks noGrp="1" noChangeArrowheads="1"/>
          </p:cNvSpPr>
          <p:nvPr>
            <p:ph idx="1"/>
          </p:nvPr>
        </p:nvSpPr>
        <p:spPr>
          <a:xfrm>
            <a:off x="457200" y="1882775"/>
            <a:ext cx="8229600" cy="4572000"/>
          </a:xfrm>
        </p:spPr>
        <p:txBody>
          <a:bodyPr lIns="92075" tIns="46038" rIns="92075" bIns="46038"/>
          <a:lstStyle/>
          <a:p>
            <a:pPr algn="just" eaLnBrk="1" hangingPunct="1">
              <a:lnSpc>
                <a:spcPct val="90000"/>
              </a:lnSpc>
            </a:pPr>
            <a:endParaRPr lang="fr-FR" sz="2800" dirty="0" smtClean="0">
              <a:latin typeface="Baskerville Old Face" pitchFamily="18" charset="0"/>
            </a:endParaRPr>
          </a:p>
          <a:p>
            <a:pPr algn="just" eaLnBrk="1" hangingPunct="1">
              <a:lnSpc>
                <a:spcPct val="90000"/>
              </a:lnSpc>
            </a:pPr>
            <a:r>
              <a:rPr lang="fr-FR" sz="2800" dirty="0" smtClean="0">
                <a:latin typeface="Baskerville Old Face" pitchFamily="18" charset="0"/>
              </a:rPr>
              <a:t>Il se compose de deux registres distincts: un pour les personnes physiques, l’autre pour les personnes morales</a:t>
            </a:r>
          </a:p>
          <a:p>
            <a:pPr algn="just" eaLnBrk="1" hangingPunct="1">
              <a:lnSpc>
                <a:spcPct val="90000"/>
              </a:lnSpc>
            </a:pPr>
            <a:r>
              <a:rPr lang="fr-FR" sz="2800" dirty="0" smtClean="0">
                <a:latin typeface="Baskerville Old Face" pitchFamily="18" charset="0"/>
              </a:rPr>
              <a:t>Le secrétaire –greffier du tribunal de commerce ou de 1ère instance, selon les cas, transmet au registre central un exemplaire des déclarations qu’il a enregistré au cour du mois précédent aux fins d’immatriculation ou de modification. </a:t>
            </a:r>
          </a:p>
        </p:txBody>
      </p:sp>
      <p:sp>
        <p:nvSpPr>
          <p:cNvPr id="80900"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98F9CC7-71D4-49DE-90DC-68E0393FA046}" type="datetime1">
              <a:rPr lang="fr-FR" smtClean="0"/>
              <a:pPr/>
              <a:t>05/10/2023</a:t>
            </a:fld>
            <a:endParaRPr lang="fr-FR" smtClean="0"/>
          </a:p>
        </p:txBody>
      </p:sp>
      <p:sp>
        <p:nvSpPr>
          <p:cNvPr id="80901"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C5AD023-E986-4079-9322-9DAD8C89C3F5}" type="slidenum">
              <a:rPr lang="fr-FR" smtClean="0"/>
              <a:pPr/>
              <a:t>68</a:t>
            </a:fld>
            <a:endParaRPr lang="fr-FR" smtClean="0"/>
          </a:p>
        </p:txBody>
      </p:sp>
    </p:spTree>
  </p:cSld>
  <p:clrMapOvr>
    <a:masterClrMapping/>
  </p:clrMapOvr>
  <p:transition/>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fr-FR" sz="5400" dirty="0" smtClean="0">
                <a:solidFill>
                  <a:schemeClr val="accent1">
                    <a:tint val="83000"/>
                    <a:satMod val="150000"/>
                  </a:schemeClr>
                </a:solidFill>
                <a:latin typeface="Baskerville Old Face" pitchFamily="18" charset="0"/>
              </a:rPr>
              <a:t>Les missions du registre central</a:t>
            </a:r>
            <a:endParaRPr lang="fr-FR" dirty="0"/>
          </a:p>
        </p:txBody>
      </p:sp>
      <p:sp>
        <p:nvSpPr>
          <p:cNvPr id="3" name="Espace réservé du contenu 2"/>
          <p:cNvSpPr>
            <a:spLocks noGrp="1"/>
          </p:cNvSpPr>
          <p:nvPr>
            <p:ph idx="1"/>
          </p:nvPr>
        </p:nvSpPr>
        <p:spPr/>
        <p:txBody>
          <a:bodyPr/>
          <a:lstStyle/>
          <a:p>
            <a:pPr algn="just">
              <a:buFont typeface="Wingdings" pitchFamily="2" charset="2"/>
              <a:buChar char="Ø"/>
            </a:pPr>
            <a:endParaRPr lang="fr-FR" sz="2400" dirty="0" smtClean="0">
              <a:latin typeface="Baskerville Old Face" pitchFamily="18" charset="0"/>
            </a:endParaRPr>
          </a:p>
          <a:p>
            <a:pPr algn="just">
              <a:buFont typeface="Wingdings" pitchFamily="2" charset="2"/>
              <a:buChar char="Ø"/>
            </a:pPr>
            <a:r>
              <a:rPr lang="fr-FR" sz="2400" dirty="0" smtClean="0">
                <a:latin typeface="Baskerville Old Face" pitchFamily="18" charset="0"/>
              </a:rPr>
              <a:t>Centraliser pour l’ensemble du royaume les renseignements mentionnées dans les différents registres  locaux</a:t>
            </a:r>
            <a:r>
              <a:rPr lang="fr-FR" sz="3600" dirty="0" smtClean="0">
                <a:latin typeface="Baskerville Old Face" pitchFamily="18" charset="0"/>
              </a:rPr>
              <a:t>.</a:t>
            </a:r>
          </a:p>
          <a:p>
            <a:pPr algn="just">
              <a:buFont typeface="Wingdings" pitchFamily="2" charset="2"/>
              <a:buChar char="Ø"/>
            </a:pPr>
            <a:endParaRPr lang="fr-FR" dirty="0" smtClean="0"/>
          </a:p>
          <a:p>
            <a:pPr algn="just">
              <a:buFont typeface="Wingdings" pitchFamily="2" charset="2"/>
              <a:buChar char="Ø"/>
            </a:pPr>
            <a:r>
              <a:rPr lang="fr-FR" sz="2400" dirty="0" smtClean="0">
                <a:latin typeface="Baskerville Old Face" pitchFamily="18" charset="0"/>
              </a:rPr>
              <a:t>Délivrer les certificats relatifs aux inscriptions des noms des commerçants ainsi que les dénominations commerciales et les certificats et copies relatifs aux autres inscriptions qui y sont portées</a:t>
            </a:r>
            <a:r>
              <a:rPr lang="fr-FR" sz="1600" dirty="0" smtClean="0">
                <a:latin typeface="Baskerville Old Face" pitchFamily="18" charset="0"/>
              </a:rPr>
              <a:t>.</a:t>
            </a:r>
          </a:p>
          <a:p>
            <a:pPr algn="just">
              <a:buFont typeface="Wingdings" pitchFamily="2" charset="2"/>
              <a:buChar char="Ø"/>
            </a:pP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buNone/>
            </a:pPr>
            <a:r>
              <a:rPr lang="fr-FR" b="1" u="sng" dirty="0" smtClean="0"/>
              <a:t>Les impératifs de la matière:</a:t>
            </a:r>
          </a:p>
          <a:p>
            <a:endParaRPr lang="fr-FR" dirty="0" smtClean="0"/>
          </a:p>
          <a:p>
            <a:pPr algn="just"/>
            <a:r>
              <a:rPr lang="fr-FR" b="1" dirty="0" smtClean="0">
                <a:solidFill>
                  <a:schemeClr val="tx2"/>
                </a:solidFill>
              </a:rPr>
              <a:t>Trois impératifs gouvernent la matière toute entière tournée vers </a:t>
            </a:r>
            <a:r>
              <a:rPr lang="fr-FR" b="1" u="sng" dirty="0" smtClean="0">
                <a:solidFill>
                  <a:schemeClr val="tx2"/>
                </a:solidFill>
              </a:rPr>
              <a:t>l'efficacité</a:t>
            </a:r>
            <a:r>
              <a:rPr lang="fr-FR" b="1" dirty="0" smtClean="0">
                <a:solidFill>
                  <a:schemeClr val="tx2"/>
                </a:solidFill>
              </a:rPr>
              <a:t>, la </a:t>
            </a:r>
            <a:r>
              <a:rPr lang="fr-FR" b="1" u="sng" dirty="0" smtClean="0">
                <a:solidFill>
                  <a:schemeClr val="tx2"/>
                </a:solidFill>
              </a:rPr>
              <a:t>rapidité</a:t>
            </a:r>
            <a:r>
              <a:rPr lang="fr-FR" b="1" dirty="0" smtClean="0">
                <a:solidFill>
                  <a:schemeClr val="tx2"/>
                </a:solidFill>
              </a:rPr>
              <a:t>, la </a:t>
            </a:r>
            <a:r>
              <a:rPr lang="fr-FR" b="1" u="sng" dirty="0" smtClean="0">
                <a:solidFill>
                  <a:schemeClr val="tx2"/>
                </a:solidFill>
              </a:rPr>
              <a:t>sécurité</a:t>
            </a:r>
            <a:r>
              <a:rPr lang="fr-FR" b="1" dirty="0" smtClean="0">
                <a:solidFill>
                  <a:schemeClr val="tx2"/>
                </a:solidFill>
              </a:rPr>
              <a:t>. </a:t>
            </a:r>
          </a:p>
          <a:p>
            <a:pPr algn="just"/>
            <a:r>
              <a:rPr lang="fr-FR" b="1" dirty="0" smtClean="0">
                <a:solidFill>
                  <a:schemeClr val="tx2"/>
                </a:solidFill>
              </a:rPr>
              <a:t>Ces Impératifs ont amené le législateur à créer des institutions  spécifiques : les </a:t>
            </a:r>
            <a:r>
              <a:rPr lang="fr-FR" b="1" u="sng" dirty="0" smtClean="0">
                <a:solidFill>
                  <a:schemeClr val="tx2"/>
                </a:solidFill>
              </a:rPr>
              <a:t>tribunaux de commerce</a:t>
            </a:r>
            <a:r>
              <a:rPr lang="fr-FR" b="1" dirty="0" smtClean="0">
                <a:solidFill>
                  <a:schemeClr val="tx2"/>
                </a:solidFill>
              </a:rPr>
              <a:t>. </a:t>
            </a:r>
            <a:endParaRPr lang="fr-FR" b="1" dirty="0">
              <a:solidFill>
                <a:schemeClr val="tx2"/>
              </a:solidFill>
            </a:endParaRPr>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53144"/>
          </a:xfrm>
        </p:spPr>
        <p:txBody>
          <a:bodyPr>
            <a:normAutofit fontScale="90000"/>
          </a:bodyPr>
          <a:lstStyle/>
          <a:p>
            <a:endParaRPr lang="fr-FR" dirty="0"/>
          </a:p>
        </p:txBody>
      </p:sp>
      <p:sp>
        <p:nvSpPr>
          <p:cNvPr id="3" name="Espace réservé du contenu 2"/>
          <p:cNvSpPr>
            <a:spLocks noGrp="1"/>
          </p:cNvSpPr>
          <p:nvPr>
            <p:ph idx="1"/>
          </p:nvPr>
        </p:nvSpPr>
        <p:spPr>
          <a:xfrm>
            <a:off x="457200" y="1071546"/>
            <a:ext cx="8229600" cy="5572164"/>
          </a:xfrm>
        </p:spPr>
        <p:txBody>
          <a:bodyPr>
            <a:normAutofit fontScale="62500" lnSpcReduction="20000"/>
          </a:bodyPr>
          <a:lstStyle/>
          <a:p>
            <a:pPr algn="just"/>
            <a:r>
              <a:rPr lang="fr-FR" sz="2800" b="1" dirty="0" smtClean="0">
                <a:latin typeface="Baskerville Old Face" pitchFamily="18" charset="0"/>
              </a:rPr>
              <a:t>Article 31</a:t>
            </a:r>
            <a:r>
              <a:rPr lang="fr-FR" sz="2800" dirty="0" smtClean="0">
                <a:latin typeface="Baskerville Old Face" pitchFamily="18" charset="0"/>
              </a:rPr>
              <a:t> : Le registre central du commerce est tenu par les soins de l' administration.</a:t>
            </a:r>
          </a:p>
          <a:p>
            <a:pPr algn="just"/>
            <a:r>
              <a:rPr lang="fr-FR" sz="2800" b="1" dirty="0" smtClean="0">
                <a:latin typeface="Baskerville Old Face" pitchFamily="18" charset="0"/>
              </a:rPr>
              <a:t>Article 32</a:t>
            </a:r>
            <a:r>
              <a:rPr lang="fr-FR" sz="2800" dirty="0" smtClean="0">
                <a:latin typeface="Baskerville Old Face" pitchFamily="18" charset="0"/>
              </a:rPr>
              <a:t> : Le registre central du commerce est public. Toutefois, sa consultation ne peut avoir lieu qu'en présence du préposé à la tenue de ce registre.</a:t>
            </a:r>
          </a:p>
          <a:p>
            <a:pPr algn="just"/>
            <a:r>
              <a:rPr lang="fr-FR" sz="2800" b="1" dirty="0" smtClean="0">
                <a:latin typeface="Baskerville Old Face" pitchFamily="18" charset="0"/>
              </a:rPr>
              <a:t>Article 33</a:t>
            </a:r>
            <a:r>
              <a:rPr lang="fr-FR" sz="2800" dirty="0" smtClean="0">
                <a:latin typeface="Baskerville Old Face" pitchFamily="18" charset="0"/>
              </a:rPr>
              <a:t> : Le registre central est destiné:</a:t>
            </a:r>
          </a:p>
          <a:p>
            <a:pPr lvl="1" algn="just"/>
            <a:r>
              <a:rPr lang="fr-FR" dirty="0" smtClean="0">
                <a:latin typeface="Baskerville Old Face" pitchFamily="18" charset="0"/>
              </a:rPr>
              <a:t>1) à centraliser, pour l' ensemble du Royaume, les renseignements mentionnés dans les divers </a:t>
            </a:r>
            <a:r>
              <a:rPr lang="fr-FR" sz="2800" dirty="0" smtClean="0">
                <a:latin typeface="Baskerville Old Face" pitchFamily="18" charset="0"/>
              </a:rPr>
              <a:t>registres locaux;</a:t>
            </a:r>
          </a:p>
          <a:p>
            <a:pPr lvl="1" algn="just"/>
            <a:r>
              <a:rPr lang="fr-FR" dirty="0" smtClean="0">
                <a:latin typeface="Baskerville Old Face" pitchFamily="18" charset="0"/>
              </a:rPr>
              <a:t>2) à délivrer les certificats relatifs aux inscriptions des noms de commerçants, dénominations </a:t>
            </a:r>
            <a:r>
              <a:rPr lang="fr-FR" sz="2800" dirty="0" smtClean="0">
                <a:latin typeface="Baskerville Old Face" pitchFamily="18" charset="0"/>
              </a:rPr>
              <a:t>commerciales et enseignes ainsi que les certificats et copies relatifs aux autres inscriptions qui y sont portées;</a:t>
            </a:r>
          </a:p>
          <a:p>
            <a:pPr lvl="1" algn="just"/>
            <a:r>
              <a:rPr lang="fr-FR" dirty="0" smtClean="0">
                <a:latin typeface="Baskerville Old Face" pitchFamily="18" charset="0"/>
              </a:rPr>
              <a:t>3) à publier, au début de chaque année, un recueil donnant tous renseignements sur les noms de </a:t>
            </a:r>
            <a:r>
              <a:rPr lang="fr-FR" sz="2800" dirty="0" smtClean="0">
                <a:latin typeface="Baskerville Old Face" pitchFamily="18" charset="0"/>
              </a:rPr>
              <a:t>commerçants, les dénominations commerciales et les enseignes qui lui sont transmis.</a:t>
            </a:r>
          </a:p>
          <a:p>
            <a:pPr lvl="1" algn="just"/>
            <a:endParaRPr lang="fr-FR" sz="2800" dirty="0" smtClean="0">
              <a:latin typeface="Baskerville Old Face" pitchFamily="18" charset="0"/>
            </a:endParaRPr>
          </a:p>
          <a:p>
            <a:pPr algn="just"/>
            <a:r>
              <a:rPr lang="fr-FR" sz="2800" b="1" dirty="0" smtClean="0">
                <a:latin typeface="Baskerville Old Face" pitchFamily="18" charset="0"/>
              </a:rPr>
              <a:t>Article 34</a:t>
            </a:r>
            <a:r>
              <a:rPr lang="fr-FR" sz="2800" dirty="0" smtClean="0">
                <a:latin typeface="Baskerville Old Face" pitchFamily="18" charset="0"/>
              </a:rPr>
              <a:t> : Le registre central doit transcrire sans délai les mentions qui lui sont transmises par le secrétaire-greffier, avec une référence au registre du commerce local sous lequel le commerçant ou la société commerciale est immatriculé.</a:t>
            </a:r>
          </a:p>
          <a:p>
            <a:pPr algn="just"/>
            <a:endParaRPr lang="fr-FR" sz="2800" b="1" dirty="0" smtClean="0">
              <a:latin typeface="Baskerville Old Face" pitchFamily="18" charset="0"/>
            </a:endParaRPr>
          </a:p>
          <a:p>
            <a:pPr algn="just"/>
            <a:r>
              <a:rPr lang="fr-FR" sz="2800" b="1" dirty="0" smtClean="0">
                <a:latin typeface="Baskerville Old Face" pitchFamily="18" charset="0"/>
              </a:rPr>
              <a:t>Article 35</a:t>
            </a:r>
            <a:r>
              <a:rPr lang="fr-FR" sz="2800" dirty="0" smtClean="0">
                <a:latin typeface="Baskerville Old Face" pitchFamily="18" charset="0"/>
              </a:rPr>
              <a:t> : La transcription prévue à l' article 30 vaut protection, soit dans toute l' étendue du Royaume, si les intéressés le requièrent, soit dans la localité ou le ressort judiciaire spécialement désigné par eux.</a:t>
            </a:r>
          </a:p>
          <a:p>
            <a:pPr algn="just"/>
            <a:r>
              <a:rPr lang="fr-FR" sz="2800" dirty="0" smtClean="0">
                <a:latin typeface="Baskerville Old Face" pitchFamily="18" charset="0"/>
              </a:rPr>
              <a:t>Toutefois le dépôt d' un nom de commerçant ou d' une dénomination commerciale appelé à servir en même temps de marque, doit, pour valoir protection de cette marque, être effectué suivant la législation relative aux marques</a:t>
            </a:r>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3"/>
          <p:cNvSpPr>
            <a:spLocks noGrp="1" noChangeArrowheads="1"/>
          </p:cNvSpPr>
          <p:nvPr>
            <p:ph idx="1"/>
          </p:nvPr>
        </p:nvSpPr>
        <p:spPr>
          <a:xfrm>
            <a:off x="457200" y="1882775"/>
            <a:ext cx="8229600" cy="4572000"/>
          </a:xfrm>
        </p:spPr>
        <p:txBody>
          <a:bodyPr/>
          <a:lstStyle/>
          <a:p>
            <a:pPr algn="just" eaLnBrk="1" hangingPunct="1"/>
            <a:r>
              <a:rPr lang="fr-FR" sz="2800" dirty="0" smtClean="0">
                <a:latin typeface="Baskerville Old Face" pitchFamily="18" charset="0"/>
              </a:rPr>
              <a:t>Parmi les missions du registre central c’est de :</a:t>
            </a:r>
          </a:p>
          <a:p>
            <a:pPr lvl="1" algn="just"/>
            <a:r>
              <a:rPr lang="fr-FR" sz="2800" dirty="0" smtClean="0">
                <a:latin typeface="Baskerville Old Face" pitchFamily="18" charset="0"/>
              </a:rPr>
              <a:t>Publier au début de chaque année un recueil qui reprend des renseignements sur les noms des commerçants et les dénominations commerciales qui lui sont transmis</a:t>
            </a:r>
          </a:p>
          <a:p>
            <a:pPr eaLnBrk="1" hangingPunct="1"/>
            <a:endParaRPr lang="fr-FR" dirty="0" smtClean="0"/>
          </a:p>
        </p:txBody>
      </p:sp>
      <p:sp>
        <p:nvSpPr>
          <p:cNvPr id="83971"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5EE9C169-AD6C-4595-8A2F-DB090EE41862}" type="datetime1">
              <a:rPr lang="fr-FR" smtClean="0"/>
              <a:pPr/>
              <a:t>05/10/2023</a:t>
            </a:fld>
            <a:endParaRPr lang="fr-FR" smtClean="0"/>
          </a:p>
        </p:txBody>
      </p:sp>
      <p:sp>
        <p:nvSpPr>
          <p:cNvPr id="83972"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F7B3C59F-DFBD-4A3B-9698-3148C869F09F}" type="slidenum">
              <a:rPr lang="fr-FR" smtClean="0"/>
              <a:pPr/>
              <a:t>71</a:t>
            </a:fld>
            <a:endParaRPr lang="fr-FR" smtClean="0"/>
          </a:p>
        </p:txBody>
      </p:sp>
    </p:spTree>
  </p:cSld>
  <p:clrMapOvr>
    <a:masterClrMapping/>
  </p:clrMapOvr>
  <p:transition/>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60" name="Rectangle 2"/>
          <p:cNvSpPr>
            <a:spLocks noGrp="1" noChangeArrowheads="1"/>
          </p:cNvSpPr>
          <p:nvPr>
            <p:ph type="title"/>
          </p:nvPr>
        </p:nvSpPr>
        <p:spPr>
          <a:xfrm>
            <a:off x="0" y="455613"/>
            <a:ext cx="9144000" cy="1044561"/>
          </a:xfrm>
        </p:spPr>
        <p:txBody>
          <a:bodyPr lIns="92075" tIns="46038" rIns="92075" bIns="46038"/>
          <a:lstStyle/>
          <a:p>
            <a:pPr marL="484632" indent="0" algn="ctr" eaLnBrk="1" fontAlgn="auto" hangingPunct="1">
              <a:spcAft>
                <a:spcPts val="0"/>
              </a:spcAft>
              <a:defRPr/>
            </a:pPr>
            <a:r>
              <a:rPr lang="fr-FR" sz="4000" dirty="0" smtClean="0">
                <a:solidFill>
                  <a:schemeClr val="accent1">
                    <a:tint val="83000"/>
                    <a:satMod val="150000"/>
                  </a:schemeClr>
                </a:solidFill>
                <a:latin typeface="Baskerville Old Face" pitchFamily="18" charset="0"/>
              </a:rPr>
              <a:t>Fonctionnement du registre de commerce</a:t>
            </a:r>
          </a:p>
        </p:txBody>
      </p:sp>
      <p:sp>
        <p:nvSpPr>
          <p:cNvPr id="84995" name="Rectangle 3"/>
          <p:cNvSpPr>
            <a:spLocks noGrp="1" noChangeArrowheads="1"/>
          </p:cNvSpPr>
          <p:nvPr>
            <p:ph idx="1"/>
          </p:nvPr>
        </p:nvSpPr>
        <p:spPr>
          <a:xfrm>
            <a:off x="457200" y="1882775"/>
            <a:ext cx="8229600" cy="4572000"/>
          </a:xfrm>
        </p:spPr>
        <p:txBody>
          <a:bodyPr lIns="92075" tIns="46038" rIns="92075" bIns="46038">
            <a:normAutofit lnSpcReduction="10000"/>
          </a:bodyPr>
          <a:lstStyle/>
          <a:p>
            <a:pPr algn="just" eaLnBrk="1" hangingPunct="1"/>
            <a:r>
              <a:rPr lang="fr-FR" sz="2800" dirty="0" smtClean="0">
                <a:latin typeface="Baskerville Old Face" pitchFamily="18" charset="0"/>
              </a:rPr>
              <a:t>Les inscriptions au registre de commerce ont pour but de donner une idée précise sur la situation des assujettis. </a:t>
            </a:r>
          </a:p>
          <a:p>
            <a:pPr algn="just" eaLnBrk="1" hangingPunct="1"/>
            <a:endParaRPr lang="fr-FR" sz="2800" dirty="0" smtClean="0">
              <a:latin typeface="Baskerville Old Face" pitchFamily="18" charset="0"/>
            </a:endParaRPr>
          </a:p>
          <a:p>
            <a:pPr algn="just" eaLnBrk="1" hangingPunct="1"/>
            <a:r>
              <a:rPr lang="fr-FR" sz="2800" dirty="0" smtClean="0">
                <a:latin typeface="Baskerville Old Face" pitchFamily="18" charset="0"/>
              </a:rPr>
              <a:t>Les inscriptions comprennent: </a:t>
            </a:r>
          </a:p>
          <a:p>
            <a:pPr lvl="1" algn="just">
              <a:buFont typeface="Wingdings" pitchFamily="2" charset="2"/>
              <a:buNone/>
            </a:pPr>
            <a:r>
              <a:rPr lang="fr-FR" dirty="0" smtClean="0">
                <a:latin typeface="Baskerville Old Face" pitchFamily="18" charset="0"/>
              </a:rPr>
              <a:t> - l’immatriculation;</a:t>
            </a:r>
          </a:p>
          <a:p>
            <a:pPr lvl="1" algn="just">
              <a:buFont typeface="Wingdings" pitchFamily="2" charset="2"/>
              <a:buNone/>
            </a:pPr>
            <a:r>
              <a:rPr lang="fr-FR" dirty="0" smtClean="0">
                <a:latin typeface="Baskerville Old Face" pitchFamily="18" charset="0"/>
              </a:rPr>
              <a:t> - les inscription modificatives;</a:t>
            </a:r>
          </a:p>
          <a:p>
            <a:pPr lvl="1" algn="just">
              <a:buFont typeface="Wingdings" pitchFamily="2" charset="2"/>
              <a:buNone/>
            </a:pPr>
            <a:r>
              <a:rPr lang="fr-FR" dirty="0" smtClean="0">
                <a:latin typeface="Baskerville Old Face" pitchFamily="18" charset="0"/>
              </a:rPr>
              <a:t> - les radiations.</a:t>
            </a:r>
          </a:p>
          <a:p>
            <a:pPr algn="just" eaLnBrk="1" hangingPunct="1">
              <a:buFont typeface="Wingdings" pitchFamily="2" charset="2"/>
              <a:buNone/>
            </a:pPr>
            <a:r>
              <a:rPr lang="fr-FR" dirty="0" smtClean="0">
                <a:latin typeface="Baskerville Old Face" pitchFamily="18" charset="0"/>
              </a:rPr>
              <a:t>  </a:t>
            </a:r>
          </a:p>
          <a:p>
            <a:pPr lvl="2" algn="just">
              <a:buFont typeface="Wingdings" pitchFamily="2" charset="2"/>
              <a:buChar char="Ø"/>
            </a:pPr>
            <a:r>
              <a:rPr lang="fr-FR" sz="2400" dirty="0" smtClean="0">
                <a:latin typeface="Baskerville Old Face" pitchFamily="18" charset="0"/>
              </a:rPr>
              <a:t> Il permet le contrôler  les statistiques ,et  la publicité</a:t>
            </a:r>
          </a:p>
        </p:txBody>
      </p:sp>
      <p:sp>
        <p:nvSpPr>
          <p:cNvPr id="84996"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886265DF-A52A-4452-AA51-8ED99C738E5E}" type="datetime1">
              <a:rPr lang="fr-FR" smtClean="0"/>
              <a:pPr/>
              <a:t>05/10/2023</a:t>
            </a:fld>
            <a:endParaRPr lang="fr-FR" smtClean="0"/>
          </a:p>
        </p:txBody>
      </p:sp>
      <p:sp>
        <p:nvSpPr>
          <p:cNvPr id="84997"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A9740E7-7279-4383-96E1-24C6EE0851A1}" type="slidenum">
              <a:rPr lang="fr-FR" smtClean="0"/>
              <a:pPr/>
              <a:t>72</a:t>
            </a:fld>
            <a:endParaRPr lang="fr-FR" smtClean="0"/>
          </a:p>
        </p:txBody>
      </p:sp>
    </p:spTree>
  </p:cSld>
  <p:clrMapOvr>
    <a:masterClrMapping/>
  </p:clrMapOvr>
  <p:transition/>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4" name="Rectangle 2"/>
          <p:cNvSpPr>
            <a:spLocks noGrp="1" noChangeArrowheads="1"/>
          </p:cNvSpPr>
          <p:nvPr>
            <p:ph type="title"/>
          </p:nvPr>
        </p:nvSpPr>
        <p:spPr>
          <a:xfrm>
            <a:off x="285720" y="188913"/>
            <a:ext cx="8429684" cy="1293812"/>
          </a:xfrm>
        </p:spPr>
        <p:txBody>
          <a:bodyPr lIns="92075" tIns="46038" rIns="92075" bIns="46038">
            <a:normAutofit/>
          </a:bodyPr>
          <a:lstStyle/>
          <a:p>
            <a:pPr marL="484632" indent="0" algn="ctr" eaLnBrk="1" fontAlgn="auto" hangingPunct="1">
              <a:spcAft>
                <a:spcPts val="0"/>
              </a:spcAft>
              <a:defRPr/>
            </a:pPr>
            <a:r>
              <a:rPr lang="fr-FR" sz="3200" b="1" dirty="0" smtClean="0">
                <a:solidFill>
                  <a:schemeClr val="accent1">
                    <a:tint val="83000"/>
                    <a:satMod val="150000"/>
                  </a:schemeClr>
                </a:solidFill>
                <a:latin typeface="Baskerville Old Face" pitchFamily="18" charset="0"/>
              </a:rPr>
              <a:t>Modalité d’immatriculation</a:t>
            </a:r>
          </a:p>
        </p:txBody>
      </p:sp>
      <p:sp>
        <p:nvSpPr>
          <p:cNvPr id="86019" name="Rectangle 3"/>
          <p:cNvSpPr>
            <a:spLocks noGrp="1" noChangeArrowheads="1"/>
          </p:cNvSpPr>
          <p:nvPr>
            <p:ph idx="1"/>
          </p:nvPr>
        </p:nvSpPr>
        <p:spPr>
          <a:xfrm>
            <a:off x="457200" y="1882775"/>
            <a:ext cx="8229600" cy="4572000"/>
          </a:xfrm>
        </p:spPr>
        <p:txBody>
          <a:bodyPr lIns="92075" tIns="46038" rIns="92075" bIns="46038"/>
          <a:lstStyle/>
          <a:p>
            <a:pPr algn="just" eaLnBrk="1" hangingPunct="1">
              <a:lnSpc>
                <a:spcPct val="90000"/>
              </a:lnSpc>
            </a:pPr>
            <a:r>
              <a:rPr lang="fr-FR" sz="2800" dirty="0" smtClean="0">
                <a:latin typeface="Baskerville Old Face" pitchFamily="18" charset="0"/>
              </a:rPr>
              <a:t>La déclaration d’immatriculation au registre de commerce doit être présentée par l’assujetti ou son mandataire au secrétariat-greffe du tribunal compétent en triple exemplaire sur des formulaires définis par arrêté du ministre de la justice. </a:t>
            </a:r>
          </a:p>
          <a:p>
            <a:pPr algn="just" eaLnBrk="1" hangingPunct="1">
              <a:lnSpc>
                <a:spcPct val="90000"/>
              </a:lnSpc>
            </a:pPr>
            <a:r>
              <a:rPr lang="fr-FR" sz="2800" dirty="0" smtClean="0">
                <a:latin typeface="Baskerville Old Face" pitchFamily="18" charset="0"/>
              </a:rPr>
              <a:t>Elle est accompagnée des actes et pièces justificatifs dont la liste est fixée dans le même arrêté. </a:t>
            </a:r>
          </a:p>
          <a:p>
            <a:pPr algn="just" eaLnBrk="1" hangingPunct="1">
              <a:lnSpc>
                <a:spcPct val="90000"/>
              </a:lnSpc>
            </a:pPr>
            <a:r>
              <a:rPr lang="fr-FR" sz="2800" dirty="0" smtClean="0">
                <a:latin typeface="Baskerville Old Face" pitchFamily="18" charset="0"/>
              </a:rPr>
              <a:t>Elle est revêtue de la signature de l’assujetti ou de son mandataire dûment muni d’une procuration, la signature légalisée du mandat.</a:t>
            </a:r>
          </a:p>
        </p:txBody>
      </p:sp>
      <p:sp>
        <p:nvSpPr>
          <p:cNvPr id="86020"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64E69F5F-55EF-4447-ABFC-FCA3F595A64C}" type="datetime1">
              <a:rPr lang="fr-FR" smtClean="0"/>
              <a:pPr/>
              <a:t>05/10/2023</a:t>
            </a:fld>
            <a:endParaRPr lang="fr-FR" smtClean="0"/>
          </a:p>
        </p:txBody>
      </p:sp>
      <p:sp>
        <p:nvSpPr>
          <p:cNvPr id="86021"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411E824-FA40-4175-9788-FBBF6937A9BD}" type="slidenum">
              <a:rPr lang="fr-FR" smtClean="0"/>
              <a:pPr/>
              <a:t>73</a:t>
            </a:fld>
            <a:endParaRPr lang="fr-FR" smtClean="0"/>
          </a:p>
        </p:txBody>
      </p:sp>
    </p:spTree>
  </p:cSld>
  <p:clrMapOvr>
    <a:masterClrMapping/>
  </p:clrMapOvr>
  <p:transition/>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r>
              <a:rPr lang="fr-FR" dirty="0" smtClean="0">
                <a:latin typeface="Baskerville Old Face" pitchFamily="18" charset="0"/>
              </a:rPr>
              <a:t>L'obligation de se faire immatriculer au registre du commerce doit être faite dans un délais de trois mois de l’ouverture de l’ établissement commercial ou de l’acquisition du fond de commerce (Art 75 du CC).</a:t>
            </a:r>
          </a:p>
          <a:p>
            <a:pPr algn="just"/>
            <a:r>
              <a:rPr lang="fr-FR" dirty="0" smtClean="0">
                <a:latin typeface="Baskerville Old Face" pitchFamily="18" charset="0"/>
              </a:rPr>
              <a:t>L’immatriculation ayant un caractère personnel, nul ne peut être inscrit à titre principal dans plusieurs registre locaux ou dans le même sous plusieurs numéro</a:t>
            </a:r>
          </a:p>
          <a:p>
            <a:pPr algn="just"/>
            <a:r>
              <a:rPr lang="fr-FR" dirty="0" smtClean="0">
                <a:latin typeface="Baskerville Old Face" pitchFamily="18" charset="0"/>
              </a:rPr>
              <a:t>Tous commerçant et tenue de mentionner sur ses factures, lettres, commande, tarif, prospectus,  destinés au tiers le numéro, le lieu de son immatriculation.</a:t>
            </a:r>
            <a:endParaRPr lang="fr-FR" dirty="0"/>
          </a:p>
        </p:txBody>
      </p:sp>
    </p:spTree>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600" b="1" dirty="0" smtClean="0">
                <a:solidFill>
                  <a:schemeClr val="accent1">
                    <a:tint val="83000"/>
                    <a:satMod val="150000"/>
                  </a:schemeClr>
                </a:solidFill>
                <a:latin typeface="Baskerville Old Face" pitchFamily="18" charset="0"/>
              </a:rPr>
              <a:t>Les inscriptions modificatives</a:t>
            </a:r>
            <a:br>
              <a:rPr lang="fr-FR" sz="3600" b="1" dirty="0" smtClean="0">
                <a:solidFill>
                  <a:schemeClr val="accent1">
                    <a:tint val="83000"/>
                    <a:satMod val="150000"/>
                  </a:schemeClr>
                </a:solidFill>
                <a:latin typeface="Baskerville Old Face" pitchFamily="18" charset="0"/>
              </a:rPr>
            </a:br>
            <a:endParaRPr lang="fr-FR" sz="3600" b="1" dirty="0"/>
          </a:p>
        </p:txBody>
      </p:sp>
      <p:sp>
        <p:nvSpPr>
          <p:cNvPr id="3" name="Espace réservé du contenu 2"/>
          <p:cNvSpPr>
            <a:spLocks noGrp="1"/>
          </p:cNvSpPr>
          <p:nvPr>
            <p:ph idx="1"/>
          </p:nvPr>
        </p:nvSpPr>
        <p:spPr/>
        <p:txBody>
          <a:bodyPr/>
          <a:lstStyle/>
          <a:p>
            <a:pPr algn="just">
              <a:defRPr/>
            </a:pPr>
            <a:endParaRPr lang="fr-FR" sz="2800" b="1" i="1" dirty="0" smtClean="0">
              <a:solidFill>
                <a:schemeClr val="tx1">
                  <a:lumMod val="65000"/>
                  <a:lumOff val="35000"/>
                </a:schemeClr>
              </a:solidFill>
              <a:latin typeface="Times New Roman" charset="0"/>
            </a:endParaRPr>
          </a:p>
          <a:p>
            <a:pPr algn="just">
              <a:defRPr/>
            </a:pPr>
            <a:r>
              <a:rPr lang="fr-FR" sz="2800" b="1" i="1" dirty="0" smtClean="0">
                <a:solidFill>
                  <a:schemeClr val="tx1">
                    <a:lumMod val="65000"/>
                    <a:lumOff val="35000"/>
                  </a:schemeClr>
                </a:solidFill>
                <a:latin typeface="Times New Roman" charset="0"/>
              </a:rPr>
              <a:t> Les changements et modifications intervenues dans les mentions qui figurent dans la déclaration  d’immatriculation doivent faire l’objet d’une inscription  modificatives </a:t>
            </a:r>
          </a:p>
          <a:p>
            <a:pPr algn="just"/>
            <a:endParaRPr lang="fr-FR" dirty="0"/>
          </a:p>
        </p:txBody>
      </p:sp>
    </p:spTree>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2" name="Rectangle 2"/>
          <p:cNvSpPr>
            <a:spLocks noGrp="1" noChangeArrowheads="1"/>
          </p:cNvSpPr>
          <p:nvPr>
            <p:ph type="title"/>
          </p:nvPr>
        </p:nvSpPr>
        <p:spPr>
          <a:xfrm>
            <a:off x="285720" y="428604"/>
            <a:ext cx="8501122" cy="1416071"/>
          </a:xfrm>
        </p:spPr>
        <p:txBody>
          <a:bodyPr lIns="92075" tIns="46038" rIns="92075" bIns="46038">
            <a:normAutofit/>
          </a:bodyPr>
          <a:lstStyle/>
          <a:p>
            <a:pPr marL="484632" indent="0" algn="ctr" eaLnBrk="1" fontAlgn="auto" hangingPunct="1">
              <a:spcAft>
                <a:spcPts val="0"/>
              </a:spcAft>
              <a:defRPr/>
            </a:pPr>
            <a:r>
              <a:rPr lang="fr-FR" sz="2800" b="1" dirty="0" smtClean="0">
                <a:solidFill>
                  <a:schemeClr val="accent1">
                    <a:tint val="83000"/>
                    <a:satMod val="150000"/>
                  </a:schemeClr>
                </a:solidFill>
                <a:latin typeface="Baskerville Old Face" pitchFamily="18" charset="0"/>
              </a:rPr>
              <a:t>Le secrétaire-greffier doit-t-il- procéder à des mentions modificatives dans les cas suivants:</a:t>
            </a:r>
            <a:r>
              <a:rPr lang="fr-FR" sz="4800" b="1" dirty="0" smtClean="0">
                <a:solidFill>
                  <a:schemeClr val="accent1">
                    <a:tint val="83000"/>
                    <a:satMod val="150000"/>
                  </a:schemeClr>
                </a:solidFill>
                <a:latin typeface="Baskerville Old Face" pitchFamily="18" charset="0"/>
              </a:rPr>
              <a:t> </a:t>
            </a:r>
          </a:p>
        </p:txBody>
      </p:sp>
      <p:sp>
        <p:nvSpPr>
          <p:cNvPr id="89091"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F64DBE47-88B1-442E-9CEF-EA44C233C045}" type="datetime1">
              <a:rPr lang="fr-FR" smtClean="0"/>
              <a:pPr/>
              <a:t>05/10/2023</a:t>
            </a:fld>
            <a:endParaRPr lang="fr-FR" smtClean="0"/>
          </a:p>
        </p:txBody>
      </p:sp>
      <p:sp>
        <p:nvSpPr>
          <p:cNvPr id="89092"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9836D53C-3D6A-4DAD-B44C-332FB6D8545C}" type="slidenum">
              <a:rPr lang="fr-FR" smtClean="0"/>
              <a:pPr/>
              <a:t>76</a:t>
            </a:fld>
            <a:endParaRPr lang="fr-FR" smtClean="0"/>
          </a:p>
        </p:txBody>
      </p:sp>
      <p:sp>
        <p:nvSpPr>
          <p:cNvPr id="618499" name="Line 3"/>
          <p:cNvSpPr>
            <a:spLocks noChangeShapeType="1"/>
          </p:cNvSpPr>
          <p:nvPr/>
        </p:nvSpPr>
        <p:spPr bwMode="auto">
          <a:xfrm flipV="1">
            <a:off x="0" y="2392363"/>
            <a:ext cx="9144000" cy="46037"/>
          </a:xfrm>
          <a:prstGeom prst="line">
            <a:avLst/>
          </a:prstGeom>
          <a:noFill/>
          <a:ln w="9525">
            <a:solidFill>
              <a:schemeClr val="tx1"/>
            </a:solidFill>
            <a:round/>
            <a:headEnd/>
            <a:tailEnd/>
          </a:ln>
        </p:spPr>
        <p:txBody>
          <a:bodyPr/>
          <a:lstStyle/>
          <a:p>
            <a:endParaRPr lang="fr-FR"/>
          </a:p>
        </p:txBody>
      </p:sp>
      <p:sp>
        <p:nvSpPr>
          <p:cNvPr id="618500" name="Line 4"/>
          <p:cNvSpPr>
            <a:spLocks noChangeShapeType="1"/>
          </p:cNvSpPr>
          <p:nvPr/>
        </p:nvSpPr>
        <p:spPr bwMode="auto">
          <a:xfrm>
            <a:off x="2124075" y="2438400"/>
            <a:ext cx="0" cy="457200"/>
          </a:xfrm>
          <a:prstGeom prst="line">
            <a:avLst/>
          </a:prstGeom>
          <a:noFill/>
          <a:ln w="9525">
            <a:solidFill>
              <a:schemeClr val="tx1"/>
            </a:solidFill>
            <a:round/>
            <a:headEnd/>
            <a:tailEnd type="triangle" w="med" len="med"/>
          </a:ln>
        </p:spPr>
        <p:txBody>
          <a:bodyPr/>
          <a:lstStyle/>
          <a:p>
            <a:endParaRPr lang="fr-FR"/>
          </a:p>
        </p:txBody>
      </p:sp>
      <p:sp>
        <p:nvSpPr>
          <p:cNvPr id="618501" name="AutoShape 5"/>
          <p:cNvSpPr>
            <a:spLocks noChangeArrowheads="1"/>
          </p:cNvSpPr>
          <p:nvPr/>
        </p:nvSpPr>
        <p:spPr bwMode="auto">
          <a:xfrm>
            <a:off x="1187450" y="2895600"/>
            <a:ext cx="2057400" cy="3276600"/>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2400" dirty="0">
                <a:latin typeface="Times New Roman" pitchFamily="18" charset="0"/>
              </a:rPr>
              <a:t>Les décisions</a:t>
            </a:r>
          </a:p>
          <a:p>
            <a:pPr algn="ctr"/>
            <a:r>
              <a:rPr lang="fr-FR" sz="2400" dirty="0">
                <a:latin typeface="Times New Roman" pitchFamily="18" charset="0"/>
              </a:rPr>
              <a:t> prononçant</a:t>
            </a:r>
          </a:p>
          <a:p>
            <a:pPr algn="ctr"/>
            <a:r>
              <a:rPr lang="fr-FR" sz="2400" dirty="0">
                <a:latin typeface="Times New Roman" pitchFamily="18" charset="0"/>
              </a:rPr>
              <a:t>L’interdiction </a:t>
            </a:r>
          </a:p>
          <a:p>
            <a:pPr algn="ctr"/>
            <a:r>
              <a:rPr lang="fr-FR" sz="2400" dirty="0">
                <a:latin typeface="Times New Roman" pitchFamily="18" charset="0"/>
              </a:rPr>
              <a:t>du </a:t>
            </a:r>
          </a:p>
          <a:p>
            <a:pPr algn="ctr"/>
            <a:r>
              <a:rPr lang="fr-FR" sz="2400" dirty="0">
                <a:latin typeface="Times New Roman" pitchFamily="18" charset="0"/>
              </a:rPr>
              <a:t>commerçant </a:t>
            </a:r>
          </a:p>
          <a:p>
            <a:pPr algn="ctr"/>
            <a:r>
              <a:rPr lang="fr-FR" sz="2400" dirty="0">
                <a:latin typeface="Times New Roman" pitchFamily="18" charset="0"/>
              </a:rPr>
              <a:t>ainsi  que celles </a:t>
            </a:r>
          </a:p>
          <a:p>
            <a:pPr algn="ctr"/>
            <a:r>
              <a:rPr lang="fr-FR" sz="2400" dirty="0">
                <a:latin typeface="Times New Roman" pitchFamily="18" charset="0"/>
              </a:rPr>
              <a:t>Ordonnant </a:t>
            </a:r>
          </a:p>
          <a:p>
            <a:pPr algn="ctr"/>
            <a:r>
              <a:rPr lang="fr-FR" sz="2400" dirty="0">
                <a:latin typeface="Times New Roman" pitchFamily="18" charset="0"/>
              </a:rPr>
              <a:t>mainlevée</a:t>
            </a:r>
          </a:p>
        </p:txBody>
      </p:sp>
      <p:sp>
        <p:nvSpPr>
          <p:cNvPr id="618502" name="Line 6"/>
          <p:cNvSpPr>
            <a:spLocks noChangeShapeType="1"/>
          </p:cNvSpPr>
          <p:nvPr/>
        </p:nvSpPr>
        <p:spPr bwMode="auto">
          <a:xfrm>
            <a:off x="6477000" y="2438400"/>
            <a:ext cx="0" cy="457200"/>
          </a:xfrm>
          <a:prstGeom prst="line">
            <a:avLst/>
          </a:prstGeom>
          <a:noFill/>
          <a:ln w="9525">
            <a:solidFill>
              <a:schemeClr val="tx1"/>
            </a:solidFill>
            <a:round/>
            <a:headEnd/>
            <a:tailEnd type="triangle" w="med" len="med"/>
          </a:ln>
        </p:spPr>
        <p:txBody>
          <a:bodyPr/>
          <a:lstStyle/>
          <a:p>
            <a:endParaRPr lang="fr-FR"/>
          </a:p>
        </p:txBody>
      </p:sp>
      <p:sp>
        <p:nvSpPr>
          <p:cNvPr id="618503" name="AutoShape 7"/>
          <p:cNvSpPr>
            <a:spLocks noChangeArrowheads="1"/>
          </p:cNvSpPr>
          <p:nvPr/>
        </p:nvSpPr>
        <p:spPr bwMode="auto">
          <a:xfrm>
            <a:off x="4356100" y="2924175"/>
            <a:ext cx="4572000" cy="3124200"/>
          </a:xfrm>
          <a:prstGeom prst="flowChartAlternateProcess">
            <a:avLst/>
          </a:prstGeom>
          <a:solidFill>
            <a:schemeClr val="accent1"/>
          </a:solidFill>
          <a:ln w="9525">
            <a:solidFill>
              <a:schemeClr val="tx1"/>
            </a:solidFill>
            <a:miter lim="800000"/>
            <a:headEnd/>
            <a:tailEnd/>
          </a:ln>
        </p:spPr>
        <p:txBody>
          <a:bodyPr wrap="none" anchor="ctr"/>
          <a:lstStyle/>
          <a:p>
            <a:pPr algn="ctr"/>
            <a:r>
              <a:rPr lang="fr-FR" sz="2400" dirty="0">
                <a:latin typeface="Times New Roman" pitchFamily="18" charset="0"/>
              </a:rPr>
              <a:t>Tous les faits intéressant les </a:t>
            </a:r>
          </a:p>
          <a:p>
            <a:pPr algn="ctr"/>
            <a:r>
              <a:rPr lang="fr-FR" sz="2400" dirty="0">
                <a:latin typeface="Times New Roman" pitchFamily="18" charset="0"/>
              </a:rPr>
              <a:t>commerçants n’ayant pas leur </a:t>
            </a:r>
          </a:p>
          <a:p>
            <a:pPr algn="ctr"/>
            <a:r>
              <a:rPr lang="fr-FR" sz="2400" dirty="0">
                <a:latin typeface="Times New Roman" pitchFamily="18" charset="0"/>
              </a:rPr>
              <a:t>établissement principal au Maroc, </a:t>
            </a:r>
          </a:p>
          <a:p>
            <a:pPr algn="ctr"/>
            <a:r>
              <a:rPr lang="fr-FR" sz="2400" dirty="0">
                <a:latin typeface="Times New Roman" pitchFamily="18" charset="0"/>
              </a:rPr>
              <a:t>mais y possédant une succursale ou</a:t>
            </a:r>
          </a:p>
          <a:p>
            <a:pPr algn="ctr"/>
            <a:r>
              <a:rPr lang="fr-FR" sz="2400" dirty="0">
                <a:latin typeface="Times New Roman" pitchFamily="18" charset="0"/>
              </a:rPr>
              <a:t>une agence, ainsi que les décisions</a:t>
            </a:r>
          </a:p>
          <a:p>
            <a:pPr algn="ctr"/>
            <a:r>
              <a:rPr lang="fr-FR" sz="2400" dirty="0">
                <a:latin typeface="Times New Roman" pitchFamily="18" charset="0"/>
              </a:rPr>
              <a:t> judiciaires rendues à l’étranger à</a:t>
            </a:r>
          </a:p>
          <a:p>
            <a:pPr algn="ctr"/>
            <a:r>
              <a:rPr lang="fr-FR" sz="2400" dirty="0">
                <a:latin typeface="Times New Roman" pitchFamily="18" charset="0"/>
              </a:rPr>
              <a:t> l’encontre des mêmes Commerçants </a:t>
            </a:r>
          </a:p>
          <a:p>
            <a:pPr algn="ctr"/>
            <a:r>
              <a:rPr lang="fr-FR" sz="2400" dirty="0">
                <a:latin typeface="Times New Roman" pitchFamily="18" charset="0"/>
              </a:rPr>
              <a:t>et déclarées exécutoires par un</a:t>
            </a:r>
          </a:p>
          <a:p>
            <a:pPr algn="ctr"/>
            <a:r>
              <a:rPr lang="fr-FR" sz="2400" dirty="0">
                <a:latin typeface="Times New Roman" pitchFamily="18" charset="0"/>
              </a:rPr>
              <a:t>Tribunal marocain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18499"/>
                                        </p:tgtEl>
                                        <p:attrNameLst>
                                          <p:attrName>style.visibility</p:attrName>
                                        </p:attrNameLst>
                                      </p:cBhvr>
                                      <p:to>
                                        <p:strVal val="visible"/>
                                      </p:to>
                                    </p:set>
                                    <p:anim calcmode="lin" valueType="num">
                                      <p:cBhvr additive="base">
                                        <p:cTn id="7" dur="500" fill="hold"/>
                                        <p:tgtEl>
                                          <p:spTgt spid="618499"/>
                                        </p:tgtEl>
                                        <p:attrNameLst>
                                          <p:attrName>ppt_x</p:attrName>
                                        </p:attrNameLst>
                                      </p:cBhvr>
                                      <p:tavLst>
                                        <p:tav tm="0">
                                          <p:val>
                                            <p:strVal val="0-#ppt_w/2"/>
                                          </p:val>
                                        </p:tav>
                                        <p:tav tm="100000">
                                          <p:val>
                                            <p:strVal val="#ppt_x"/>
                                          </p:val>
                                        </p:tav>
                                      </p:tavLst>
                                    </p:anim>
                                    <p:anim calcmode="lin" valueType="num">
                                      <p:cBhvr additive="base">
                                        <p:cTn id="8" dur="500" fill="hold"/>
                                        <p:tgtEl>
                                          <p:spTgt spid="61849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18500"/>
                                        </p:tgtEl>
                                        <p:attrNameLst>
                                          <p:attrName>style.visibility</p:attrName>
                                        </p:attrNameLst>
                                      </p:cBhvr>
                                      <p:to>
                                        <p:strVal val="visible"/>
                                      </p:to>
                                    </p:set>
                                    <p:anim calcmode="lin" valueType="num">
                                      <p:cBhvr additive="base">
                                        <p:cTn id="13" dur="500" fill="hold"/>
                                        <p:tgtEl>
                                          <p:spTgt spid="618500"/>
                                        </p:tgtEl>
                                        <p:attrNameLst>
                                          <p:attrName>ppt_x</p:attrName>
                                        </p:attrNameLst>
                                      </p:cBhvr>
                                      <p:tavLst>
                                        <p:tav tm="0">
                                          <p:val>
                                            <p:strVal val="0-#ppt_w/2"/>
                                          </p:val>
                                        </p:tav>
                                        <p:tav tm="100000">
                                          <p:val>
                                            <p:strVal val="#ppt_x"/>
                                          </p:val>
                                        </p:tav>
                                      </p:tavLst>
                                    </p:anim>
                                    <p:anim calcmode="lin" valueType="num">
                                      <p:cBhvr additive="base">
                                        <p:cTn id="14" dur="500" fill="hold"/>
                                        <p:tgtEl>
                                          <p:spTgt spid="618500"/>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5" presetClass="entr" presetSubtype="0" fill="hold" grpId="0" nodeType="clickEffect">
                                  <p:stCondLst>
                                    <p:cond delay="0"/>
                                  </p:stCondLst>
                                  <p:childTnLst>
                                    <p:set>
                                      <p:cBhvr>
                                        <p:cTn id="18" dur="1" fill="hold">
                                          <p:stCondLst>
                                            <p:cond delay="0"/>
                                          </p:stCondLst>
                                        </p:cTn>
                                        <p:tgtEl>
                                          <p:spTgt spid="618501"/>
                                        </p:tgtEl>
                                        <p:attrNameLst>
                                          <p:attrName>style.visibility</p:attrName>
                                        </p:attrNameLst>
                                      </p:cBhvr>
                                      <p:to>
                                        <p:strVal val="visible"/>
                                      </p:to>
                                    </p:set>
                                    <p:anim calcmode="lin" valueType="num">
                                      <p:cBhvr>
                                        <p:cTn id="19" dur="1000" fill="hold"/>
                                        <p:tgtEl>
                                          <p:spTgt spid="618501"/>
                                        </p:tgtEl>
                                        <p:attrNameLst>
                                          <p:attrName>ppt_w</p:attrName>
                                        </p:attrNameLst>
                                      </p:cBhvr>
                                      <p:tavLst>
                                        <p:tav tm="0">
                                          <p:val>
                                            <p:fltVal val="0"/>
                                          </p:val>
                                        </p:tav>
                                        <p:tav tm="100000">
                                          <p:val>
                                            <p:strVal val="#ppt_w"/>
                                          </p:val>
                                        </p:tav>
                                      </p:tavLst>
                                    </p:anim>
                                    <p:anim calcmode="lin" valueType="num">
                                      <p:cBhvr>
                                        <p:cTn id="20" dur="1000" fill="hold"/>
                                        <p:tgtEl>
                                          <p:spTgt spid="618501"/>
                                        </p:tgtEl>
                                        <p:attrNameLst>
                                          <p:attrName>ppt_h</p:attrName>
                                        </p:attrNameLst>
                                      </p:cBhvr>
                                      <p:tavLst>
                                        <p:tav tm="0">
                                          <p:val>
                                            <p:fltVal val="0"/>
                                          </p:val>
                                        </p:tav>
                                        <p:tav tm="100000">
                                          <p:val>
                                            <p:strVal val="#ppt_h"/>
                                          </p:val>
                                        </p:tav>
                                      </p:tavLst>
                                    </p:anim>
                                    <p:anim calcmode="lin" valueType="num">
                                      <p:cBhvr>
                                        <p:cTn id="21" dur="1000" fill="hold"/>
                                        <p:tgtEl>
                                          <p:spTgt spid="618501"/>
                                        </p:tgtEl>
                                        <p:attrNameLst>
                                          <p:attrName>ppt_x</p:attrName>
                                        </p:attrNameLst>
                                      </p:cBhvr>
                                      <p:tavLst>
                                        <p:tav tm="0" fmla="#ppt_x+(cos(-2*pi*(1-$))*-#ppt_x-sin(-2*pi*(1-$))*(1-#ppt_y))*(1-$)">
                                          <p:val>
                                            <p:fltVal val="0"/>
                                          </p:val>
                                        </p:tav>
                                        <p:tav tm="100000">
                                          <p:val>
                                            <p:fltVal val="1"/>
                                          </p:val>
                                        </p:tav>
                                      </p:tavLst>
                                    </p:anim>
                                    <p:anim calcmode="lin" valueType="num">
                                      <p:cBhvr>
                                        <p:cTn id="22" dur="1000" fill="hold"/>
                                        <p:tgtEl>
                                          <p:spTgt spid="61850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618502"/>
                                        </p:tgtEl>
                                        <p:attrNameLst>
                                          <p:attrName>style.visibility</p:attrName>
                                        </p:attrNameLst>
                                      </p:cBhvr>
                                      <p:to>
                                        <p:strVal val="visible"/>
                                      </p:to>
                                    </p:set>
                                    <p:anim calcmode="lin" valueType="num">
                                      <p:cBhvr additive="base">
                                        <p:cTn id="27" dur="500" fill="hold"/>
                                        <p:tgtEl>
                                          <p:spTgt spid="618502"/>
                                        </p:tgtEl>
                                        <p:attrNameLst>
                                          <p:attrName>ppt_x</p:attrName>
                                        </p:attrNameLst>
                                      </p:cBhvr>
                                      <p:tavLst>
                                        <p:tav tm="0">
                                          <p:val>
                                            <p:strVal val="0-#ppt_w/2"/>
                                          </p:val>
                                        </p:tav>
                                        <p:tav tm="100000">
                                          <p:val>
                                            <p:strVal val="#ppt_x"/>
                                          </p:val>
                                        </p:tav>
                                      </p:tavLst>
                                    </p:anim>
                                    <p:anim calcmode="lin" valueType="num">
                                      <p:cBhvr additive="base">
                                        <p:cTn id="28" dur="500" fill="hold"/>
                                        <p:tgtEl>
                                          <p:spTgt spid="618502"/>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grpId="0" nodeType="clickEffect">
                                  <p:stCondLst>
                                    <p:cond delay="0"/>
                                  </p:stCondLst>
                                  <p:childTnLst>
                                    <p:set>
                                      <p:cBhvr>
                                        <p:cTn id="32" dur="1" fill="hold">
                                          <p:stCondLst>
                                            <p:cond delay="0"/>
                                          </p:stCondLst>
                                        </p:cTn>
                                        <p:tgtEl>
                                          <p:spTgt spid="618503"/>
                                        </p:tgtEl>
                                        <p:attrNameLst>
                                          <p:attrName>style.visibility</p:attrName>
                                        </p:attrNameLst>
                                      </p:cBhvr>
                                      <p:to>
                                        <p:strVal val="visible"/>
                                      </p:to>
                                    </p:set>
                                    <p:anim calcmode="lin" valueType="num">
                                      <p:cBhvr>
                                        <p:cTn id="33" dur="1000" fill="hold"/>
                                        <p:tgtEl>
                                          <p:spTgt spid="618503"/>
                                        </p:tgtEl>
                                        <p:attrNameLst>
                                          <p:attrName>ppt_w</p:attrName>
                                        </p:attrNameLst>
                                      </p:cBhvr>
                                      <p:tavLst>
                                        <p:tav tm="0">
                                          <p:val>
                                            <p:fltVal val="0"/>
                                          </p:val>
                                        </p:tav>
                                        <p:tav tm="100000">
                                          <p:val>
                                            <p:strVal val="#ppt_w"/>
                                          </p:val>
                                        </p:tav>
                                      </p:tavLst>
                                    </p:anim>
                                    <p:anim calcmode="lin" valueType="num">
                                      <p:cBhvr>
                                        <p:cTn id="34" dur="1000" fill="hold"/>
                                        <p:tgtEl>
                                          <p:spTgt spid="618503"/>
                                        </p:tgtEl>
                                        <p:attrNameLst>
                                          <p:attrName>ppt_h</p:attrName>
                                        </p:attrNameLst>
                                      </p:cBhvr>
                                      <p:tavLst>
                                        <p:tav tm="0">
                                          <p:val>
                                            <p:fltVal val="0"/>
                                          </p:val>
                                        </p:tav>
                                        <p:tav tm="100000">
                                          <p:val>
                                            <p:strVal val="#ppt_h"/>
                                          </p:val>
                                        </p:tav>
                                      </p:tavLst>
                                    </p:anim>
                                    <p:anim calcmode="lin" valueType="num">
                                      <p:cBhvr>
                                        <p:cTn id="35" dur="1000" fill="hold"/>
                                        <p:tgtEl>
                                          <p:spTgt spid="618503"/>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618503"/>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8499" grpId="0" animBg="1"/>
      <p:bldP spid="618500" grpId="0" animBg="1"/>
      <p:bldP spid="618501" grpId="0" animBg="1" autoUpdateAnimBg="0"/>
      <p:bldP spid="618502" grpId="0" animBg="1"/>
      <p:bldP spid="618503" grpId="0" animBg="1" autoUpdateAnimBg="0"/>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7" name="Rectangle 3"/>
          <p:cNvSpPr>
            <a:spLocks noGrp="1" noChangeArrowheads="1"/>
          </p:cNvSpPr>
          <p:nvPr>
            <p:ph type="title"/>
          </p:nvPr>
        </p:nvSpPr>
        <p:spPr>
          <a:xfrm>
            <a:off x="142844" y="285728"/>
            <a:ext cx="8786874" cy="1601784"/>
          </a:xfrm>
        </p:spPr>
        <p:txBody>
          <a:bodyPr>
            <a:normAutofit/>
          </a:bodyPr>
          <a:lstStyle/>
          <a:p>
            <a:pPr marL="484632" indent="0" algn="ctr" eaLnBrk="1" fontAlgn="auto" hangingPunct="1">
              <a:spcAft>
                <a:spcPts val="0"/>
              </a:spcAft>
              <a:defRPr/>
            </a:pPr>
            <a:r>
              <a:rPr lang="fr-FR" sz="2800" b="1" dirty="0" smtClean="0">
                <a:solidFill>
                  <a:schemeClr val="accent1">
                    <a:tint val="83000"/>
                    <a:satMod val="150000"/>
                  </a:schemeClr>
                </a:solidFill>
                <a:latin typeface="Baskerville Old Face" pitchFamily="18" charset="0"/>
              </a:rPr>
              <a:t>L’inscription modificative peut se faire quand il s’agit de  :</a:t>
            </a:r>
            <a:br>
              <a:rPr lang="fr-FR" sz="2800" b="1" dirty="0" smtClean="0">
                <a:solidFill>
                  <a:schemeClr val="accent1">
                    <a:tint val="83000"/>
                    <a:satMod val="150000"/>
                  </a:schemeClr>
                </a:solidFill>
                <a:latin typeface="Baskerville Old Face" pitchFamily="18" charset="0"/>
              </a:rPr>
            </a:br>
            <a:endParaRPr lang="fr-FR" sz="2800" b="1" dirty="0" smtClean="0">
              <a:solidFill>
                <a:schemeClr val="accent1">
                  <a:tint val="83000"/>
                  <a:satMod val="150000"/>
                </a:schemeClr>
              </a:solidFill>
              <a:latin typeface="Baskerville Old Face" pitchFamily="18" charset="0"/>
            </a:endParaRPr>
          </a:p>
        </p:txBody>
      </p:sp>
      <p:sp>
        <p:nvSpPr>
          <p:cNvPr id="90115" name="Rectangle 2"/>
          <p:cNvSpPr>
            <a:spLocks noGrp="1" noChangeArrowheads="1"/>
          </p:cNvSpPr>
          <p:nvPr>
            <p:ph idx="1"/>
          </p:nvPr>
        </p:nvSpPr>
        <p:spPr>
          <a:xfrm>
            <a:off x="457200" y="1882775"/>
            <a:ext cx="8229600" cy="4572000"/>
          </a:xfrm>
        </p:spPr>
        <p:txBody>
          <a:bodyPr lIns="92075" tIns="46038" rIns="92075" bIns="46038"/>
          <a:lstStyle/>
          <a:p>
            <a:pPr algn="just" eaLnBrk="1" hangingPunct="1">
              <a:buFont typeface="Wingdings" pitchFamily="2" charset="2"/>
              <a:buChar char="Ø"/>
            </a:pPr>
            <a:endParaRPr lang="fr-FR" dirty="0" smtClean="0">
              <a:latin typeface="Baskerville Old Face" pitchFamily="18" charset="0"/>
            </a:endParaRPr>
          </a:p>
          <a:p>
            <a:pPr algn="just" eaLnBrk="1" hangingPunct="1">
              <a:buFont typeface="Wingdings" pitchFamily="2" charset="2"/>
              <a:buChar char="Ø"/>
            </a:pPr>
            <a:r>
              <a:rPr lang="fr-FR" dirty="0" smtClean="0">
                <a:latin typeface="Baskerville Old Face" pitchFamily="18" charset="0"/>
              </a:rPr>
              <a:t>Nantissement du fond de commerce et le renouvellement et la radiation de l’inscription du privilège du créancier gagiste.</a:t>
            </a:r>
          </a:p>
          <a:p>
            <a:pPr algn="just" eaLnBrk="1" hangingPunct="1">
              <a:buFont typeface="Wingdings" pitchFamily="2" charset="2"/>
              <a:buChar char="Ø"/>
            </a:pPr>
            <a:endParaRPr lang="fr-FR" dirty="0" smtClean="0">
              <a:latin typeface="Baskerville Old Face" pitchFamily="18" charset="0"/>
            </a:endParaRPr>
          </a:p>
          <a:p>
            <a:pPr algn="just" eaLnBrk="1" hangingPunct="1">
              <a:buFont typeface="Wingdings" pitchFamily="2" charset="2"/>
              <a:buChar char="Ø"/>
            </a:pPr>
            <a:r>
              <a:rPr lang="fr-FR" dirty="0" smtClean="0">
                <a:latin typeface="Baskerville Old Face" pitchFamily="18" charset="0"/>
              </a:rPr>
              <a:t>Les brevets d’invention exploitée et les marques de fabrique ou de commerce ou de service déposées par le commerçant.</a:t>
            </a:r>
          </a:p>
          <a:p>
            <a:pPr algn="just" eaLnBrk="1" hangingPunct="1">
              <a:buFont typeface="Wingdings" pitchFamily="2" charset="2"/>
              <a:buChar char="Ø"/>
            </a:pPr>
            <a:endParaRPr lang="fr-FR" dirty="0" smtClean="0">
              <a:latin typeface="Baskerville Old Face" pitchFamily="18" charset="0"/>
            </a:endParaRPr>
          </a:p>
        </p:txBody>
      </p:sp>
      <p:sp>
        <p:nvSpPr>
          <p:cNvPr id="90116"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587F89E-454F-4141-9C74-0A7D00EB83AC}" type="datetime1">
              <a:rPr lang="fr-FR" smtClean="0"/>
              <a:pPr/>
              <a:t>05/10/2023</a:t>
            </a:fld>
            <a:endParaRPr lang="fr-FR" smtClean="0"/>
          </a:p>
        </p:txBody>
      </p:sp>
      <p:sp>
        <p:nvSpPr>
          <p:cNvPr id="90117"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A0EAD34-897E-45F6-88EE-25D6B24A71BB}" type="slidenum">
              <a:rPr lang="fr-FR" smtClean="0"/>
              <a:pPr/>
              <a:t>77</a:t>
            </a:fld>
            <a:endParaRPr lang="fr-FR" smtClean="0"/>
          </a:p>
        </p:txBody>
      </p:sp>
    </p:spTree>
  </p:cSld>
  <p:clrMapOvr>
    <a:masterClrMapping/>
  </p:clrMapOvr>
  <p:transition/>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81" name="Rectangle 3"/>
          <p:cNvSpPr>
            <a:spLocks noGrp="1" noChangeArrowheads="1"/>
          </p:cNvSpPr>
          <p:nvPr>
            <p:ph type="title"/>
          </p:nvPr>
        </p:nvSpPr>
        <p:spPr>
          <a:xfrm>
            <a:off x="428596" y="357167"/>
            <a:ext cx="8715404" cy="1214445"/>
          </a:xfrm>
        </p:spPr>
        <p:txBody>
          <a:bodyPr>
            <a:noAutofit/>
          </a:bodyPr>
          <a:lstStyle/>
          <a:p>
            <a:pPr marL="484632" indent="0" algn="ctr" eaLnBrk="1" fontAlgn="auto" hangingPunct="1">
              <a:spcAft>
                <a:spcPts val="0"/>
              </a:spcAft>
              <a:defRPr/>
            </a:pPr>
            <a:r>
              <a:rPr lang="fr-FR" sz="3600" b="1" dirty="0" smtClean="0">
                <a:solidFill>
                  <a:schemeClr val="accent1">
                    <a:tint val="83000"/>
                    <a:satMod val="150000"/>
                  </a:schemeClr>
                </a:solidFill>
                <a:latin typeface="Baskerville Old Face" pitchFamily="18" charset="0"/>
              </a:rPr>
              <a:t>P</a:t>
            </a:r>
            <a:r>
              <a:rPr lang="fr-FR" sz="2400" b="1" dirty="0" smtClean="0">
                <a:solidFill>
                  <a:schemeClr val="accent1">
                    <a:tint val="83000"/>
                    <a:satMod val="150000"/>
                  </a:schemeClr>
                </a:solidFill>
                <a:latin typeface="Baskerville Old Face" pitchFamily="18" charset="0"/>
              </a:rPr>
              <a:t>our les sociétés commerciales</a:t>
            </a:r>
            <a:br>
              <a:rPr lang="fr-FR" sz="2400" b="1" dirty="0" smtClean="0">
                <a:solidFill>
                  <a:schemeClr val="accent1">
                    <a:tint val="83000"/>
                    <a:satMod val="150000"/>
                  </a:schemeClr>
                </a:solidFill>
                <a:latin typeface="Baskerville Old Face" pitchFamily="18" charset="0"/>
              </a:rPr>
            </a:br>
            <a:r>
              <a:rPr lang="fr-FR" sz="2400" b="1" dirty="0" smtClean="0">
                <a:solidFill>
                  <a:schemeClr val="accent1">
                    <a:tint val="83000"/>
                    <a:satMod val="150000"/>
                  </a:schemeClr>
                </a:solidFill>
                <a:latin typeface="Baskerville Old Face" pitchFamily="18" charset="0"/>
              </a:rPr>
              <a:t> des modifications d’office interviennent quand il s’agit :</a:t>
            </a:r>
          </a:p>
        </p:txBody>
      </p:sp>
      <p:sp>
        <p:nvSpPr>
          <p:cNvPr id="91139" name="Rectangle 2"/>
          <p:cNvSpPr>
            <a:spLocks noGrp="1" noChangeArrowheads="1"/>
          </p:cNvSpPr>
          <p:nvPr>
            <p:ph idx="1"/>
          </p:nvPr>
        </p:nvSpPr>
        <p:spPr>
          <a:xfrm>
            <a:off x="285750" y="2276475"/>
            <a:ext cx="8643938" cy="2581275"/>
          </a:xfrm>
        </p:spPr>
        <p:txBody>
          <a:bodyPr lIns="92075" tIns="46038" rIns="92075" bIns="46038">
            <a:normAutofit/>
          </a:bodyPr>
          <a:lstStyle/>
          <a:p>
            <a:pPr lvl="1">
              <a:buFont typeface="Wingdings" pitchFamily="2" charset="2"/>
              <a:buChar char="Ø"/>
            </a:pPr>
            <a:r>
              <a:rPr lang="fr-FR" sz="2800" dirty="0" smtClean="0">
                <a:latin typeface="Baskerville Old Face" pitchFamily="18" charset="0"/>
              </a:rPr>
              <a:t>Des décisions judiciaires prononçant la dissolution ou la nullité de la société;</a:t>
            </a:r>
          </a:p>
          <a:p>
            <a:pPr lvl="1">
              <a:buFont typeface="Wingdings" pitchFamily="2" charset="2"/>
              <a:buChar char="Ø"/>
            </a:pPr>
            <a:endParaRPr lang="fr-FR" sz="2800" dirty="0" smtClean="0">
              <a:latin typeface="Baskerville Old Face" pitchFamily="18" charset="0"/>
            </a:endParaRPr>
          </a:p>
          <a:p>
            <a:pPr lvl="1">
              <a:buFont typeface="Wingdings" pitchFamily="2" charset="2"/>
              <a:buChar char="Ø"/>
            </a:pPr>
            <a:r>
              <a:rPr lang="fr-FR" sz="2800" dirty="0" smtClean="0">
                <a:latin typeface="Baskerville Old Face" pitchFamily="18" charset="0"/>
              </a:rPr>
              <a:t>Des décisions judiciaires en matière de redressement ou de liquidation judiciaire </a:t>
            </a:r>
          </a:p>
        </p:txBody>
      </p:sp>
      <p:sp>
        <p:nvSpPr>
          <p:cNvPr id="91140"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A0D588A-66DA-4936-AD6B-6B4AB057CA09}" type="datetime1">
              <a:rPr lang="fr-FR" smtClean="0"/>
              <a:pPr/>
              <a:t>05/10/2023</a:t>
            </a:fld>
            <a:endParaRPr lang="fr-FR" smtClean="0"/>
          </a:p>
        </p:txBody>
      </p:sp>
      <p:sp>
        <p:nvSpPr>
          <p:cNvPr id="91141"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D708D1E-2DDC-479B-B345-C59D758A0E9A}" type="slidenum">
              <a:rPr lang="fr-FR" smtClean="0"/>
              <a:pPr/>
              <a:t>78</a:t>
            </a:fld>
            <a:endParaRPr lang="fr-FR" smtClean="0"/>
          </a:p>
        </p:txBody>
      </p:sp>
    </p:spTree>
  </p:cSld>
  <p:clrMapOvr>
    <a:masterClrMapping/>
  </p:clrMapOvr>
  <p:transition/>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4" name="Rectangle 2"/>
          <p:cNvSpPr>
            <a:spLocks noGrp="1" noChangeArrowheads="1"/>
          </p:cNvSpPr>
          <p:nvPr>
            <p:ph type="title"/>
          </p:nvPr>
        </p:nvSpPr>
        <p:spPr>
          <a:xfrm>
            <a:off x="428596" y="455613"/>
            <a:ext cx="8258204" cy="973123"/>
          </a:xfrm>
        </p:spPr>
        <p:txBody>
          <a:bodyPr lIns="92075" tIns="46038" rIns="92075" bIns="46038"/>
          <a:lstStyle/>
          <a:p>
            <a:pPr marL="484632" indent="0" eaLnBrk="1" fontAlgn="auto" hangingPunct="1">
              <a:spcAft>
                <a:spcPts val="0"/>
              </a:spcAft>
              <a:defRPr/>
            </a:pPr>
            <a:r>
              <a:rPr lang="fr-FR" sz="4000" dirty="0" smtClean="0">
                <a:solidFill>
                  <a:schemeClr val="accent1">
                    <a:tint val="83000"/>
                    <a:satMod val="150000"/>
                  </a:schemeClr>
                </a:solidFill>
                <a:latin typeface="Baskerville Old Face" pitchFamily="18" charset="0"/>
              </a:rPr>
              <a:t>La radiation</a:t>
            </a:r>
          </a:p>
        </p:txBody>
      </p:sp>
      <p:sp>
        <p:nvSpPr>
          <p:cNvPr id="92163" name="Rectangle 3"/>
          <p:cNvSpPr>
            <a:spLocks noGrp="1" noChangeArrowheads="1"/>
          </p:cNvSpPr>
          <p:nvPr>
            <p:ph idx="1"/>
          </p:nvPr>
        </p:nvSpPr>
        <p:spPr>
          <a:xfrm>
            <a:off x="457200" y="1882775"/>
            <a:ext cx="8229600" cy="4572000"/>
          </a:xfrm>
        </p:spPr>
        <p:txBody>
          <a:bodyPr lIns="92075" tIns="46038" rIns="92075" bIns="46038"/>
          <a:lstStyle/>
          <a:p>
            <a:pPr eaLnBrk="1" hangingPunct="1"/>
            <a:r>
              <a:rPr lang="fr-FR" sz="2800" dirty="0" smtClean="0">
                <a:latin typeface="Baskerville Old Face" pitchFamily="18" charset="0"/>
              </a:rPr>
              <a:t>Elles sont fixées soit à la demande de l</a:t>
            </a:r>
            <a:r>
              <a:rPr lang="fr-FR" sz="2800" b="1" i="1" u="sng" dirty="0" smtClean="0">
                <a:latin typeface="Baskerville Old Face" pitchFamily="18" charset="0"/>
              </a:rPr>
              <a:t>’assujetti </a:t>
            </a:r>
            <a:r>
              <a:rPr lang="fr-FR" sz="2800" dirty="0" smtClean="0">
                <a:latin typeface="Baskerville Old Face" pitchFamily="18" charset="0"/>
              </a:rPr>
              <a:t>ou </a:t>
            </a:r>
            <a:r>
              <a:rPr lang="fr-FR" sz="2800" b="1" i="1" u="sng" dirty="0" smtClean="0">
                <a:latin typeface="Baskerville Old Face" pitchFamily="18" charset="0"/>
              </a:rPr>
              <a:t>d’office</a:t>
            </a:r>
          </a:p>
          <a:p>
            <a:pPr eaLnBrk="1" hangingPunct="1">
              <a:buFont typeface="Wingdings" pitchFamily="2" charset="2"/>
              <a:buNone/>
            </a:pPr>
            <a:endParaRPr lang="fr-FR" sz="2800" dirty="0" smtClean="0">
              <a:latin typeface="Baskerville Old Face" pitchFamily="18" charset="0"/>
            </a:endParaRPr>
          </a:p>
        </p:txBody>
      </p:sp>
      <p:sp>
        <p:nvSpPr>
          <p:cNvPr id="92164"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0278966-D61B-4821-B3A9-29C2068B2337}" type="datetime1">
              <a:rPr lang="fr-FR" smtClean="0"/>
              <a:pPr/>
              <a:t>05/10/2023</a:t>
            </a:fld>
            <a:endParaRPr lang="fr-FR" smtClean="0"/>
          </a:p>
        </p:txBody>
      </p:sp>
      <p:sp>
        <p:nvSpPr>
          <p:cNvPr id="92165"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8C744858-5AB6-44CE-A7CA-011DE26929B0}" type="slidenum">
              <a:rPr lang="fr-FR" smtClean="0"/>
              <a:pPr/>
              <a:t>79</a:t>
            </a:fld>
            <a:endParaRPr lang="fr-FR" smtClean="0"/>
          </a:p>
        </p:txBody>
      </p:sp>
      <p:sp>
        <p:nvSpPr>
          <p:cNvPr id="624644" name="Oval 4"/>
          <p:cNvSpPr>
            <a:spLocks noChangeArrowheads="1"/>
          </p:cNvSpPr>
          <p:nvPr/>
        </p:nvSpPr>
        <p:spPr bwMode="auto">
          <a:xfrm>
            <a:off x="642938" y="2786063"/>
            <a:ext cx="2133600" cy="1066800"/>
          </a:xfrm>
          <a:prstGeom prst="ellipse">
            <a:avLst/>
          </a:prstGeom>
          <a:solidFill>
            <a:schemeClr val="accent1"/>
          </a:solidFill>
          <a:ln w="9525">
            <a:solidFill>
              <a:schemeClr val="tx1"/>
            </a:solidFill>
            <a:round/>
            <a:headEnd/>
            <a:tailEnd/>
          </a:ln>
        </p:spPr>
        <p:txBody>
          <a:bodyPr wrap="none" anchor="ctr"/>
          <a:lstStyle/>
          <a:p>
            <a:pPr algn="ctr"/>
            <a:r>
              <a:rPr lang="fr-FR" sz="2400">
                <a:latin typeface="Baskerville Old Face" pitchFamily="18" charset="0"/>
              </a:rPr>
              <a:t>Assujetti</a:t>
            </a:r>
          </a:p>
        </p:txBody>
      </p:sp>
      <p:sp>
        <p:nvSpPr>
          <p:cNvPr id="624645" name="Oval 5"/>
          <p:cNvSpPr>
            <a:spLocks noChangeArrowheads="1"/>
          </p:cNvSpPr>
          <p:nvPr/>
        </p:nvSpPr>
        <p:spPr bwMode="auto">
          <a:xfrm>
            <a:off x="250825" y="4000500"/>
            <a:ext cx="3821113" cy="2452688"/>
          </a:xfrm>
          <a:prstGeom prst="ellipse">
            <a:avLst/>
          </a:prstGeom>
          <a:solidFill>
            <a:schemeClr val="accent1"/>
          </a:solidFill>
          <a:ln w="9525">
            <a:solidFill>
              <a:schemeClr val="tx1"/>
            </a:solidFill>
            <a:round/>
            <a:headEnd/>
            <a:tailEnd/>
          </a:ln>
        </p:spPr>
        <p:txBody>
          <a:bodyPr wrap="none" anchor="ctr"/>
          <a:lstStyle/>
          <a:p>
            <a:pPr algn="ctr">
              <a:buFontTx/>
              <a:buChar char="-"/>
            </a:pPr>
            <a:r>
              <a:rPr lang="fr-FR" sz="2400">
                <a:latin typeface="Baskerville Old Face" pitchFamily="18" charset="0"/>
              </a:rPr>
              <a:t>Cessation d’activité</a:t>
            </a:r>
          </a:p>
          <a:p>
            <a:pPr algn="ctr">
              <a:buFontTx/>
              <a:buChar char="-"/>
            </a:pPr>
            <a:r>
              <a:rPr lang="fr-FR" sz="2400">
                <a:latin typeface="Baskerville Old Face" pitchFamily="18" charset="0"/>
              </a:rPr>
              <a:t> décès </a:t>
            </a:r>
          </a:p>
          <a:p>
            <a:pPr algn="ctr">
              <a:buFontTx/>
              <a:buChar char="-"/>
            </a:pPr>
            <a:r>
              <a:rPr lang="fr-FR" sz="2400">
                <a:latin typeface="Baskerville Old Face" pitchFamily="18" charset="0"/>
              </a:rPr>
              <a:t> Dissolution de la sté </a:t>
            </a:r>
          </a:p>
          <a:p>
            <a:pPr algn="ctr">
              <a:buFontTx/>
              <a:buChar char="-"/>
            </a:pPr>
            <a:endParaRPr lang="fr-FR" sz="2400">
              <a:latin typeface="Bodoni MT Black" pitchFamily="18" charset="0"/>
            </a:endParaRPr>
          </a:p>
        </p:txBody>
      </p:sp>
      <p:sp>
        <p:nvSpPr>
          <p:cNvPr id="624646" name="Oval 6"/>
          <p:cNvSpPr>
            <a:spLocks noChangeArrowheads="1"/>
          </p:cNvSpPr>
          <p:nvPr/>
        </p:nvSpPr>
        <p:spPr bwMode="auto">
          <a:xfrm>
            <a:off x="5738813" y="2809875"/>
            <a:ext cx="2362200" cy="1050925"/>
          </a:xfrm>
          <a:prstGeom prst="ellipse">
            <a:avLst/>
          </a:prstGeom>
          <a:solidFill>
            <a:schemeClr val="accent1"/>
          </a:solidFill>
          <a:ln w="9525">
            <a:solidFill>
              <a:schemeClr val="tx1"/>
            </a:solidFill>
            <a:round/>
            <a:headEnd/>
            <a:tailEnd/>
          </a:ln>
        </p:spPr>
        <p:txBody>
          <a:bodyPr wrap="none" anchor="ctr"/>
          <a:lstStyle/>
          <a:p>
            <a:pPr algn="ctr"/>
            <a:r>
              <a:rPr lang="fr-FR" sz="2400">
                <a:latin typeface="Baskerville Old Face" pitchFamily="18" charset="0"/>
              </a:rPr>
              <a:t>D’office</a:t>
            </a:r>
          </a:p>
        </p:txBody>
      </p:sp>
      <p:sp>
        <p:nvSpPr>
          <p:cNvPr id="624647" name="Oval 7"/>
          <p:cNvSpPr>
            <a:spLocks noChangeArrowheads="1"/>
          </p:cNvSpPr>
          <p:nvPr/>
        </p:nvSpPr>
        <p:spPr bwMode="auto">
          <a:xfrm>
            <a:off x="4787900" y="3886200"/>
            <a:ext cx="4356100" cy="2495550"/>
          </a:xfrm>
          <a:prstGeom prst="ellipse">
            <a:avLst/>
          </a:prstGeom>
          <a:solidFill>
            <a:schemeClr val="accent1"/>
          </a:solidFill>
          <a:ln w="9525">
            <a:solidFill>
              <a:schemeClr val="tx1"/>
            </a:solidFill>
            <a:round/>
            <a:headEnd/>
            <a:tailEnd/>
          </a:ln>
        </p:spPr>
        <p:txBody>
          <a:bodyPr wrap="none" anchor="ctr"/>
          <a:lstStyle/>
          <a:p>
            <a:pPr algn="ctr"/>
            <a:r>
              <a:rPr lang="fr-FR" sz="2400">
                <a:latin typeface="Baskerville Old Face" pitchFamily="18" charset="0"/>
              </a:rPr>
              <a:t>C-à-d la radiation est</a:t>
            </a:r>
          </a:p>
          <a:p>
            <a:pPr algn="ctr"/>
            <a:r>
              <a:rPr lang="fr-FR" sz="2400">
                <a:latin typeface="Baskerville Old Face" pitchFamily="18" charset="0"/>
              </a:rPr>
              <a:t>ordonnée par le président </a:t>
            </a:r>
          </a:p>
          <a:p>
            <a:pPr algn="ctr"/>
            <a:r>
              <a:rPr lang="fr-FR" sz="2400">
                <a:latin typeface="Baskerville Old Face" pitchFamily="18" charset="0"/>
              </a:rPr>
              <a:t>Du tribunal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24647"/>
                                        </p:tgtEl>
                                        <p:attrNameLst>
                                          <p:attrName>style.visibility</p:attrName>
                                        </p:attrNameLst>
                                      </p:cBhvr>
                                      <p:to>
                                        <p:strVal val="visible"/>
                                      </p:to>
                                    </p:set>
                                    <p:animEffect transition="in" filter="slide(fromBottom)">
                                      <p:cBhvr>
                                        <p:cTn id="7" dur="500"/>
                                        <p:tgtEl>
                                          <p:spTgt spid="624647"/>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24644"/>
                                        </p:tgtEl>
                                        <p:attrNameLst>
                                          <p:attrName>style.visibility</p:attrName>
                                        </p:attrNameLst>
                                      </p:cBhvr>
                                      <p:to>
                                        <p:strVal val="visible"/>
                                      </p:to>
                                    </p:set>
                                    <p:animEffect transition="in" filter="slide(fromBottom)">
                                      <p:cBhvr>
                                        <p:cTn id="12" dur="500"/>
                                        <p:tgtEl>
                                          <p:spTgt spid="624644"/>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24645"/>
                                        </p:tgtEl>
                                        <p:attrNameLst>
                                          <p:attrName>style.visibility</p:attrName>
                                        </p:attrNameLst>
                                      </p:cBhvr>
                                      <p:to>
                                        <p:strVal val="visible"/>
                                      </p:to>
                                    </p:set>
                                    <p:animEffect transition="in" filter="slide(fromBottom)">
                                      <p:cBhvr>
                                        <p:cTn id="17" dur="500"/>
                                        <p:tgtEl>
                                          <p:spTgt spid="624645"/>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24646"/>
                                        </p:tgtEl>
                                        <p:attrNameLst>
                                          <p:attrName>style.visibility</p:attrName>
                                        </p:attrNameLst>
                                      </p:cBhvr>
                                      <p:to>
                                        <p:strVal val="visible"/>
                                      </p:to>
                                    </p:set>
                                    <p:animEffect transition="in" filter="slide(fromBottom)">
                                      <p:cBhvr>
                                        <p:cTn id="22" dur="500"/>
                                        <p:tgtEl>
                                          <p:spTgt spid="6246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44" grpId="0" animBg="1" autoUpdateAnimBg="0"/>
      <p:bldP spid="624645" grpId="0" animBg="1" autoUpdateAnimBg="0"/>
      <p:bldP spid="624646" grpId="0" animBg="1" autoUpdateAnimBg="0"/>
      <p:bldP spid="624647" grpId="0" animBg="1" autoUpdateAnimBg="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algn="just">
              <a:buNone/>
            </a:pPr>
            <a:r>
              <a:rPr lang="fr-FR" b="1" u="sng" dirty="0" smtClean="0"/>
              <a:t>Le domaine du droit commercial:</a:t>
            </a:r>
            <a:r>
              <a:rPr lang="fr-FR" dirty="0" smtClean="0"/>
              <a:t> </a:t>
            </a:r>
          </a:p>
          <a:p>
            <a:endParaRPr lang="fr-FR" dirty="0" smtClean="0"/>
          </a:p>
          <a:p>
            <a:pPr algn="just"/>
            <a:r>
              <a:rPr lang="fr-FR" b="1" dirty="0" smtClean="0">
                <a:solidFill>
                  <a:schemeClr val="tx2"/>
                </a:solidFill>
              </a:rPr>
              <a:t>Le droit commercial touche tous les secteurs d’activités de l’Etat moderne de ce fait il a </a:t>
            </a:r>
            <a:r>
              <a:rPr lang="fr-FR" b="1" u="sng" dirty="0" smtClean="0">
                <a:solidFill>
                  <a:schemeClr val="tx2"/>
                </a:solidFill>
              </a:rPr>
              <a:t>une place importante au sein des autres disciplines juridiques et économiques</a:t>
            </a:r>
            <a:r>
              <a:rPr lang="fr-FR" dirty="0" smtClean="0"/>
              <a:t>. </a:t>
            </a:r>
            <a:endParaRPr lang="fr-FR" dirty="0"/>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9" name="Rectangle 3"/>
          <p:cNvSpPr>
            <a:spLocks noGrp="1" noChangeArrowheads="1"/>
          </p:cNvSpPr>
          <p:nvPr>
            <p:ph type="title"/>
          </p:nvPr>
        </p:nvSpPr>
        <p:spPr>
          <a:xfrm>
            <a:off x="457200" y="777875"/>
            <a:ext cx="8229600" cy="730250"/>
          </a:xfrm>
        </p:spPr>
        <p:txBody>
          <a:bodyPr/>
          <a:lstStyle/>
          <a:p>
            <a:pPr marL="484632" indent="0" eaLnBrk="1" fontAlgn="auto" hangingPunct="1">
              <a:spcAft>
                <a:spcPts val="0"/>
              </a:spcAft>
              <a:defRPr/>
            </a:pPr>
            <a:endParaRPr lang="fr-FR" sz="4000" dirty="0" smtClean="0">
              <a:solidFill>
                <a:schemeClr val="accent1">
                  <a:tint val="83000"/>
                  <a:satMod val="150000"/>
                </a:schemeClr>
              </a:solidFill>
              <a:latin typeface="Baskerville Old Face" pitchFamily="18" charset="0"/>
            </a:endParaRPr>
          </a:p>
        </p:txBody>
      </p:sp>
      <p:sp>
        <p:nvSpPr>
          <p:cNvPr id="93187" name="Rectangle 2"/>
          <p:cNvSpPr>
            <a:spLocks noGrp="1" noChangeArrowheads="1"/>
          </p:cNvSpPr>
          <p:nvPr>
            <p:ph idx="1"/>
          </p:nvPr>
        </p:nvSpPr>
        <p:spPr>
          <a:xfrm>
            <a:off x="457200" y="1882775"/>
            <a:ext cx="8229600" cy="4572000"/>
          </a:xfrm>
        </p:spPr>
        <p:txBody>
          <a:bodyPr lIns="92075" tIns="46038" rIns="92075" bIns="46038"/>
          <a:lstStyle/>
          <a:p>
            <a:pPr algn="just">
              <a:buFont typeface="Wingdings" pitchFamily="2" charset="2"/>
              <a:buChar char="v"/>
            </a:pPr>
            <a:r>
              <a:rPr lang="fr-FR" sz="2800" b="1" dirty="0" smtClean="0">
                <a:solidFill>
                  <a:schemeClr val="accent1">
                    <a:tint val="83000"/>
                    <a:satMod val="150000"/>
                  </a:schemeClr>
                </a:solidFill>
                <a:latin typeface="Baskerville Old Face" pitchFamily="18" charset="0"/>
              </a:rPr>
              <a:t>La radiation d’office: </a:t>
            </a:r>
          </a:p>
          <a:p>
            <a:pPr algn="just">
              <a:buFont typeface="Wingdings" pitchFamily="2" charset="2"/>
              <a:buChar char="v"/>
            </a:pPr>
            <a:endParaRPr lang="fr-FR" sz="2800" b="1" dirty="0" smtClean="0">
              <a:latin typeface="Baskerville Old Face" pitchFamily="18" charset="0"/>
            </a:endParaRPr>
          </a:p>
          <a:p>
            <a:pPr lvl="1" algn="just">
              <a:buFont typeface="Wingdings" pitchFamily="2" charset="2"/>
              <a:buChar char="Ø"/>
            </a:pPr>
            <a:r>
              <a:rPr lang="fr-FR" dirty="0" smtClean="0">
                <a:latin typeface="Baskerville Old Face" pitchFamily="18" charset="0"/>
              </a:rPr>
              <a:t>Lorsqu’un commerçant est décède depuis un an</a:t>
            </a:r>
          </a:p>
          <a:p>
            <a:pPr lvl="1" algn="just">
              <a:buFont typeface="Wingdings" pitchFamily="2" charset="2"/>
              <a:buChar char="Ø"/>
            </a:pPr>
            <a:r>
              <a:rPr lang="fr-FR" dirty="0" smtClean="0">
                <a:latin typeface="Baskerville Old Face" pitchFamily="18" charset="0"/>
              </a:rPr>
              <a:t>Lorsqu’il est frappé d’une interdiction d’exercer une activité commerciale</a:t>
            </a:r>
          </a:p>
          <a:p>
            <a:pPr lvl="1" algn="just">
              <a:buFont typeface="Wingdings" pitchFamily="2" charset="2"/>
              <a:buChar char="Ø"/>
            </a:pPr>
            <a:r>
              <a:rPr lang="fr-FR" dirty="0" smtClean="0">
                <a:latin typeface="Baskerville Old Face" pitchFamily="18" charset="0"/>
              </a:rPr>
              <a:t>S’il est établi que la personne immatriculée a cessée effectivement depuis  plus de trois ans l’exercice de l’activité pour laquelle il a été inscrit.</a:t>
            </a:r>
          </a:p>
        </p:txBody>
      </p:sp>
      <p:sp>
        <p:nvSpPr>
          <p:cNvPr id="93188"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7D12CDF-F79E-4C1D-B5AC-B028E93D9A2F}" type="datetime1">
              <a:rPr lang="fr-FR" smtClean="0"/>
              <a:pPr/>
              <a:t>05/10/2023</a:t>
            </a:fld>
            <a:endParaRPr lang="fr-FR" smtClean="0"/>
          </a:p>
        </p:txBody>
      </p:sp>
      <p:sp>
        <p:nvSpPr>
          <p:cNvPr id="93189"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4E4FCEDE-DFE9-4841-8F86-215E513D0BA9}" type="slidenum">
              <a:rPr lang="fr-FR" smtClean="0"/>
              <a:pPr/>
              <a:t>80</a:t>
            </a:fld>
            <a:endParaRPr lang="fr-FR" smtClean="0"/>
          </a:p>
        </p:txBody>
      </p:sp>
    </p:spTree>
  </p:cSld>
  <p:clrMapOvr>
    <a:masterClrMapping/>
  </p:clrMapOvr>
  <p:transition/>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endParaRPr lang="fr-FR"/>
          </a:p>
        </p:txBody>
      </p:sp>
    </p:spTree>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74DB042-E857-4CF1-A9AF-EF7EB607FFEB}" type="datetime1">
              <a:rPr lang="fr-FR" smtClean="0"/>
              <a:pPr/>
              <a:t>05/10/2023</a:t>
            </a:fld>
            <a:endParaRPr lang="fr-FR" smtClean="0"/>
          </a:p>
        </p:txBody>
      </p:sp>
      <p:sp>
        <p:nvSpPr>
          <p:cNvPr id="95235"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B46842-9E50-4407-BA92-FE5386E278D3}" type="slidenum">
              <a:rPr lang="fr-FR" smtClean="0"/>
              <a:pPr/>
              <a:t>82</a:t>
            </a:fld>
            <a:endParaRPr lang="fr-FR" smtClean="0"/>
          </a:p>
        </p:txBody>
      </p:sp>
      <p:sp>
        <p:nvSpPr>
          <p:cNvPr id="86020" name="Rectangle 2"/>
          <p:cNvSpPr>
            <a:spLocks noChangeArrowheads="1"/>
          </p:cNvSpPr>
          <p:nvPr/>
        </p:nvSpPr>
        <p:spPr bwMode="auto">
          <a:xfrm>
            <a:off x="549275" y="736600"/>
            <a:ext cx="7808913" cy="708025"/>
          </a:xfrm>
          <a:prstGeom prst="rect">
            <a:avLst/>
          </a:prstGeom>
          <a:noFill/>
          <a:ln w="9525">
            <a:noFill/>
            <a:miter lim="800000"/>
            <a:headEnd/>
            <a:tailEnd/>
          </a:ln>
        </p:spPr>
        <p:txBody>
          <a:bodyPr>
            <a:spAutoFit/>
          </a:bodyPr>
          <a:lstStyle/>
          <a:p>
            <a:pPr algn="ctr">
              <a:defRPr/>
            </a:pPr>
            <a:r>
              <a:rPr lang="fr-FR" sz="4000" b="1" u="sng" dirty="0" smtClean="0">
                <a:solidFill>
                  <a:schemeClr val="accent1">
                    <a:lumMod val="75000"/>
                  </a:schemeClr>
                </a:solidFill>
                <a:latin typeface="Baskerville Old Face" pitchFamily="18" charset="0"/>
              </a:rPr>
              <a:t>2-La </a:t>
            </a:r>
            <a:r>
              <a:rPr lang="fr-FR" sz="4000" b="1" u="sng" dirty="0">
                <a:solidFill>
                  <a:schemeClr val="accent1">
                    <a:lumMod val="75000"/>
                  </a:schemeClr>
                </a:solidFill>
                <a:latin typeface="Baskerville Old Face" pitchFamily="18" charset="0"/>
              </a:rPr>
              <a:t>comptabilité commerciale</a:t>
            </a:r>
          </a:p>
        </p:txBody>
      </p:sp>
      <p:sp>
        <p:nvSpPr>
          <p:cNvPr id="86021" name="Rectangle 3"/>
          <p:cNvSpPr>
            <a:spLocks noChangeArrowheads="1"/>
          </p:cNvSpPr>
          <p:nvPr/>
        </p:nvSpPr>
        <p:spPr bwMode="auto">
          <a:xfrm>
            <a:off x="428625" y="1643063"/>
            <a:ext cx="8175625" cy="3323987"/>
          </a:xfrm>
          <a:prstGeom prst="rect">
            <a:avLst/>
          </a:prstGeom>
          <a:noFill/>
          <a:ln w="9525">
            <a:noFill/>
            <a:miter lim="800000"/>
            <a:headEnd/>
            <a:tailEnd/>
          </a:ln>
        </p:spPr>
        <p:txBody>
          <a:bodyPr>
            <a:spAutoFit/>
          </a:bodyPr>
          <a:lstStyle/>
          <a:p>
            <a:pPr algn="just">
              <a:spcBef>
                <a:spcPct val="50000"/>
              </a:spcBef>
              <a:defRPr/>
            </a:pPr>
            <a:endParaRPr lang="fr-FR" sz="2800" dirty="0" smtClean="0">
              <a:effectLst>
                <a:outerShdw blurRad="38100" dist="38100" dir="2700000" algn="tl">
                  <a:srgbClr val="000000">
                    <a:alpha val="43137"/>
                  </a:srgbClr>
                </a:outerShdw>
              </a:effectLst>
              <a:latin typeface="Baskerville Old Face" pitchFamily="18" charset="0"/>
            </a:endParaRPr>
          </a:p>
          <a:p>
            <a:pPr algn="just">
              <a:spcBef>
                <a:spcPct val="50000"/>
              </a:spcBef>
              <a:defRPr/>
            </a:pPr>
            <a:r>
              <a:rPr lang="fr-FR" sz="2800" dirty="0" smtClean="0">
                <a:latin typeface="Baskerville Old Face" pitchFamily="18" charset="0"/>
              </a:rPr>
              <a:t>La comptabilité commerciale constitue </a:t>
            </a:r>
            <a:r>
              <a:rPr lang="fr-FR" sz="2800" dirty="0">
                <a:latin typeface="Baskerville Old Face" pitchFamily="18" charset="0"/>
              </a:rPr>
              <a:t>cette partie des sciences économiques qui consiste à enregistrer les mouvements qui affectent constamment le patrimoine de l’entreprise, ainsi que la détermination des résultats globaux de son exploitation au cours d’une période déterminée</a:t>
            </a:r>
            <a:r>
              <a:rPr lang="fr-FR" sz="2800" b="1" dirty="0">
                <a:latin typeface="Baskerville Old Face" pitchFamily="18" charset="0"/>
              </a:rPr>
              <a:t>.</a:t>
            </a:r>
          </a:p>
        </p:txBody>
      </p:sp>
    </p:spTree>
  </p:cSld>
  <p:clrMapOvr>
    <a:masterClrMapping/>
  </p:clrMapOvr>
  <p:transition/>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37F49974-6604-42FC-9BB5-A0B688EB973F}" type="datetime1">
              <a:rPr lang="fr-FR" smtClean="0"/>
              <a:pPr/>
              <a:t>05/10/2023</a:t>
            </a:fld>
            <a:endParaRPr lang="fr-FR" smtClean="0"/>
          </a:p>
        </p:txBody>
      </p:sp>
      <p:sp>
        <p:nvSpPr>
          <p:cNvPr id="96259"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31AE06EF-39A3-4BB4-B9FF-6887F8110A99}" type="slidenum">
              <a:rPr lang="fr-FR" smtClean="0"/>
              <a:pPr/>
              <a:t>83</a:t>
            </a:fld>
            <a:endParaRPr lang="fr-FR" smtClean="0"/>
          </a:p>
        </p:txBody>
      </p:sp>
      <p:sp>
        <p:nvSpPr>
          <p:cNvPr id="87044" name="Rectangle 2"/>
          <p:cNvSpPr>
            <a:spLocks noChangeArrowheads="1"/>
          </p:cNvSpPr>
          <p:nvPr/>
        </p:nvSpPr>
        <p:spPr bwMode="auto">
          <a:xfrm>
            <a:off x="1068388" y="241300"/>
            <a:ext cx="6957354" cy="1077218"/>
          </a:xfrm>
          <a:prstGeom prst="rect">
            <a:avLst/>
          </a:prstGeom>
          <a:noFill/>
          <a:ln w="9525">
            <a:noFill/>
            <a:miter lim="800000"/>
            <a:headEnd/>
            <a:tailEnd/>
          </a:ln>
        </p:spPr>
        <p:txBody>
          <a:bodyPr wrap="none">
            <a:spAutoFit/>
          </a:bodyPr>
          <a:lstStyle/>
          <a:p>
            <a:pPr algn="ctr">
              <a:defRPr/>
            </a:pPr>
            <a:r>
              <a:rPr lang="fr-FR" sz="3200" b="1" dirty="0">
                <a:solidFill>
                  <a:schemeClr val="accent1">
                    <a:lumMod val="75000"/>
                  </a:schemeClr>
                </a:solidFill>
                <a:latin typeface="Baskerville Old Face" pitchFamily="18" charset="0"/>
              </a:rPr>
              <a:t>La tenue </a:t>
            </a:r>
            <a:r>
              <a:rPr lang="fr-FR" sz="3200" b="1" dirty="0" smtClean="0">
                <a:solidFill>
                  <a:schemeClr val="accent1">
                    <a:lumMod val="75000"/>
                  </a:schemeClr>
                </a:solidFill>
                <a:latin typeface="Baskerville Old Face" pitchFamily="18" charset="0"/>
              </a:rPr>
              <a:t>d’une comptabilité commerciale</a:t>
            </a:r>
          </a:p>
          <a:p>
            <a:pPr algn="ctr">
              <a:defRPr/>
            </a:pPr>
            <a:r>
              <a:rPr lang="fr-FR" sz="3200" b="1" dirty="0" smtClean="0">
                <a:solidFill>
                  <a:schemeClr val="accent1">
                    <a:lumMod val="75000"/>
                  </a:schemeClr>
                </a:solidFill>
                <a:latin typeface="Baskerville Old Face" pitchFamily="18" charset="0"/>
              </a:rPr>
              <a:t> </a:t>
            </a:r>
            <a:r>
              <a:rPr lang="fr-FR" sz="3200" b="1" dirty="0">
                <a:solidFill>
                  <a:schemeClr val="accent1">
                    <a:lumMod val="75000"/>
                  </a:schemeClr>
                </a:solidFill>
                <a:latin typeface="Baskerville Old Face" pitchFamily="18" charset="0"/>
              </a:rPr>
              <a:t>présente </a:t>
            </a:r>
            <a:r>
              <a:rPr lang="fr-FR" sz="3200" b="1" dirty="0" smtClean="0">
                <a:solidFill>
                  <a:schemeClr val="accent1">
                    <a:lumMod val="75000"/>
                  </a:schemeClr>
                </a:solidFill>
                <a:latin typeface="Baskerville Old Face" pitchFamily="18" charset="0"/>
              </a:rPr>
              <a:t> un </a:t>
            </a:r>
            <a:r>
              <a:rPr lang="fr-FR" sz="3200" b="1" dirty="0">
                <a:solidFill>
                  <a:schemeClr val="accent1">
                    <a:lumMod val="75000"/>
                  </a:schemeClr>
                </a:solidFill>
                <a:latin typeface="Baskerville Old Face" pitchFamily="18" charset="0"/>
              </a:rPr>
              <a:t>intérêt pour</a:t>
            </a:r>
            <a:r>
              <a:rPr lang="fr-FR" sz="3200" b="1" dirty="0">
                <a:solidFill>
                  <a:schemeClr val="tx2"/>
                </a:solidFill>
                <a:latin typeface="Bodoni MT Black" pitchFamily="18" charset="0"/>
              </a:rPr>
              <a:t>:</a:t>
            </a:r>
          </a:p>
        </p:txBody>
      </p:sp>
      <p:sp>
        <p:nvSpPr>
          <p:cNvPr id="96261" name="Rectangle 3"/>
          <p:cNvSpPr>
            <a:spLocks noChangeArrowheads="1"/>
          </p:cNvSpPr>
          <p:nvPr/>
        </p:nvSpPr>
        <p:spPr bwMode="auto">
          <a:xfrm>
            <a:off x="304800" y="3476625"/>
            <a:ext cx="4572000" cy="1192213"/>
          </a:xfrm>
          <a:prstGeom prst="rect">
            <a:avLst/>
          </a:prstGeom>
          <a:noFill/>
          <a:ln w="9525">
            <a:noFill/>
            <a:miter lim="800000"/>
            <a:headEnd/>
            <a:tailEnd/>
          </a:ln>
        </p:spPr>
        <p:txBody>
          <a:bodyPr>
            <a:spAutoFit/>
          </a:bodyPr>
          <a:lstStyle/>
          <a:p>
            <a:pPr>
              <a:spcBef>
                <a:spcPct val="50000"/>
              </a:spcBef>
            </a:pPr>
            <a:r>
              <a:rPr lang="fr-FR" sz="1800" b="1">
                <a:latin typeface="Times New Roman" pitchFamily="18" charset="0"/>
              </a:rPr>
              <a:t>Elle permet de déterminer </a:t>
            </a:r>
          </a:p>
          <a:p>
            <a:pPr>
              <a:spcBef>
                <a:spcPct val="50000"/>
              </a:spcBef>
            </a:pPr>
            <a:r>
              <a:rPr lang="fr-FR" sz="1800" b="1">
                <a:latin typeface="Times New Roman" pitchFamily="18" charset="0"/>
              </a:rPr>
              <a:t>L’assiette Des impôts</a:t>
            </a:r>
          </a:p>
          <a:p>
            <a:pPr>
              <a:spcBef>
                <a:spcPct val="50000"/>
              </a:spcBef>
            </a:pPr>
            <a:r>
              <a:rPr lang="fr-FR" sz="1800" b="1">
                <a:latin typeface="Times New Roman" pitchFamily="18" charset="0"/>
              </a:rPr>
              <a:t> Calculés sur le Chiffre  d’affaire</a:t>
            </a:r>
          </a:p>
        </p:txBody>
      </p:sp>
      <p:sp>
        <p:nvSpPr>
          <p:cNvPr id="96262" name="Rectangle 4"/>
          <p:cNvSpPr>
            <a:spLocks noChangeArrowheads="1"/>
          </p:cNvSpPr>
          <p:nvPr/>
        </p:nvSpPr>
        <p:spPr bwMode="auto">
          <a:xfrm>
            <a:off x="304800" y="3124200"/>
            <a:ext cx="3429000" cy="1676400"/>
          </a:xfrm>
          <a:prstGeom prst="rect">
            <a:avLst/>
          </a:prstGeom>
          <a:solidFill>
            <a:schemeClr val="accent1"/>
          </a:solidFill>
          <a:ln w="9525">
            <a:solidFill>
              <a:schemeClr val="tx1"/>
            </a:solidFill>
            <a:miter lim="800000"/>
            <a:headEnd/>
            <a:tailEnd/>
          </a:ln>
        </p:spPr>
        <p:txBody>
          <a:bodyPr wrap="none" anchor="ctr"/>
          <a:lstStyle/>
          <a:p>
            <a:pPr algn="ctr"/>
            <a:endParaRPr lang="fr-FR" sz="2400">
              <a:latin typeface="Times New Roman" pitchFamily="18" charset="0"/>
            </a:endParaRPr>
          </a:p>
          <a:p>
            <a:pPr algn="ctr"/>
            <a:r>
              <a:rPr lang="fr-FR" sz="2400">
                <a:latin typeface="Times New Roman" pitchFamily="18" charset="0"/>
              </a:rPr>
              <a:t>Elle permet de déterminer </a:t>
            </a:r>
          </a:p>
          <a:p>
            <a:pPr algn="ctr"/>
            <a:r>
              <a:rPr lang="fr-FR" sz="2400">
                <a:latin typeface="Times New Roman" pitchFamily="18" charset="0"/>
              </a:rPr>
              <a:t>L’assiette Des impôts </a:t>
            </a:r>
          </a:p>
          <a:p>
            <a:pPr algn="ctr"/>
            <a:r>
              <a:rPr lang="fr-FR" sz="2400">
                <a:latin typeface="Times New Roman" pitchFamily="18" charset="0"/>
              </a:rPr>
              <a:t>Calculés sur</a:t>
            </a:r>
          </a:p>
          <a:p>
            <a:pPr algn="ctr"/>
            <a:r>
              <a:rPr lang="fr-FR" sz="2400">
                <a:latin typeface="Times New Roman" pitchFamily="18" charset="0"/>
              </a:rPr>
              <a:t> le Chiffre d’affaire</a:t>
            </a:r>
          </a:p>
          <a:p>
            <a:pPr algn="ctr"/>
            <a:endParaRPr lang="fr-FR" sz="2400">
              <a:latin typeface="Times New Roman" pitchFamily="18" charset="0"/>
            </a:endParaRPr>
          </a:p>
        </p:txBody>
      </p:sp>
      <p:sp>
        <p:nvSpPr>
          <p:cNvPr id="96263" name="Oval 5"/>
          <p:cNvSpPr>
            <a:spLocks noChangeArrowheads="1"/>
          </p:cNvSpPr>
          <p:nvPr/>
        </p:nvSpPr>
        <p:spPr bwMode="auto">
          <a:xfrm>
            <a:off x="1143000" y="2057400"/>
            <a:ext cx="1676400" cy="1066800"/>
          </a:xfrm>
          <a:prstGeom prst="ellipse">
            <a:avLst/>
          </a:prstGeom>
          <a:solidFill>
            <a:schemeClr val="accent1"/>
          </a:solidFill>
          <a:ln w="9525">
            <a:solidFill>
              <a:schemeClr val="tx1"/>
            </a:solidFill>
            <a:round/>
            <a:headEnd/>
            <a:tailEnd/>
          </a:ln>
        </p:spPr>
        <p:txBody>
          <a:bodyPr wrap="none" anchor="ctr"/>
          <a:lstStyle/>
          <a:p>
            <a:pPr algn="ctr"/>
            <a:r>
              <a:rPr lang="fr-FR" sz="2400">
                <a:latin typeface="Times New Roman" pitchFamily="18" charset="0"/>
              </a:rPr>
              <a:t>État</a:t>
            </a:r>
          </a:p>
        </p:txBody>
      </p:sp>
      <p:sp>
        <p:nvSpPr>
          <p:cNvPr id="96264" name="Rectangle 6"/>
          <p:cNvSpPr>
            <a:spLocks noChangeArrowheads="1"/>
          </p:cNvSpPr>
          <p:nvPr/>
        </p:nvSpPr>
        <p:spPr bwMode="auto">
          <a:xfrm>
            <a:off x="3733800" y="4343400"/>
            <a:ext cx="3429000" cy="2286000"/>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Elle permet de contrôler</a:t>
            </a:r>
          </a:p>
          <a:p>
            <a:pPr algn="ctr"/>
            <a:r>
              <a:rPr lang="fr-FR" sz="2400">
                <a:latin typeface="Times New Roman" pitchFamily="18" charset="0"/>
              </a:rPr>
              <a:t> la situation de la caisse à </a:t>
            </a:r>
          </a:p>
          <a:p>
            <a:pPr algn="ctr"/>
            <a:r>
              <a:rPr lang="fr-FR" sz="2400">
                <a:latin typeface="Times New Roman" pitchFamily="18" charset="0"/>
              </a:rPr>
              <a:t>savoir l’évolution </a:t>
            </a:r>
          </a:p>
          <a:p>
            <a:pPr algn="ctr"/>
            <a:r>
              <a:rPr lang="fr-FR" sz="2400">
                <a:latin typeface="Times New Roman" pitchFamily="18" charset="0"/>
              </a:rPr>
              <a:t>des dettes, créances et prix </a:t>
            </a:r>
          </a:p>
        </p:txBody>
      </p:sp>
      <p:sp>
        <p:nvSpPr>
          <p:cNvPr id="96265" name="Oval 7"/>
          <p:cNvSpPr>
            <a:spLocks noChangeArrowheads="1"/>
          </p:cNvSpPr>
          <p:nvPr/>
        </p:nvSpPr>
        <p:spPr bwMode="auto">
          <a:xfrm>
            <a:off x="4572000" y="3352800"/>
            <a:ext cx="1676400" cy="990600"/>
          </a:xfrm>
          <a:prstGeom prst="ellipse">
            <a:avLst/>
          </a:prstGeom>
          <a:solidFill>
            <a:schemeClr val="accent1"/>
          </a:solidFill>
          <a:ln w="9525">
            <a:solidFill>
              <a:schemeClr val="tx1"/>
            </a:solidFill>
            <a:round/>
            <a:headEnd/>
            <a:tailEnd/>
          </a:ln>
        </p:spPr>
        <p:txBody>
          <a:bodyPr wrap="none" anchor="ctr"/>
          <a:lstStyle/>
          <a:p>
            <a:pPr algn="ctr"/>
            <a:r>
              <a:rPr lang="fr-FR" sz="2400">
                <a:latin typeface="Times New Roman" pitchFamily="18" charset="0"/>
              </a:rPr>
              <a:t>Entreprise</a:t>
            </a:r>
          </a:p>
        </p:txBody>
      </p:sp>
      <p:sp>
        <p:nvSpPr>
          <p:cNvPr id="96266" name="Rectangle 8"/>
          <p:cNvSpPr>
            <a:spLocks noChangeArrowheads="1"/>
          </p:cNvSpPr>
          <p:nvPr/>
        </p:nvSpPr>
        <p:spPr bwMode="auto">
          <a:xfrm>
            <a:off x="7162800" y="3200400"/>
            <a:ext cx="1981200" cy="3124200"/>
          </a:xfrm>
          <a:prstGeom prst="rect">
            <a:avLst/>
          </a:prstGeom>
          <a:solidFill>
            <a:schemeClr val="accent1"/>
          </a:solidFill>
          <a:ln w="9525">
            <a:solidFill>
              <a:schemeClr val="tx1"/>
            </a:solidFill>
            <a:miter lim="800000"/>
            <a:headEnd/>
            <a:tailEnd/>
          </a:ln>
        </p:spPr>
        <p:txBody>
          <a:bodyPr wrap="none" anchor="ctr"/>
          <a:lstStyle/>
          <a:p>
            <a:endParaRPr lang="fr-FR" sz="1800"/>
          </a:p>
        </p:txBody>
      </p:sp>
      <p:sp>
        <p:nvSpPr>
          <p:cNvPr id="96267" name="Rectangle 9"/>
          <p:cNvSpPr>
            <a:spLocks noChangeArrowheads="1"/>
          </p:cNvSpPr>
          <p:nvPr/>
        </p:nvSpPr>
        <p:spPr bwMode="auto">
          <a:xfrm>
            <a:off x="7162800" y="3200400"/>
            <a:ext cx="1981200" cy="3124200"/>
          </a:xfrm>
          <a:prstGeom prst="rect">
            <a:avLst/>
          </a:prstGeom>
          <a:solidFill>
            <a:schemeClr val="accent1"/>
          </a:solidFill>
          <a:ln w="9525">
            <a:solidFill>
              <a:schemeClr val="tx1"/>
            </a:solidFill>
            <a:miter lim="800000"/>
            <a:headEnd/>
            <a:tailEnd/>
          </a:ln>
        </p:spPr>
        <p:txBody>
          <a:bodyPr wrap="none" anchor="ctr"/>
          <a:lstStyle/>
          <a:p>
            <a:pPr algn="ctr"/>
            <a:r>
              <a:rPr lang="fr-FR" sz="2400">
                <a:latin typeface="Times New Roman" pitchFamily="18" charset="0"/>
              </a:rPr>
              <a:t>Elle procure </a:t>
            </a:r>
          </a:p>
          <a:p>
            <a:pPr algn="ctr"/>
            <a:r>
              <a:rPr lang="fr-FR" sz="2400">
                <a:latin typeface="Times New Roman" pitchFamily="18" charset="0"/>
              </a:rPr>
              <a:t>L’information </a:t>
            </a:r>
          </a:p>
          <a:p>
            <a:pPr algn="ctr"/>
            <a:r>
              <a:rPr lang="fr-FR" sz="2400">
                <a:latin typeface="Times New Roman" pitchFamily="18" charset="0"/>
              </a:rPr>
              <a:t>À toutes les </a:t>
            </a:r>
          </a:p>
          <a:p>
            <a:pPr algn="ctr"/>
            <a:r>
              <a:rPr lang="fr-FR" sz="2400">
                <a:latin typeface="Times New Roman" pitchFamily="18" charset="0"/>
              </a:rPr>
              <a:t>Personnes</a:t>
            </a:r>
          </a:p>
          <a:p>
            <a:pPr algn="ctr"/>
            <a:r>
              <a:rPr lang="fr-FR" sz="2400">
                <a:latin typeface="Times New Roman" pitchFamily="18" charset="0"/>
              </a:rPr>
              <a:t>En relation</a:t>
            </a:r>
          </a:p>
          <a:p>
            <a:pPr algn="ctr"/>
            <a:r>
              <a:rPr lang="fr-FR" sz="2400">
                <a:latin typeface="Times New Roman" pitchFamily="18" charset="0"/>
              </a:rPr>
              <a:t>Avec </a:t>
            </a:r>
          </a:p>
          <a:p>
            <a:pPr algn="ctr"/>
            <a:r>
              <a:rPr lang="fr-FR" sz="2400">
                <a:latin typeface="Times New Roman" pitchFamily="18" charset="0"/>
              </a:rPr>
              <a:t>L’entreprise </a:t>
            </a:r>
          </a:p>
          <a:p>
            <a:pPr algn="ctr"/>
            <a:endParaRPr lang="fr-FR" sz="2400">
              <a:latin typeface="Times New Roman" pitchFamily="18" charset="0"/>
            </a:endParaRPr>
          </a:p>
        </p:txBody>
      </p:sp>
      <p:sp>
        <p:nvSpPr>
          <p:cNvPr id="96268" name="Oval 10"/>
          <p:cNvSpPr>
            <a:spLocks noChangeArrowheads="1"/>
          </p:cNvSpPr>
          <p:nvPr/>
        </p:nvSpPr>
        <p:spPr bwMode="auto">
          <a:xfrm>
            <a:off x="7391400" y="2057400"/>
            <a:ext cx="1524000" cy="1143000"/>
          </a:xfrm>
          <a:prstGeom prst="ellipse">
            <a:avLst/>
          </a:prstGeom>
          <a:solidFill>
            <a:schemeClr val="accent1"/>
          </a:solidFill>
          <a:ln w="9525">
            <a:solidFill>
              <a:schemeClr val="tx1"/>
            </a:solidFill>
            <a:round/>
            <a:headEnd/>
            <a:tailEnd/>
          </a:ln>
        </p:spPr>
        <p:txBody>
          <a:bodyPr wrap="none" anchor="ctr"/>
          <a:lstStyle/>
          <a:p>
            <a:pPr algn="ctr"/>
            <a:r>
              <a:rPr lang="fr-FR" sz="2400">
                <a:latin typeface="Times New Roman" pitchFamily="18" charset="0"/>
              </a:rPr>
              <a:t>tiers</a:t>
            </a:r>
          </a:p>
        </p:txBody>
      </p:sp>
    </p:spTree>
  </p:cSld>
  <p:clrMapOvr>
    <a:masterClrMapping/>
  </p:clrMapOvr>
  <p:transition/>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13A27F18-C2F7-4AD7-8FC2-4BAFE68D6BB2}" type="datetime1">
              <a:rPr lang="fr-FR" smtClean="0"/>
              <a:pPr/>
              <a:t>05/10/2023</a:t>
            </a:fld>
            <a:endParaRPr lang="fr-FR" smtClean="0"/>
          </a:p>
        </p:txBody>
      </p:sp>
      <p:sp>
        <p:nvSpPr>
          <p:cNvPr id="97283"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0026E0AF-EE2F-413D-A594-3190FE9F2884}" type="slidenum">
              <a:rPr lang="fr-FR" smtClean="0"/>
              <a:pPr/>
              <a:t>84</a:t>
            </a:fld>
            <a:endParaRPr lang="fr-FR" smtClean="0"/>
          </a:p>
        </p:txBody>
      </p:sp>
      <p:sp>
        <p:nvSpPr>
          <p:cNvPr id="88068" name="Rectangle 2"/>
          <p:cNvSpPr>
            <a:spLocks noChangeArrowheads="1"/>
          </p:cNvSpPr>
          <p:nvPr/>
        </p:nvSpPr>
        <p:spPr bwMode="auto">
          <a:xfrm>
            <a:off x="1643063" y="639763"/>
            <a:ext cx="5521325" cy="1077218"/>
          </a:xfrm>
          <a:prstGeom prst="rect">
            <a:avLst/>
          </a:prstGeom>
          <a:noFill/>
          <a:ln w="9525">
            <a:noFill/>
            <a:miter lim="800000"/>
            <a:headEnd/>
            <a:tailEnd/>
          </a:ln>
        </p:spPr>
        <p:txBody>
          <a:bodyPr>
            <a:spAutoFit/>
          </a:bodyPr>
          <a:lstStyle/>
          <a:p>
            <a:pPr algn="ctr">
              <a:defRPr/>
            </a:pPr>
            <a:r>
              <a:rPr lang="fr-FR" sz="3200" dirty="0">
                <a:solidFill>
                  <a:schemeClr val="accent1">
                    <a:lumMod val="75000"/>
                  </a:schemeClr>
                </a:solidFill>
                <a:latin typeface="Baskerville Old Face" pitchFamily="18" charset="0"/>
              </a:rPr>
              <a:t>L’organisation de la </a:t>
            </a:r>
            <a:r>
              <a:rPr lang="fr-FR" sz="3200" dirty="0" smtClean="0">
                <a:solidFill>
                  <a:schemeClr val="accent1">
                    <a:lumMod val="75000"/>
                  </a:schemeClr>
                </a:solidFill>
                <a:latin typeface="Baskerville Old Face" pitchFamily="18" charset="0"/>
              </a:rPr>
              <a:t>comptabilité commerciale</a:t>
            </a:r>
            <a:endParaRPr lang="fr-FR" sz="3200" dirty="0">
              <a:solidFill>
                <a:schemeClr val="accent1">
                  <a:lumMod val="75000"/>
                </a:schemeClr>
              </a:solidFill>
              <a:latin typeface="Baskerville Old Face" pitchFamily="18" charset="0"/>
            </a:endParaRPr>
          </a:p>
        </p:txBody>
      </p:sp>
      <p:sp>
        <p:nvSpPr>
          <p:cNvPr id="97285" name="Rectangle 3"/>
          <p:cNvSpPr>
            <a:spLocks noChangeArrowheads="1"/>
          </p:cNvSpPr>
          <p:nvPr/>
        </p:nvSpPr>
        <p:spPr bwMode="auto">
          <a:xfrm>
            <a:off x="357158" y="2041525"/>
            <a:ext cx="8358246" cy="3108543"/>
          </a:xfrm>
          <a:prstGeom prst="rect">
            <a:avLst/>
          </a:prstGeom>
          <a:noFill/>
          <a:ln w="9525">
            <a:noFill/>
            <a:miter lim="800000"/>
            <a:headEnd/>
            <a:tailEnd/>
          </a:ln>
        </p:spPr>
        <p:txBody>
          <a:bodyPr wrap="square">
            <a:spAutoFit/>
          </a:bodyPr>
          <a:lstStyle/>
          <a:p>
            <a:pPr algn="just">
              <a:spcBef>
                <a:spcPct val="50000"/>
              </a:spcBef>
              <a:buClr>
                <a:schemeClr val="hlink"/>
              </a:buClr>
              <a:buSzPct val="60000"/>
              <a:buFont typeface="Wingdings" pitchFamily="2" charset="2"/>
              <a:buChar char="Ø"/>
            </a:pPr>
            <a:r>
              <a:rPr lang="fr-FR" sz="2000" dirty="0"/>
              <a:t> </a:t>
            </a:r>
            <a:r>
              <a:rPr lang="fr-FR" sz="2800" dirty="0">
                <a:latin typeface="Baskerville Old Face" pitchFamily="18" charset="0"/>
              </a:rPr>
              <a:t>Les commerçants sont tenus d’enregistrer les mouvements affectant les actifs et les passifs de l’exploitation.</a:t>
            </a:r>
          </a:p>
          <a:p>
            <a:pPr algn="just">
              <a:spcBef>
                <a:spcPct val="50000"/>
              </a:spcBef>
              <a:buClr>
                <a:schemeClr val="hlink"/>
              </a:buClr>
              <a:buSzPct val="60000"/>
              <a:buFont typeface="Wingdings" pitchFamily="2" charset="2"/>
              <a:buChar char="Ø"/>
            </a:pPr>
            <a:r>
              <a:rPr lang="fr-FR" sz="2800" dirty="0">
                <a:latin typeface="Baskerville Old Face" pitchFamily="18" charset="0"/>
              </a:rPr>
              <a:t> Ces mouvements sont enregistrés chronologiquement, opération après opération et jour après jour.</a:t>
            </a:r>
          </a:p>
          <a:p>
            <a:pPr algn="just">
              <a:spcBef>
                <a:spcPct val="50000"/>
              </a:spcBef>
              <a:buClr>
                <a:schemeClr val="hlink"/>
              </a:buClr>
              <a:buSzPct val="60000"/>
              <a:buFont typeface="Wingdings" pitchFamily="2" charset="2"/>
              <a:buChar char="Ø"/>
            </a:pPr>
            <a:r>
              <a:rPr lang="fr-FR" sz="2800" dirty="0">
                <a:latin typeface="Baskerville Old Face" pitchFamily="18" charset="0"/>
              </a:rPr>
              <a:t> Les enregistrement sont portés sur des livres</a:t>
            </a:r>
          </a:p>
        </p:txBody>
      </p:sp>
    </p:spTree>
  </p:cSld>
  <p:clrMapOvr>
    <a:masterClrMapping/>
  </p:clrMapOvr>
  <p:transition/>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4" name="Rectangle 2"/>
          <p:cNvSpPr>
            <a:spLocks noGrp="1" noChangeArrowheads="1"/>
          </p:cNvSpPr>
          <p:nvPr>
            <p:ph type="title"/>
          </p:nvPr>
        </p:nvSpPr>
        <p:spPr>
          <a:xfrm>
            <a:off x="457200" y="777875"/>
            <a:ext cx="8229600" cy="730250"/>
          </a:xfrm>
        </p:spPr>
        <p:txBody>
          <a:bodyPr>
            <a:noAutofit/>
          </a:bodyPr>
          <a:lstStyle/>
          <a:p>
            <a:pPr marL="484632" indent="0" eaLnBrk="1" fontAlgn="auto" hangingPunct="1">
              <a:spcAft>
                <a:spcPts val="0"/>
              </a:spcAft>
              <a:defRPr/>
            </a:pPr>
            <a:r>
              <a:rPr lang="fr-FR" sz="4400" dirty="0" smtClean="0">
                <a:solidFill>
                  <a:schemeClr val="accent1">
                    <a:tint val="83000"/>
                    <a:satMod val="150000"/>
                  </a:schemeClr>
                </a:solidFill>
                <a:latin typeface="Baskerville Old Face" pitchFamily="18" charset="0"/>
              </a:rPr>
              <a:t>Les livres comptables</a:t>
            </a:r>
          </a:p>
        </p:txBody>
      </p:sp>
      <p:sp>
        <p:nvSpPr>
          <p:cNvPr id="98307" name="Espace réservé de la date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0689FB8D-661F-46BA-B139-F3297549FBC8}" type="datetime1">
              <a:rPr lang="fr-FR" smtClean="0"/>
              <a:pPr/>
              <a:t>05/10/2023</a:t>
            </a:fld>
            <a:endParaRPr lang="fr-FR" smtClean="0"/>
          </a:p>
        </p:txBody>
      </p:sp>
      <p:sp>
        <p:nvSpPr>
          <p:cNvPr id="98308"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6107C7CB-A7C1-40DB-93C2-BAFB85344464}" type="slidenum">
              <a:rPr lang="fr-FR" smtClean="0"/>
              <a:pPr/>
              <a:t>85</a:t>
            </a:fld>
            <a:endParaRPr lang="fr-FR" smtClean="0"/>
          </a:p>
        </p:txBody>
      </p:sp>
      <p:sp>
        <p:nvSpPr>
          <p:cNvPr id="98309" name="Oval 3"/>
          <p:cNvSpPr>
            <a:spLocks noChangeArrowheads="1"/>
          </p:cNvSpPr>
          <p:nvPr/>
        </p:nvSpPr>
        <p:spPr bwMode="auto">
          <a:xfrm>
            <a:off x="304800" y="2133600"/>
            <a:ext cx="3048000" cy="1066800"/>
          </a:xfrm>
          <a:prstGeom prst="ellipse">
            <a:avLst/>
          </a:prstGeom>
          <a:solidFill>
            <a:schemeClr val="accent1"/>
          </a:solidFill>
          <a:ln w="9525">
            <a:solidFill>
              <a:schemeClr val="tx1"/>
            </a:solidFill>
            <a:round/>
            <a:headEnd/>
            <a:tailEnd/>
          </a:ln>
        </p:spPr>
        <p:txBody>
          <a:bodyPr wrap="none" anchor="ctr"/>
          <a:lstStyle/>
          <a:p>
            <a:pPr algn="ctr"/>
            <a:endParaRPr lang="fr-FR" sz="2800" b="1" i="1">
              <a:latin typeface="Times New Roman" pitchFamily="18" charset="0"/>
            </a:endParaRPr>
          </a:p>
          <a:p>
            <a:pPr algn="ctr"/>
            <a:r>
              <a:rPr lang="fr-FR" sz="2800" i="1">
                <a:latin typeface="Times New Roman" pitchFamily="18" charset="0"/>
              </a:rPr>
              <a:t>Le livre journal</a:t>
            </a:r>
          </a:p>
          <a:p>
            <a:pPr algn="ctr"/>
            <a:endParaRPr lang="fr-FR" sz="2400">
              <a:latin typeface="Times New Roman" pitchFamily="18" charset="0"/>
            </a:endParaRPr>
          </a:p>
        </p:txBody>
      </p:sp>
      <p:sp>
        <p:nvSpPr>
          <p:cNvPr id="98310" name="Oval 4"/>
          <p:cNvSpPr>
            <a:spLocks noChangeArrowheads="1"/>
          </p:cNvSpPr>
          <p:nvPr/>
        </p:nvSpPr>
        <p:spPr bwMode="auto">
          <a:xfrm>
            <a:off x="304800" y="4343400"/>
            <a:ext cx="3200400" cy="990600"/>
          </a:xfrm>
          <a:prstGeom prst="ellipse">
            <a:avLst/>
          </a:prstGeom>
          <a:solidFill>
            <a:schemeClr val="accent1"/>
          </a:solidFill>
          <a:ln w="9525">
            <a:solidFill>
              <a:schemeClr val="tx1"/>
            </a:solidFill>
            <a:round/>
            <a:headEnd/>
            <a:tailEnd/>
          </a:ln>
        </p:spPr>
        <p:txBody>
          <a:bodyPr wrap="none" anchor="ctr"/>
          <a:lstStyle/>
          <a:p>
            <a:pPr algn="ctr"/>
            <a:r>
              <a:rPr lang="fr-FR" sz="2400">
                <a:latin typeface="Times New Roman" pitchFamily="18" charset="0"/>
              </a:rPr>
              <a:t>Le grand livre</a:t>
            </a:r>
          </a:p>
        </p:txBody>
      </p:sp>
      <p:sp>
        <p:nvSpPr>
          <p:cNvPr id="98311" name="Oval 5"/>
          <p:cNvSpPr>
            <a:spLocks noChangeArrowheads="1"/>
          </p:cNvSpPr>
          <p:nvPr/>
        </p:nvSpPr>
        <p:spPr bwMode="auto">
          <a:xfrm>
            <a:off x="5076825" y="2062163"/>
            <a:ext cx="4038600" cy="1295400"/>
          </a:xfrm>
          <a:prstGeom prst="ellipse">
            <a:avLst/>
          </a:prstGeom>
          <a:solidFill>
            <a:schemeClr val="accent1"/>
          </a:solidFill>
          <a:ln w="9525">
            <a:solidFill>
              <a:schemeClr val="tx1"/>
            </a:solidFill>
            <a:round/>
            <a:headEnd/>
            <a:tailEnd/>
          </a:ln>
        </p:spPr>
        <p:txBody>
          <a:bodyPr wrap="none" anchor="ctr"/>
          <a:lstStyle/>
          <a:p>
            <a:pPr algn="ctr"/>
            <a:r>
              <a:rPr lang="fr-FR" sz="2800" i="1">
                <a:latin typeface="Times New Roman" pitchFamily="18" charset="0"/>
              </a:rPr>
              <a:t>Le livre d’inventaire</a:t>
            </a:r>
          </a:p>
          <a:p>
            <a:pPr algn="ctr"/>
            <a:endParaRPr lang="fr-FR" sz="2400">
              <a:latin typeface="Times New Roman" pitchFamily="18" charset="0"/>
            </a:endParaRPr>
          </a:p>
        </p:txBody>
      </p:sp>
      <p:sp>
        <p:nvSpPr>
          <p:cNvPr id="98312" name="Oval 6"/>
          <p:cNvSpPr>
            <a:spLocks noChangeArrowheads="1"/>
          </p:cNvSpPr>
          <p:nvPr/>
        </p:nvSpPr>
        <p:spPr bwMode="auto">
          <a:xfrm>
            <a:off x="5181600" y="4357688"/>
            <a:ext cx="3962400" cy="1143000"/>
          </a:xfrm>
          <a:prstGeom prst="ellipse">
            <a:avLst/>
          </a:prstGeom>
          <a:solidFill>
            <a:schemeClr val="accent1"/>
          </a:solidFill>
          <a:ln w="9525">
            <a:solidFill>
              <a:schemeClr val="tx1"/>
            </a:solidFill>
            <a:round/>
            <a:headEnd/>
            <a:tailEnd/>
          </a:ln>
        </p:spPr>
        <p:txBody>
          <a:bodyPr wrap="none" anchor="ctr"/>
          <a:lstStyle/>
          <a:p>
            <a:endParaRPr lang="fr-FR" sz="1800"/>
          </a:p>
        </p:txBody>
      </p:sp>
      <p:sp>
        <p:nvSpPr>
          <p:cNvPr id="98313" name="Rectangle 7"/>
          <p:cNvSpPr>
            <a:spLocks noChangeArrowheads="1"/>
          </p:cNvSpPr>
          <p:nvPr/>
        </p:nvSpPr>
        <p:spPr bwMode="auto">
          <a:xfrm>
            <a:off x="5475288" y="4738688"/>
            <a:ext cx="3211512" cy="519112"/>
          </a:xfrm>
          <a:prstGeom prst="rect">
            <a:avLst/>
          </a:prstGeom>
          <a:noFill/>
          <a:ln w="9525">
            <a:noFill/>
            <a:miter lim="800000"/>
            <a:headEnd/>
            <a:tailEnd/>
          </a:ln>
        </p:spPr>
        <p:txBody>
          <a:bodyPr wrap="none">
            <a:spAutoFit/>
          </a:bodyPr>
          <a:lstStyle/>
          <a:p>
            <a:r>
              <a:rPr lang="fr-FR" sz="2800" i="1">
                <a:latin typeface="Times New Roman" pitchFamily="18" charset="0"/>
              </a:rPr>
              <a:t>Les états de synthèse</a:t>
            </a:r>
          </a:p>
        </p:txBody>
      </p:sp>
    </p:spTree>
  </p:cSld>
  <p:clrMapOvr>
    <a:masterClrMapping/>
  </p:clrMapOvr>
  <p:transition/>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8" name="Rectangle 2"/>
          <p:cNvSpPr>
            <a:spLocks noGrp="1" noChangeArrowheads="1"/>
          </p:cNvSpPr>
          <p:nvPr>
            <p:ph type="title"/>
          </p:nvPr>
        </p:nvSpPr>
        <p:spPr>
          <a:xfrm>
            <a:off x="1989138" y="493713"/>
            <a:ext cx="6456362" cy="914400"/>
          </a:xfrm>
        </p:spPr>
        <p:txBody>
          <a:bodyPr/>
          <a:lstStyle/>
          <a:p>
            <a:pPr marL="484632" indent="0" eaLnBrk="1" fontAlgn="auto" hangingPunct="1">
              <a:spcAft>
                <a:spcPts val="0"/>
              </a:spcAft>
              <a:defRPr/>
            </a:pPr>
            <a:r>
              <a:rPr lang="fr-FR" dirty="0" smtClean="0">
                <a:solidFill>
                  <a:schemeClr val="accent1">
                    <a:tint val="83000"/>
                    <a:satMod val="150000"/>
                  </a:schemeClr>
                </a:solidFill>
                <a:latin typeface="Baskerville Old Face" pitchFamily="18" charset="0"/>
              </a:rPr>
              <a:t>Le livre journal</a:t>
            </a:r>
          </a:p>
        </p:txBody>
      </p:sp>
      <p:sp>
        <p:nvSpPr>
          <p:cNvPr id="99331" name="Espace réservé de la date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4C07D139-E456-48E2-871F-D5CB5AC74CE5}" type="datetime1">
              <a:rPr lang="fr-FR" smtClean="0"/>
              <a:pPr/>
              <a:t>05/10/2023</a:t>
            </a:fld>
            <a:endParaRPr lang="fr-FR" smtClean="0"/>
          </a:p>
        </p:txBody>
      </p:sp>
      <p:sp>
        <p:nvSpPr>
          <p:cNvPr id="99332"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B9D1E727-BA98-4CF9-A88D-81491925F044}" type="slidenum">
              <a:rPr lang="fr-FR" smtClean="0"/>
              <a:pPr/>
              <a:t>86</a:t>
            </a:fld>
            <a:endParaRPr lang="fr-FR" smtClean="0"/>
          </a:p>
        </p:txBody>
      </p:sp>
      <p:sp>
        <p:nvSpPr>
          <p:cNvPr id="99333" name="Rectangle 3"/>
          <p:cNvSpPr>
            <a:spLocks noChangeArrowheads="1"/>
          </p:cNvSpPr>
          <p:nvPr/>
        </p:nvSpPr>
        <p:spPr bwMode="auto">
          <a:xfrm>
            <a:off x="395288" y="1524000"/>
            <a:ext cx="8569325" cy="4647426"/>
          </a:xfrm>
          <a:prstGeom prst="rect">
            <a:avLst/>
          </a:prstGeom>
          <a:noFill/>
          <a:ln w="9525">
            <a:noFill/>
            <a:miter lim="800000"/>
            <a:headEnd/>
            <a:tailEnd/>
          </a:ln>
        </p:spPr>
        <p:txBody>
          <a:bodyPr wrap="square">
            <a:spAutoFit/>
          </a:bodyPr>
          <a:lstStyle/>
          <a:p>
            <a:pPr algn="just">
              <a:spcBef>
                <a:spcPct val="50000"/>
              </a:spcBef>
            </a:pPr>
            <a:endParaRPr lang="fr-FR" sz="2800" dirty="0" smtClean="0">
              <a:latin typeface="Baskerville Old Face" pitchFamily="18" charset="0"/>
            </a:endParaRPr>
          </a:p>
          <a:p>
            <a:pPr algn="just">
              <a:spcBef>
                <a:spcPct val="50000"/>
              </a:spcBef>
              <a:buFont typeface="Wingdings" pitchFamily="2" charset="2"/>
              <a:buChar char="§"/>
            </a:pPr>
            <a:r>
              <a:rPr lang="fr-FR" sz="2800" dirty="0" smtClean="0">
                <a:latin typeface="Baskerville Old Face" pitchFamily="18" charset="0"/>
              </a:rPr>
              <a:t>Il </a:t>
            </a:r>
            <a:r>
              <a:rPr lang="fr-FR" sz="2800" dirty="0">
                <a:latin typeface="Baskerville Old Face" pitchFamily="18" charset="0"/>
              </a:rPr>
              <a:t>donne une image fidèle et précise sur la situation financière de l’entreprise, lois 9_88</a:t>
            </a:r>
          </a:p>
          <a:p>
            <a:pPr algn="just">
              <a:spcBef>
                <a:spcPct val="50000"/>
              </a:spcBef>
              <a:buFont typeface="Wingdings" pitchFamily="2" charset="2"/>
              <a:buChar char="§"/>
            </a:pPr>
            <a:r>
              <a:rPr lang="fr-FR" sz="2800" dirty="0">
                <a:latin typeface="Baskerville Old Face" pitchFamily="18" charset="0"/>
              </a:rPr>
              <a:t> Il reprend toutes les opérations effectuées ou jour le jour</a:t>
            </a:r>
            <a:r>
              <a:rPr lang="fr-FR" sz="2800" dirty="0" smtClean="0">
                <a:latin typeface="Baskerville Old Face" pitchFamily="18" charset="0"/>
              </a:rPr>
              <a:t>. </a:t>
            </a:r>
          </a:p>
          <a:p>
            <a:pPr algn="just">
              <a:spcBef>
                <a:spcPct val="50000"/>
              </a:spcBef>
              <a:buFont typeface="Wingdings" pitchFamily="2" charset="2"/>
              <a:buChar char="§"/>
            </a:pPr>
            <a:r>
              <a:rPr lang="fr-FR" sz="2800" dirty="0" smtClean="0">
                <a:latin typeface="Baskerville Old Face" pitchFamily="18" charset="0"/>
              </a:rPr>
              <a:t>En </a:t>
            </a:r>
            <a:r>
              <a:rPr lang="fr-FR" sz="2800" dirty="0">
                <a:latin typeface="Baskerville Old Face" pitchFamily="18" charset="0"/>
              </a:rPr>
              <a:t>cas de diversité d’activités et d’impossibilité d’inscription de toutes les opérations le commerçant à la possibilité de tenir des livres annexes à condition qu’il reporte leur contenu  à la fin du </a:t>
            </a:r>
            <a:r>
              <a:rPr lang="fr-FR" sz="2800" dirty="0" smtClean="0">
                <a:latin typeface="Baskerville Old Face" pitchFamily="18" charset="0"/>
              </a:rPr>
              <a:t>mois </a:t>
            </a:r>
            <a:r>
              <a:rPr lang="fr-FR" sz="2800" dirty="0">
                <a:latin typeface="Baskerville Old Face" pitchFamily="18" charset="0"/>
              </a:rPr>
              <a:t>sur le grand </a:t>
            </a:r>
            <a:r>
              <a:rPr lang="fr-FR" sz="2800" dirty="0" smtClean="0">
                <a:latin typeface="Baskerville Old Face" pitchFamily="18" charset="0"/>
              </a:rPr>
              <a:t>livre.</a:t>
            </a:r>
            <a:endParaRPr lang="fr-FR" sz="2800" dirty="0">
              <a:latin typeface="Baskerville Old Face" pitchFamily="18" charset="0"/>
            </a:endParaRPr>
          </a:p>
          <a:p>
            <a:pPr algn="just">
              <a:spcBef>
                <a:spcPct val="50000"/>
              </a:spcBef>
            </a:pPr>
            <a:r>
              <a:rPr lang="fr-FR" sz="2000" dirty="0">
                <a:latin typeface="Baskerville Old Face" pitchFamily="18" charset="0"/>
              </a:rPr>
              <a:t> </a:t>
            </a:r>
          </a:p>
        </p:txBody>
      </p:sp>
    </p:spTree>
  </p:cSld>
  <p:clrMapOvr>
    <a:masterClrMapping/>
  </p:clrMapOvr>
  <p:transition/>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2" name="Rectangle 2"/>
          <p:cNvSpPr>
            <a:spLocks noGrp="1" noChangeArrowheads="1"/>
          </p:cNvSpPr>
          <p:nvPr>
            <p:ph type="title"/>
          </p:nvPr>
        </p:nvSpPr>
        <p:spPr>
          <a:xfrm>
            <a:off x="428596" y="214291"/>
            <a:ext cx="8258204" cy="928694"/>
          </a:xfrm>
        </p:spPr>
        <p:txBody>
          <a:bodyPr/>
          <a:lstStyle/>
          <a:p>
            <a:pPr marL="484632" indent="0" eaLnBrk="1" fontAlgn="auto" hangingPunct="1">
              <a:spcAft>
                <a:spcPts val="0"/>
              </a:spcAft>
              <a:defRPr/>
            </a:pPr>
            <a:r>
              <a:rPr lang="fr-FR" sz="3600" dirty="0" smtClean="0">
                <a:solidFill>
                  <a:schemeClr val="accent1">
                    <a:tint val="83000"/>
                    <a:satMod val="150000"/>
                  </a:schemeClr>
                </a:solidFill>
                <a:effectLst/>
                <a:latin typeface="Baskerville Old Face" pitchFamily="18" charset="0"/>
              </a:rPr>
              <a:t>Le livres d’inventaires</a:t>
            </a:r>
          </a:p>
        </p:txBody>
      </p:sp>
      <p:sp>
        <p:nvSpPr>
          <p:cNvPr id="100355" name="Espace réservé de la date 4"/>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73A8E066-45FF-484A-8E3E-E924796B4D17}" type="datetime1">
              <a:rPr lang="fr-FR" smtClean="0"/>
              <a:pPr/>
              <a:t>05/10/2023</a:t>
            </a:fld>
            <a:endParaRPr lang="fr-FR" smtClean="0"/>
          </a:p>
        </p:txBody>
      </p:sp>
      <p:sp>
        <p:nvSpPr>
          <p:cNvPr id="100356" name="Espace réservé du numéro de diapositive 3"/>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599C3760-A46E-4850-BB2E-ABF86B91E8A6}" type="slidenum">
              <a:rPr lang="fr-FR" smtClean="0"/>
              <a:pPr/>
              <a:t>87</a:t>
            </a:fld>
            <a:endParaRPr lang="fr-FR" smtClean="0"/>
          </a:p>
        </p:txBody>
      </p:sp>
      <p:sp>
        <p:nvSpPr>
          <p:cNvPr id="100357" name="Rectangle 3"/>
          <p:cNvSpPr>
            <a:spLocks noChangeArrowheads="1"/>
          </p:cNvSpPr>
          <p:nvPr/>
        </p:nvSpPr>
        <p:spPr bwMode="auto">
          <a:xfrm>
            <a:off x="2232025" y="2133600"/>
            <a:ext cx="4646613" cy="457200"/>
          </a:xfrm>
          <a:prstGeom prst="rect">
            <a:avLst/>
          </a:prstGeom>
          <a:noFill/>
          <a:ln w="9525">
            <a:noFill/>
            <a:miter lim="800000"/>
            <a:headEnd/>
            <a:tailEnd/>
          </a:ln>
        </p:spPr>
        <p:txBody>
          <a:bodyPr wrap="none">
            <a:spAutoFit/>
          </a:bodyPr>
          <a:lstStyle/>
          <a:p>
            <a:r>
              <a:rPr lang="fr-FR" sz="2400">
                <a:latin typeface="Times New Roman" pitchFamily="18" charset="0"/>
              </a:rPr>
              <a:t>Se fait à la fin de chaque fin d’année</a:t>
            </a:r>
          </a:p>
        </p:txBody>
      </p:sp>
      <p:sp>
        <p:nvSpPr>
          <p:cNvPr id="100358" name="Rectangle 4"/>
          <p:cNvSpPr>
            <a:spLocks noChangeArrowheads="1"/>
          </p:cNvSpPr>
          <p:nvPr/>
        </p:nvSpPr>
        <p:spPr bwMode="auto">
          <a:xfrm>
            <a:off x="2300288" y="2667000"/>
            <a:ext cx="4543425" cy="519113"/>
          </a:xfrm>
          <a:prstGeom prst="rect">
            <a:avLst/>
          </a:prstGeom>
          <a:noFill/>
          <a:ln w="9525">
            <a:noFill/>
            <a:miter lim="800000"/>
            <a:headEnd/>
            <a:tailEnd/>
          </a:ln>
        </p:spPr>
        <p:txBody>
          <a:bodyPr wrap="none">
            <a:spAutoFit/>
          </a:bodyPr>
          <a:lstStyle/>
          <a:p>
            <a:r>
              <a:rPr lang="fr-FR" sz="2800">
                <a:latin typeface="Times New Roman" pitchFamily="18" charset="0"/>
              </a:rPr>
              <a:t>Les états de synthèse annuels</a:t>
            </a:r>
            <a:r>
              <a:rPr lang="fr-FR" sz="2400">
                <a:latin typeface="Times New Roman" pitchFamily="18" charset="0"/>
              </a:rPr>
              <a:t> </a:t>
            </a:r>
          </a:p>
        </p:txBody>
      </p:sp>
      <p:sp>
        <p:nvSpPr>
          <p:cNvPr id="636933" name="Rectangle 5"/>
          <p:cNvSpPr>
            <a:spLocks noChangeArrowheads="1"/>
          </p:cNvSpPr>
          <p:nvPr/>
        </p:nvSpPr>
        <p:spPr bwMode="auto">
          <a:xfrm>
            <a:off x="428625" y="4000500"/>
            <a:ext cx="8072438" cy="2678113"/>
          </a:xfrm>
          <a:prstGeom prst="rect">
            <a:avLst/>
          </a:prstGeom>
          <a:noFill/>
          <a:ln w="9525">
            <a:noFill/>
            <a:miter lim="800000"/>
            <a:headEnd/>
            <a:tailEnd/>
          </a:ln>
          <a:effectLst/>
        </p:spPr>
        <p:txBody>
          <a:bodyPr>
            <a:spAutoFit/>
          </a:bodyPr>
          <a:lstStyle/>
          <a:p>
            <a:pPr algn="just">
              <a:spcBef>
                <a:spcPct val="50000"/>
              </a:spcBef>
              <a:defRPr/>
            </a:pPr>
            <a:r>
              <a:rPr lang="fr-FR" sz="2800" dirty="0">
                <a:effectLst>
                  <a:outerShdw blurRad="38100" dist="38100" dir="2700000" algn="tl">
                    <a:srgbClr val="C0C0C0"/>
                  </a:outerShdw>
                </a:effectLst>
                <a:latin typeface="Baskerville Old Face" pitchFamily="18" charset="0"/>
              </a:rPr>
              <a:t>Le commerçant procède à la fin de chaque fin d’année à l’élaboration de synthèses annuels sur la base de ce qui est contenu dans les </a:t>
            </a:r>
            <a:r>
              <a:rPr lang="fr-FR" sz="2800" dirty="0" smtClean="0">
                <a:effectLst>
                  <a:outerShdw blurRad="38100" dist="38100" dir="2700000" algn="tl">
                    <a:srgbClr val="C0C0C0"/>
                  </a:outerShdw>
                </a:effectLst>
                <a:latin typeface="Baskerville Old Face" pitchFamily="18" charset="0"/>
              </a:rPr>
              <a:t>livres. Ils </a:t>
            </a:r>
            <a:r>
              <a:rPr lang="fr-FR" sz="2800" dirty="0">
                <a:effectLst>
                  <a:outerShdw blurRad="38100" dist="38100" dir="2700000" algn="tl">
                    <a:srgbClr val="C0C0C0"/>
                  </a:outerShdw>
                </a:effectLst>
                <a:latin typeface="Baskerville Old Face" pitchFamily="18" charset="0"/>
              </a:rPr>
              <a:t>comportent le bilan; le compte de produits et charges ; l’état des Soldes de gestion; tableau de financement; états des informations complémentaires</a:t>
            </a:r>
            <a:r>
              <a:rPr lang="fr-FR" sz="2800" dirty="0">
                <a:latin typeface="Baskerville Old Face" pitchFamily="18" charset="0"/>
              </a:rPr>
              <a:t>.</a:t>
            </a:r>
          </a:p>
        </p:txBody>
      </p:sp>
      <p:sp>
        <p:nvSpPr>
          <p:cNvPr id="100360" name="AutoShape 6"/>
          <p:cNvSpPr>
            <a:spLocks noChangeArrowheads="1"/>
          </p:cNvSpPr>
          <p:nvPr/>
        </p:nvSpPr>
        <p:spPr bwMode="auto">
          <a:xfrm>
            <a:off x="3886200" y="1371600"/>
            <a:ext cx="838200" cy="762000"/>
          </a:xfrm>
          <a:prstGeom prst="downArrow">
            <a:avLst>
              <a:gd name="adj1" fmla="val 50000"/>
              <a:gd name="adj2" fmla="val 25000"/>
            </a:avLst>
          </a:prstGeom>
          <a:solidFill>
            <a:schemeClr val="accent1"/>
          </a:solidFill>
          <a:ln w="9525">
            <a:solidFill>
              <a:schemeClr val="tx1"/>
            </a:solidFill>
            <a:miter lim="800000"/>
            <a:headEnd/>
            <a:tailEnd/>
          </a:ln>
        </p:spPr>
        <p:txBody>
          <a:bodyPr wrap="none" anchor="ctr"/>
          <a:lstStyle/>
          <a:p>
            <a:endParaRPr lang="fr-FR" sz="1800"/>
          </a:p>
        </p:txBody>
      </p:sp>
      <p:sp>
        <p:nvSpPr>
          <p:cNvPr id="100361" name="AutoShape 7"/>
          <p:cNvSpPr>
            <a:spLocks noChangeArrowheads="1"/>
          </p:cNvSpPr>
          <p:nvPr/>
        </p:nvSpPr>
        <p:spPr bwMode="auto">
          <a:xfrm>
            <a:off x="3929063" y="3214688"/>
            <a:ext cx="685800" cy="762000"/>
          </a:xfrm>
          <a:prstGeom prst="downArrow">
            <a:avLst>
              <a:gd name="adj1" fmla="val 50000"/>
              <a:gd name="adj2" fmla="val 27778"/>
            </a:avLst>
          </a:prstGeom>
          <a:solidFill>
            <a:schemeClr val="accent1"/>
          </a:solidFill>
          <a:ln w="9525">
            <a:solidFill>
              <a:schemeClr val="tx1"/>
            </a:solidFill>
            <a:miter lim="800000"/>
            <a:headEnd/>
            <a:tailEnd/>
          </a:ln>
        </p:spPr>
        <p:txBody>
          <a:bodyPr wrap="none" anchor="ctr"/>
          <a:lstStyle/>
          <a:p>
            <a:endParaRPr lang="fr-FR" sz="1800"/>
          </a:p>
        </p:txBody>
      </p:sp>
    </p:spTree>
  </p:cSld>
  <p:clrMapOvr>
    <a:masterClrMapping/>
  </p:clrMapOvr>
  <p:transition/>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Espace réservé de la date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B205A5B7-AFB0-44D9-AC50-A0E31DEBBB7C}" type="datetime1">
              <a:rPr lang="fr-FR" smtClean="0"/>
              <a:pPr/>
              <a:t>05/10/2023</a:t>
            </a:fld>
            <a:endParaRPr lang="fr-FR" smtClean="0"/>
          </a:p>
        </p:txBody>
      </p:sp>
      <p:sp>
        <p:nvSpPr>
          <p:cNvPr id="101379" name="Espace réservé du numéro de diapositive 2"/>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1FAB03F3-E0C1-4E9F-87AA-109015D89CAE}" type="slidenum">
              <a:rPr lang="fr-FR" smtClean="0"/>
              <a:pPr/>
              <a:t>88</a:t>
            </a:fld>
            <a:endParaRPr lang="fr-FR" smtClean="0"/>
          </a:p>
        </p:txBody>
      </p:sp>
      <p:sp>
        <p:nvSpPr>
          <p:cNvPr id="101380" name="Rectangle 2"/>
          <p:cNvSpPr>
            <a:spLocks noChangeArrowheads="1"/>
          </p:cNvSpPr>
          <p:nvPr/>
        </p:nvSpPr>
        <p:spPr bwMode="auto">
          <a:xfrm>
            <a:off x="571500" y="2120900"/>
            <a:ext cx="8143875" cy="1976438"/>
          </a:xfrm>
          <a:prstGeom prst="rect">
            <a:avLst/>
          </a:prstGeom>
          <a:noFill/>
          <a:ln w="9525">
            <a:noFill/>
            <a:miter lim="800000"/>
            <a:headEnd/>
            <a:tailEnd/>
          </a:ln>
        </p:spPr>
        <p:txBody>
          <a:bodyPr>
            <a:spAutoFit/>
          </a:bodyPr>
          <a:lstStyle/>
          <a:p>
            <a:pPr algn="ctr">
              <a:spcBef>
                <a:spcPct val="20000"/>
              </a:spcBef>
              <a:buClr>
                <a:schemeClr val="hlink"/>
              </a:buClr>
              <a:buSzPct val="60000"/>
              <a:buFont typeface="Wingdings" pitchFamily="2" charset="2"/>
              <a:buNone/>
            </a:pPr>
            <a:r>
              <a:rPr lang="fr-FR" sz="3600">
                <a:latin typeface="Baskerville Old Face" pitchFamily="18" charset="0"/>
              </a:rPr>
              <a:t>Ces informations ont pour bute d expliquer</a:t>
            </a:r>
          </a:p>
          <a:p>
            <a:pPr algn="ctr">
              <a:spcBef>
                <a:spcPct val="20000"/>
              </a:spcBef>
              <a:buClr>
                <a:schemeClr val="hlink"/>
              </a:buClr>
              <a:buSzPct val="60000"/>
              <a:buFont typeface="Wingdings" pitchFamily="2" charset="2"/>
              <a:buNone/>
            </a:pPr>
            <a:r>
              <a:rPr lang="fr-FR" sz="3600">
                <a:latin typeface="Baskerville Old Face" pitchFamily="18" charset="0"/>
              </a:rPr>
              <a:t> et de préciser le contenu des états </a:t>
            </a:r>
          </a:p>
          <a:p>
            <a:pPr algn="ctr">
              <a:spcBef>
                <a:spcPct val="20000"/>
              </a:spcBef>
              <a:buClr>
                <a:schemeClr val="hlink"/>
              </a:buClr>
              <a:buSzPct val="60000"/>
              <a:buFont typeface="Wingdings" pitchFamily="2" charset="2"/>
              <a:buNone/>
            </a:pPr>
            <a:r>
              <a:rPr lang="fr-FR" sz="3600">
                <a:latin typeface="Baskerville Old Face" pitchFamily="18" charset="0"/>
              </a:rPr>
              <a:t>de synthèse annuels</a:t>
            </a:r>
          </a:p>
        </p:txBody>
      </p:sp>
    </p:spTree>
  </p:cSld>
  <p:clrMapOvr>
    <a:masterClrMapping/>
  </p:clrMapOvr>
  <p:transition/>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4400" b="1" dirty="0" smtClean="0">
                <a:solidFill>
                  <a:schemeClr val="accent1">
                    <a:tint val="83000"/>
                    <a:satMod val="150000"/>
                  </a:schemeClr>
                </a:solidFill>
                <a:latin typeface="Baskerville Old Face" pitchFamily="18" charset="0"/>
              </a:rPr>
              <a:t>Tenue des livres comptables</a:t>
            </a:r>
            <a:endParaRPr lang="fr-FR" sz="4400" dirty="0"/>
          </a:p>
        </p:txBody>
      </p:sp>
      <p:sp>
        <p:nvSpPr>
          <p:cNvPr id="3" name="Espace réservé du contenu 2"/>
          <p:cNvSpPr>
            <a:spLocks noGrp="1"/>
          </p:cNvSpPr>
          <p:nvPr>
            <p:ph idx="1"/>
          </p:nvPr>
        </p:nvSpPr>
        <p:spPr/>
        <p:txBody>
          <a:bodyPr/>
          <a:lstStyle/>
          <a:p>
            <a:pPr algn="just"/>
            <a:endParaRPr lang="fr-FR" dirty="0" smtClean="0"/>
          </a:p>
          <a:p>
            <a:pPr algn="just"/>
            <a:endParaRPr lang="fr-FR" dirty="0" smtClean="0"/>
          </a:p>
          <a:p>
            <a:pPr algn="just"/>
            <a:r>
              <a:rPr lang="fr-FR" sz="2400" dirty="0" smtClean="0">
                <a:latin typeface="Baskerville Old Face" pitchFamily="18" charset="0"/>
              </a:rPr>
              <a:t>Pour s’assurer de l’exactitude des contenues dans les livres, le législateur a prévu quelques règles dans la loi n° 9-88 (art 8 ).</a:t>
            </a:r>
          </a:p>
          <a:p>
            <a:pPr algn="just"/>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612198"/>
          </a:xfrm>
        </p:spPr>
        <p:txBody>
          <a:bodyPr>
            <a:normAutofit/>
          </a:bodyPr>
          <a:lstStyle/>
          <a:p>
            <a:pPr algn="ctr"/>
            <a:r>
              <a:rPr lang="fr-FR" sz="3600" dirty="0" smtClean="0"/>
              <a:t>Les conditions d’acquisition de le qualité de commerçant </a:t>
            </a:r>
            <a:endParaRPr lang="fr-FR" sz="3600" dirty="0"/>
          </a:p>
        </p:txBody>
      </p:sp>
      <p:sp>
        <p:nvSpPr>
          <p:cNvPr id="3" name="Espace réservé du texte 2"/>
          <p:cNvSpPr>
            <a:spLocks noGrp="1"/>
          </p:cNvSpPr>
          <p:nvPr>
            <p:ph type="body" idx="1"/>
          </p:nvPr>
        </p:nvSpPr>
        <p:spPr>
          <a:xfrm>
            <a:off x="530352" y="3357562"/>
            <a:ext cx="7772400" cy="1928826"/>
          </a:xfrm>
        </p:spPr>
        <p:txBody>
          <a:bodyPr/>
          <a:lstStyle/>
          <a:p>
            <a:endParaRPr lang="fr-FR" dirty="0"/>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3"/>
          <p:cNvSpPr>
            <a:spLocks noGrp="1" noChangeArrowheads="1"/>
          </p:cNvSpPr>
          <p:nvPr>
            <p:ph idx="1"/>
          </p:nvPr>
        </p:nvSpPr>
        <p:spPr>
          <a:xfrm>
            <a:off x="285720" y="1928813"/>
            <a:ext cx="8572560" cy="4525962"/>
          </a:xfrm>
        </p:spPr>
        <p:txBody>
          <a:bodyPr/>
          <a:lstStyle/>
          <a:p>
            <a:pPr algn="just" eaLnBrk="1" hangingPunct="1">
              <a:lnSpc>
                <a:spcPct val="90000"/>
              </a:lnSpc>
            </a:pPr>
            <a:endParaRPr lang="fr-FR" sz="2800" dirty="0" smtClean="0">
              <a:latin typeface="Baskerville Old Face" pitchFamily="18" charset="0"/>
            </a:endParaRPr>
          </a:p>
          <a:p>
            <a:pPr algn="just" eaLnBrk="1" hangingPunct="1">
              <a:lnSpc>
                <a:spcPct val="90000"/>
              </a:lnSpc>
              <a:buFont typeface="Wingdings" pitchFamily="2" charset="2"/>
              <a:buChar char="v"/>
            </a:pPr>
            <a:r>
              <a:rPr lang="fr-FR" sz="2800" dirty="0" smtClean="0">
                <a:latin typeface="Baskerville Old Face" pitchFamily="18" charset="0"/>
              </a:rPr>
              <a:t>Au moment de l’ouverture de l’entreprise, le livre journal et le livre d’inventaire doivent être présentés au tribunal. </a:t>
            </a:r>
          </a:p>
          <a:p>
            <a:pPr algn="just" eaLnBrk="1" hangingPunct="1">
              <a:lnSpc>
                <a:spcPct val="90000"/>
              </a:lnSpc>
              <a:buFont typeface="Wingdings" pitchFamily="2" charset="2"/>
              <a:buChar char="v"/>
            </a:pPr>
            <a:endParaRPr lang="fr-FR" sz="2800" dirty="0" smtClean="0">
              <a:latin typeface="Baskerville Old Face" pitchFamily="18" charset="0"/>
            </a:endParaRPr>
          </a:p>
          <a:p>
            <a:pPr algn="just" eaLnBrk="1" hangingPunct="1">
              <a:lnSpc>
                <a:spcPct val="90000"/>
              </a:lnSpc>
              <a:buFont typeface="Wingdings" pitchFamily="2" charset="2"/>
              <a:buChar char="v"/>
            </a:pPr>
            <a:r>
              <a:rPr lang="fr-FR" sz="2800" dirty="0" smtClean="0">
                <a:latin typeface="Baskerville Old Face" pitchFamily="18" charset="0"/>
              </a:rPr>
              <a:t>Le greffier cote les feuilles, il les paraphe en y apposant le signe qui  va permettre de les identifier chaque livre reçoit un numéro répertorié par le greffier sur son registre spécial.</a:t>
            </a:r>
          </a:p>
          <a:p>
            <a:pPr algn="just" eaLnBrk="1" hangingPunct="1">
              <a:lnSpc>
                <a:spcPct val="90000"/>
              </a:lnSpc>
            </a:pPr>
            <a:endParaRPr lang="fr-FR" dirty="0" smtClean="0"/>
          </a:p>
        </p:txBody>
      </p:sp>
      <p:sp>
        <p:nvSpPr>
          <p:cNvPr id="104451" name="Espace réservé de la date 5"/>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D3FF7D38-4443-4EF9-BD62-88D3AE5E24B9}" type="datetime1">
              <a:rPr lang="fr-FR" smtClean="0"/>
              <a:pPr/>
              <a:t>05/10/2023</a:t>
            </a:fld>
            <a:endParaRPr lang="fr-FR" smtClean="0"/>
          </a:p>
        </p:txBody>
      </p:sp>
      <p:sp>
        <p:nvSpPr>
          <p:cNvPr id="104452"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A121FDB8-33F4-4118-A45E-7AB6D4F91ED5}" type="slidenum">
              <a:rPr lang="fr-FR" smtClean="0"/>
              <a:pPr/>
              <a:t>90</a:t>
            </a:fld>
            <a:endParaRPr lang="fr-FR" smtClean="0"/>
          </a:p>
        </p:txBody>
      </p:sp>
    </p:spTree>
  </p:cSld>
  <p:clrMapOvr>
    <a:masterClrMapping/>
  </p:clrMapOvr>
  <p:transition/>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267494"/>
            <a:ext cx="8258204" cy="804052"/>
          </a:xfrm>
        </p:spPr>
        <p:txBody>
          <a:bodyPr>
            <a:normAutofit fontScale="90000"/>
          </a:bodyPr>
          <a:lstStyle/>
          <a:p>
            <a:pPr algn="ctr">
              <a:defRPr/>
            </a:pPr>
            <a:r>
              <a:rPr lang="fr-FR" dirty="0" smtClean="0">
                <a:latin typeface="Baskerville Old Face" pitchFamily="18" charset="0"/>
              </a:rPr>
              <a:t>La preuve comptable</a:t>
            </a:r>
            <a:endParaRPr lang="fr-FR" dirty="0">
              <a:latin typeface="Baskerville Old Face" pitchFamily="18" charset="0"/>
            </a:endParaRPr>
          </a:p>
        </p:txBody>
      </p:sp>
      <p:sp>
        <p:nvSpPr>
          <p:cNvPr id="105475" name="Espace réservé du contenu 2"/>
          <p:cNvSpPr>
            <a:spLocks noGrp="1"/>
          </p:cNvSpPr>
          <p:nvPr>
            <p:ph idx="1"/>
          </p:nvPr>
        </p:nvSpPr>
        <p:spPr>
          <a:xfrm>
            <a:off x="285750" y="1214438"/>
            <a:ext cx="8401050" cy="5240337"/>
          </a:xfrm>
        </p:spPr>
        <p:txBody>
          <a:bodyPr/>
          <a:lstStyle/>
          <a:p>
            <a:pPr algn="just"/>
            <a:endParaRPr lang="fr-FR" dirty="0" smtClean="0">
              <a:latin typeface="Baskerville Old Face" pitchFamily="18" charset="0"/>
            </a:endParaRPr>
          </a:p>
          <a:p>
            <a:pPr algn="just"/>
            <a:r>
              <a:rPr lang="fr-FR" dirty="0" smtClean="0">
                <a:latin typeface="Baskerville Old Face" pitchFamily="18" charset="0"/>
              </a:rPr>
              <a:t>L’ un des intérêts d’une comptabilité régulièrement tenue est de pouvoir être admise en justice, pour faire preuve entre commerçants à raison des faits de commerce, et même en faveur de celui qui le tient.</a:t>
            </a:r>
          </a:p>
          <a:p>
            <a:pPr algn="just"/>
            <a:endParaRPr lang="fr-FR" dirty="0" smtClean="0">
              <a:latin typeface="Baskerville Old Face" pitchFamily="18" charset="0"/>
            </a:endParaRPr>
          </a:p>
          <a:p>
            <a:pPr algn="just"/>
            <a:r>
              <a:rPr lang="fr-FR" dirty="0" smtClean="0">
                <a:latin typeface="Baskerville Old Face" pitchFamily="18" charset="0"/>
              </a:rPr>
              <a:t>En revanche les tiers peuvent faire valoir contre le commerçant  le contenu de sa comptabilités même irrégulièrement  tenue (Art. 20 du CC).</a:t>
            </a:r>
          </a:p>
        </p:txBody>
      </p:sp>
      <p:sp>
        <p:nvSpPr>
          <p:cNvPr id="105476" name="Espace réservé de la date 3"/>
          <p:cNvSpPr>
            <a:spLocks noGrp="1"/>
          </p:cNvSpPr>
          <p:nvPr>
            <p:ph type="dt" sz="half" idx="10"/>
          </p:nvPr>
        </p:nvSpPr>
        <p:spPr bwMode="auto">
          <a:noFill/>
          <a:ln>
            <a:miter lim="800000"/>
            <a:headEnd/>
            <a:tailEnd/>
          </a:ln>
        </p:spPr>
        <p:txBody>
          <a:bodyPr wrap="square" lIns="91440" tIns="45720" rIns="91440" bIns="45720" numCol="1" anchorCtr="0" compatLnSpc="1">
            <a:prstTxWarp prst="textNoShape">
              <a:avLst/>
            </a:prstTxWarp>
          </a:bodyPr>
          <a:lstStyle/>
          <a:p>
            <a:fld id="{F414771D-377A-4B6D-BA06-9BE32A8B3134}" type="datetime1">
              <a:rPr lang="fr-FR" smtClean="0"/>
              <a:pPr/>
              <a:t>05/10/2023</a:t>
            </a:fld>
            <a:endParaRPr lang="fr-FR" smtClean="0"/>
          </a:p>
        </p:txBody>
      </p:sp>
      <p:sp>
        <p:nvSpPr>
          <p:cNvPr id="105477" name="Espace réservé du numéro de diapositive 4"/>
          <p:cNvSpPr>
            <a:spLocks noGrp="1"/>
          </p:cNvSpPr>
          <p:nvPr>
            <p:ph type="sldNum" sz="quarter" idx="12"/>
          </p:nvPr>
        </p:nvSpPr>
        <p:spPr bwMode="auto">
          <a:noFill/>
          <a:ln>
            <a:miter lim="800000"/>
            <a:headEnd/>
            <a:tailEnd/>
          </a:ln>
        </p:spPr>
        <p:txBody>
          <a:bodyPr wrap="square" lIns="91440" tIns="45720" rIns="91440" bIns="45720" numCol="1" anchorCtr="0" compatLnSpc="1">
            <a:prstTxWarp prst="textNoShape">
              <a:avLst/>
            </a:prstTxWarp>
          </a:bodyPr>
          <a:lstStyle/>
          <a:p>
            <a:fld id="{DF24305B-A0B5-4580-B7C4-66DAA6780894}" type="slidenum">
              <a:rPr lang="fr-FR" smtClean="0"/>
              <a:pPr/>
              <a:t>91</a:t>
            </a:fld>
            <a:endParaRPr lang="fr-FR" smtClean="0"/>
          </a:p>
        </p:txBody>
      </p:sp>
    </p:spTree>
  </p:cSld>
  <p:clrMapOvr>
    <a:masterClrMapping/>
  </p:clrMapOvr>
  <p:transition/>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fonds de commerce</a:t>
            </a:r>
            <a:endParaRPr lang="fr-FR" dirty="0"/>
          </a:p>
        </p:txBody>
      </p:sp>
      <p:sp>
        <p:nvSpPr>
          <p:cNvPr id="3" name="Espace réservé du contenu 2"/>
          <p:cNvSpPr>
            <a:spLocks noGrp="1"/>
          </p:cNvSpPr>
          <p:nvPr>
            <p:ph idx="1"/>
          </p:nvPr>
        </p:nvSpPr>
        <p:spPr/>
        <p:txBody>
          <a:bodyPr>
            <a:normAutofit fontScale="92500" lnSpcReduction="10000"/>
          </a:bodyPr>
          <a:lstStyle/>
          <a:p>
            <a:pPr algn="just"/>
            <a:endParaRPr lang="fr-FR" smtClean="0"/>
          </a:p>
          <a:p>
            <a:pPr algn="just"/>
            <a:r>
              <a:rPr lang="fr-FR" smtClean="0"/>
              <a:t>En définissant les commerçants, nous avons présenté les acteurs de la vie commerciale. Ces acteurs ont un objectif unique : développer leur activité c'est-à-dire attirer et retenir la clientèle la plus importante possible. Pour cela ils ont besoin de moyens, de moyens matériels, humains, financiers, de moyens immatériels aussi. Ces moyens sont constitués notamment par les biens de l'entreprise commerciale et sont, pour la plupart, regroupés sous la notion de </a:t>
            </a:r>
            <a:r>
              <a:rPr lang="fr-FR" b="1" smtClean="0"/>
              <a:t>fonds de commerce. </a:t>
            </a:r>
            <a:r>
              <a:rPr lang="fr-FR" smtClean="0"/>
              <a:t>C'est au fonds de commerce et aux opérations portant sur le fonds que vont être consacrés les développements qui suivent.</a:t>
            </a:r>
          </a:p>
        </p:txBody>
      </p:sp>
    </p:spTree>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La notion de fonds de commerce</a:t>
            </a:r>
            <a:endParaRPr lang="fr-FR" dirty="0"/>
          </a:p>
        </p:txBody>
      </p:sp>
      <p:sp>
        <p:nvSpPr>
          <p:cNvPr id="3" name="Espace réservé du contenu 2"/>
          <p:cNvSpPr>
            <a:spLocks noGrp="1"/>
          </p:cNvSpPr>
          <p:nvPr>
            <p:ph idx="1"/>
          </p:nvPr>
        </p:nvSpPr>
        <p:spPr/>
        <p:txBody>
          <a:bodyPr>
            <a:normAutofit/>
          </a:bodyPr>
          <a:lstStyle/>
          <a:p>
            <a:endParaRPr lang="fr-FR" dirty="0" smtClean="0"/>
          </a:p>
          <a:p>
            <a:pPr algn="just"/>
            <a:r>
              <a:rPr lang="fr-FR" dirty="0" smtClean="0"/>
              <a:t>Le législateur marocain a définit la notion de fonds de commerce dans l’article </a:t>
            </a:r>
            <a:r>
              <a:rPr lang="fr-FR" b="1" dirty="0" smtClean="0"/>
              <a:t>79 du Code de Commerce</a:t>
            </a:r>
            <a:r>
              <a:rPr lang="fr-FR" dirty="0" smtClean="0"/>
              <a:t> en précisant que </a:t>
            </a:r>
            <a:r>
              <a:rPr lang="fr-FR" b="1" i="1" dirty="0" smtClean="0"/>
              <a:t>« le fonds de commerce est un bien meuble incorporel constitué par l’ensemble de biens mobiliers affectés à l’exercice d’une ou de plusieurs activités commerciales »</a:t>
            </a:r>
            <a:r>
              <a:rPr lang="fr-FR" dirty="0" smtClean="0"/>
              <a:t>.  </a:t>
            </a:r>
          </a:p>
        </p:txBody>
      </p:sp>
    </p:spTree>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fontScale="92500" lnSpcReduction="10000"/>
          </a:bodyPr>
          <a:lstStyle/>
          <a:p>
            <a:endParaRPr lang="fr-FR" dirty="0" smtClean="0"/>
          </a:p>
          <a:p>
            <a:endParaRPr lang="fr-FR" dirty="0" smtClean="0"/>
          </a:p>
          <a:p>
            <a:endParaRPr lang="fr-FR" dirty="0" smtClean="0"/>
          </a:p>
          <a:p>
            <a:pPr algn="just">
              <a:buNone/>
            </a:pPr>
            <a:r>
              <a:rPr lang="fr-FR" dirty="0" smtClean="0"/>
              <a:t>			</a:t>
            </a:r>
            <a:r>
              <a:rPr lang="fr-FR" b="1" dirty="0" smtClean="0">
                <a:solidFill>
                  <a:schemeClr val="tx2">
                    <a:lumMod val="75000"/>
                  </a:schemeClr>
                </a:solidFill>
              </a:rPr>
              <a:t>Dans une première approche, le fonds de commerce peut être défini comme un ensemble d'éléments mobiliers corporels et incorporels groupés et mis en œuvre par un commerçant pour satisfaire aux besoins de la clientèle.</a:t>
            </a:r>
          </a:p>
          <a:p>
            <a:pPr algn="just">
              <a:buNone/>
            </a:pPr>
            <a:endParaRPr lang="fr-FR" b="1" dirty="0" smtClean="0">
              <a:solidFill>
                <a:schemeClr val="tx2">
                  <a:lumMod val="75000"/>
                </a:schemeClr>
              </a:solidFill>
            </a:endParaRPr>
          </a:p>
          <a:p>
            <a:pPr algn="just">
              <a:buNone/>
            </a:pPr>
            <a:r>
              <a:rPr lang="fr-FR" dirty="0" smtClean="0"/>
              <a:t>		</a:t>
            </a:r>
            <a:r>
              <a:rPr lang="fr-FR" b="1" dirty="0" smtClean="0">
                <a:solidFill>
                  <a:schemeClr val="tx2">
                    <a:lumMod val="75000"/>
                  </a:schemeClr>
                </a:solidFill>
              </a:rPr>
              <a:t>Les biens sont, à cette fin, affectés à l'exploitation.</a:t>
            </a:r>
          </a:p>
          <a:p>
            <a:endParaRPr lang="fr-FR" dirty="0" smtClean="0"/>
          </a:p>
          <a:p>
            <a:endParaRPr lang="fr-FR" dirty="0" smtClean="0"/>
          </a:p>
          <a:p>
            <a:endParaRPr lang="fr-FR" dirty="0"/>
          </a:p>
        </p:txBody>
      </p:sp>
      <p:sp>
        <p:nvSpPr>
          <p:cNvPr id="4" name="Flèche courbée vers la droite 3"/>
          <p:cNvSpPr/>
          <p:nvPr/>
        </p:nvSpPr>
        <p:spPr>
          <a:xfrm>
            <a:off x="928662" y="1785926"/>
            <a:ext cx="731520" cy="1216152"/>
          </a:xfrm>
          <a:prstGeom prst="curv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La Clientèle et le fonds de commerce</a:t>
            </a:r>
            <a:endParaRPr lang="fr-FR" dirty="0"/>
          </a:p>
        </p:txBody>
      </p:sp>
      <p:sp>
        <p:nvSpPr>
          <p:cNvPr id="3" name="Espace réservé du contenu 2"/>
          <p:cNvSpPr>
            <a:spLocks noGrp="1"/>
          </p:cNvSpPr>
          <p:nvPr>
            <p:ph idx="1"/>
          </p:nvPr>
        </p:nvSpPr>
        <p:spPr>
          <a:xfrm>
            <a:off x="285720" y="1428736"/>
            <a:ext cx="7643866" cy="5143536"/>
          </a:xfrm>
        </p:spPr>
        <p:txBody>
          <a:bodyPr>
            <a:normAutofit fontScale="92500" lnSpcReduction="20000"/>
          </a:bodyPr>
          <a:lstStyle/>
          <a:p>
            <a:endParaRPr lang="fr-FR" dirty="0" smtClean="0"/>
          </a:p>
          <a:p>
            <a:pPr algn="just"/>
            <a:r>
              <a:rPr lang="fr-FR" dirty="0" smtClean="0"/>
              <a:t>L'élément principal du fonds de commerce, voire le fonds lui-même, la clientèle est difficile à définir car elle présente une certaine mouvance : elle est à la fois une certitude sans laquelle le fonds ne peut exister et une virtualité sans laquelle le fonds ne peut prospérer, se développer.</a:t>
            </a:r>
          </a:p>
          <a:p>
            <a:pPr algn="just"/>
            <a:endParaRPr lang="fr-FR" dirty="0" smtClean="0"/>
          </a:p>
          <a:p>
            <a:pPr algn="just"/>
            <a:r>
              <a:rPr lang="fr-FR" dirty="0" smtClean="0"/>
              <a:t>On opère parfois une </a:t>
            </a:r>
            <a:r>
              <a:rPr lang="fr-FR" b="1" dirty="0" smtClean="0">
                <a:solidFill>
                  <a:schemeClr val="tx2">
                    <a:lumMod val="75000"/>
                  </a:schemeClr>
                </a:solidFill>
              </a:rPr>
              <a:t>distinction entre clientèle et achalandage</a:t>
            </a:r>
            <a:r>
              <a:rPr lang="fr-FR" dirty="0" smtClean="0"/>
              <a:t>, ce dernier terme désignant les clients de passage n'effectuant que des achats occasionnels, attirés essentiellement par l'emplacement du fonds.</a:t>
            </a:r>
          </a:p>
          <a:p>
            <a:pPr algn="just"/>
            <a:endParaRPr lang="fr-FR" dirty="0" smtClean="0"/>
          </a:p>
          <a:p>
            <a:pPr algn="just"/>
            <a:r>
              <a:rPr lang="fr-FR" dirty="0" smtClean="0"/>
              <a:t>En effet, pour être constitutive de fonds de commerce </a:t>
            </a:r>
            <a:r>
              <a:rPr lang="fr-FR" b="1" dirty="0" smtClean="0">
                <a:solidFill>
                  <a:schemeClr val="tx2">
                    <a:lumMod val="75000"/>
                  </a:schemeClr>
                </a:solidFill>
              </a:rPr>
              <a:t>la clientèle doit être certaine, commerciale et personnelle</a:t>
            </a:r>
            <a:r>
              <a:rPr lang="fr-FR" dirty="0" smtClean="0"/>
              <a:t>.</a:t>
            </a:r>
          </a:p>
        </p:txBody>
      </p:sp>
    </p:spTree>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8596" y="500042"/>
            <a:ext cx="8229600" cy="1143000"/>
          </a:xfrm>
        </p:spPr>
        <p:txBody>
          <a:bodyPr>
            <a:normAutofit/>
          </a:bodyPr>
          <a:lstStyle/>
          <a:p>
            <a:pPr algn="just"/>
            <a:r>
              <a:rPr lang="fr-FR" dirty="0" smtClean="0"/>
              <a:t>La clientèle doit être certaine</a:t>
            </a:r>
            <a:endParaRPr lang="fr-FR" dirty="0"/>
          </a:p>
        </p:txBody>
      </p:sp>
      <p:sp>
        <p:nvSpPr>
          <p:cNvPr id="3" name="Espace réservé du contenu 2"/>
          <p:cNvSpPr>
            <a:spLocks noGrp="1"/>
          </p:cNvSpPr>
          <p:nvPr>
            <p:ph idx="1"/>
          </p:nvPr>
        </p:nvSpPr>
        <p:spPr>
          <a:xfrm>
            <a:off x="285720" y="1428736"/>
            <a:ext cx="7572428" cy="5143536"/>
          </a:xfrm>
        </p:spPr>
        <p:txBody>
          <a:bodyPr>
            <a:normAutofit fontScale="92500" lnSpcReduction="10000"/>
          </a:bodyPr>
          <a:lstStyle/>
          <a:p>
            <a:pPr algn="just"/>
            <a:endParaRPr lang="fr-FR" dirty="0" smtClean="0"/>
          </a:p>
          <a:p>
            <a:pPr algn="just"/>
            <a:r>
              <a:rPr lang="fr-FR" dirty="0" smtClean="0"/>
              <a:t>En l'absence de clientèle, il n'y a pas de fonds de commerce et une abondante jurisprudence se fonde sur l'existence de la clientèle pour qualifier les conventions. Pour qu'une opération porte sur le fonds, elle doit concerner la clientèle. Ainsi une cession de fonds implique la transmission au cessionnaire de la clientèle. Une location-gérance implique que la mise à disposition de tous les éléments du fonds, y compris la clientèle. La clientèle est un élément essentiel de qualification des opérations. Selon que la clientèle est ou non concernée, l'opération pourra être une cession de fonds ou une cession isolée de bail, une location-gérance ou un bail commercial.</a:t>
            </a:r>
            <a:endParaRPr lang="fr-FR" dirty="0"/>
          </a:p>
        </p:txBody>
      </p:sp>
    </p:spTree>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just"/>
            <a:r>
              <a:rPr lang="fr-FR" sz="3600" dirty="0" smtClean="0"/>
              <a:t> La clientèle doit, en deuxième lieu, être commerciale</a:t>
            </a:r>
            <a:endParaRPr lang="fr-FR" dirty="0"/>
          </a:p>
        </p:txBody>
      </p:sp>
      <p:sp>
        <p:nvSpPr>
          <p:cNvPr id="3" name="Espace réservé du contenu 2"/>
          <p:cNvSpPr>
            <a:spLocks noGrp="1"/>
          </p:cNvSpPr>
          <p:nvPr>
            <p:ph idx="1"/>
          </p:nvPr>
        </p:nvSpPr>
        <p:spPr/>
        <p:txBody>
          <a:bodyPr>
            <a:normAutofit fontScale="92500"/>
          </a:bodyPr>
          <a:lstStyle/>
          <a:p>
            <a:endParaRPr lang="fr-FR" dirty="0" smtClean="0"/>
          </a:p>
          <a:p>
            <a:pPr algn="just"/>
            <a:r>
              <a:rPr lang="fr-FR" dirty="0" smtClean="0"/>
              <a:t>Bien qu'il existe des clientèles civiles, elles ne sont pas pour autant constitutives de fonds de commerce.</a:t>
            </a:r>
          </a:p>
          <a:p>
            <a:pPr algn="just"/>
            <a:endParaRPr lang="fr-FR" dirty="0" smtClean="0"/>
          </a:p>
          <a:p>
            <a:pPr>
              <a:buNone/>
            </a:pPr>
            <a:r>
              <a:rPr lang="fr-FR" b="1" i="1" dirty="0" smtClean="0"/>
              <a:t>Jurisprudence</a:t>
            </a:r>
          </a:p>
          <a:p>
            <a:pPr lvl="3" algn="just"/>
            <a:r>
              <a:rPr lang="fr-FR" sz="2400" dirty="0" smtClean="0"/>
              <a:t>Pendant longtemps, les clientèles civiles n'étaient pas cessibles, seul se monnayait le droit de présentation à la clientèle, cependant après un revirement jurisprudentiel, il a été admis la cessibilité de la clientèle civile sous certaines conditions et a, par là même, consacré la notion de fonds libéral.</a:t>
            </a:r>
            <a:endParaRPr lang="fr-FR" sz="2400" dirty="0"/>
          </a:p>
        </p:txBody>
      </p:sp>
    </p:spTree>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 La clientèle doit être personnelle au commerçant</a:t>
            </a:r>
            <a:endParaRPr lang="fr-FR" dirty="0"/>
          </a:p>
        </p:txBody>
      </p:sp>
      <p:sp>
        <p:nvSpPr>
          <p:cNvPr id="3" name="Espace réservé du contenu 2"/>
          <p:cNvSpPr>
            <a:spLocks noGrp="1"/>
          </p:cNvSpPr>
          <p:nvPr>
            <p:ph idx="1"/>
          </p:nvPr>
        </p:nvSpPr>
        <p:spPr/>
        <p:txBody>
          <a:bodyPr>
            <a:normAutofit lnSpcReduction="10000"/>
          </a:bodyPr>
          <a:lstStyle/>
          <a:p>
            <a:endParaRPr lang="fr-FR" dirty="0" smtClean="0"/>
          </a:p>
          <a:p>
            <a:pPr algn="just"/>
            <a:r>
              <a:rPr lang="fr-FR" dirty="0" smtClean="0"/>
              <a:t>C'est un critère sinon d'existence du moins de </a:t>
            </a:r>
            <a:r>
              <a:rPr lang="fr-FR" dirty="0" err="1" smtClean="0"/>
              <a:t>titularité</a:t>
            </a:r>
            <a:r>
              <a:rPr lang="fr-FR" dirty="0" smtClean="0"/>
              <a:t> du fonds de commerce. </a:t>
            </a:r>
            <a:r>
              <a:rPr lang="fr-FR" b="1" dirty="0" smtClean="0">
                <a:solidFill>
                  <a:schemeClr val="tx2">
                    <a:lumMod val="75000"/>
                  </a:schemeClr>
                </a:solidFill>
              </a:rPr>
              <a:t>En l'absence de clientèle indépendante, n'a pas de fonds de commerce celui qui fournit des prestations dans le cadre d'une obligation de faire subordonnée à un mandat de gestion</a:t>
            </a:r>
            <a:r>
              <a:rPr lang="fr-FR" dirty="0" smtClean="0"/>
              <a:t>.</a:t>
            </a:r>
          </a:p>
          <a:p>
            <a:pPr algn="just"/>
            <a:endParaRPr lang="fr-FR" dirty="0" smtClean="0"/>
          </a:p>
          <a:p>
            <a:pPr algn="just"/>
            <a:r>
              <a:rPr lang="fr-FR" dirty="0" smtClean="0"/>
              <a:t>Ainsi </a:t>
            </a:r>
            <a:r>
              <a:rPr lang="fr-FR" b="1" dirty="0" smtClean="0">
                <a:solidFill>
                  <a:schemeClr val="tx2">
                    <a:lumMod val="75000"/>
                  </a:schemeClr>
                </a:solidFill>
              </a:rPr>
              <a:t>non seulement le commerçant doit avoir une clientèle propre mais encore il doit l'exploiter de manière autonome et sans contraintes excessives</a:t>
            </a:r>
            <a:r>
              <a:rPr lang="fr-FR" dirty="0" smtClean="0"/>
              <a:t>.</a:t>
            </a:r>
            <a:endParaRPr lang="fr-FR" dirty="0"/>
          </a:p>
        </p:txBody>
      </p:sp>
    </p:spTree>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just"/>
            <a:r>
              <a:rPr lang="fr-FR" dirty="0" smtClean="0"/>
              <a:t> La nature juridique du fonds de commerce</a:t>
            </a:r>
            <a:endParaRPr lang="fr-FR" dirty="0"/>
          </a:p>
        </p:txBody>
      </p:sp>
      <p:sp>
        <p:nvSpPr>
          <p:cNvPr id="3" name="Espace réservé du contenu 2"/>
          <p:cNvSpPr>
            <a:spLocks noGrp="1"/>
          </p:cNvSpPr>
          <p:nvPr>
            <p:ph idx="1"/>
          </p:nvPr>
        </p:nvSpPr>
        <p:spPr>
          <a:xfrm>
            <a:off x="285720" y="1428736"/>
            <a:ext cx="7643866" cy="5143536"/>
          </a:xfrm>
        </p:spPr>
        <p:txBody>
          <a:bodyPr>
            <a:normAutofit fontScale="92500" lnSpcReduction="10000"/>
          </a:bodyPr>
          <a:lstStyle/>
          <a:p>
            <a:endParaRPr lang="fr-FR" dirty="0" smtClean="0"/>
          </a:p>
          <a:p>
            <a:pPr algn="just"/>
            <a:r>
              <a:rPr lang="fr-FR" dirty="0" smtClean="0"/>
              <a:t>La question de la nature juridique du fonds de commerce a suscité des nombreuses controverses doctrinales. Le fonds constitue sans nul doute un bien distinct des éléments qui le composent. Il est plus que la simple réunion de ses éléments. Éléments qui, d'ailleurs, gardent leur régime propre lorsqu'ils font l'objet de conventions séparées. Différentes qualifications de cet ensemble ont été proposées. Le fonds est tantôt qualifié d'universalité, tantôt de bien meuble incorporel. On peut y voir aussi un droit à la clientèle mais le commerçant n'a aucun droit privatif sur la clientèle tout au plus bénéficie-t-il d'une protection contre les détournements abusifs de celle-ci.</a:t>
            </a:r>
            <a:endParaRPr lang="fr-F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2084</TotalTime>
  <Words>5129</Words>
  <PresentationFormat>Affichage à l'écran (4:3)</PresentationFormat>
  <Paragraphs>714</Paragraphs>
  <Slides>108</Slides>
  <Notes>35</Notes>
  <HiddenSlides>0</HiddenSlides>
  <MMClips>0</MMClips>
  <ScaleCrop>false</ScaleCrop>
  <HeadingPairs>
    <vt:vector size="4" baseType="variant">
      <vt:variant>
        <vt:lpstr>Thème</vt:lpstr>
      </vt:variant>
      <vt:variant>
        <vt:i4>1</vt:i4>
      </vt:variant>
      <vt:variant>
        <vt:lpstr>Titres des diapositives</vt:lpstr>
      </vt:variant>
      <vt:variant>
        <vt:i4>108</vt:i4>
      </vt:variant>
    </vt:vector>
  </HeadingPairs>
  <TitlesOfParts>
    <vt:vector size="109" baseType="lpstr">
      <vt:lpstr>Débit</vt:lpstr>
      <vt:lpstr>4- Droit commercial + Fonds de commerce</vt:lpstr>
      <vt:lpstr>Diapositive 2</vt:lpstr>
      <vt:lpstr>Fondement du droit commercial</vt:lpstr>
      <vt:lpstr>Diapositive 4</vt:lpstr>
      <vt:lpstr>Diapositive 5</vt:lpstr>
      <vt:lpstr>Diapositive 6</vt:lpstr>
      <vt:lpstr>Diapositive 7</vt:lpstr>
      <vt:lpstr>Diapositive 8</vt:lpstr>
      <vt:lpstr>Les conditions d’acquisition de le qualité de commerçant </vt:lpstr>
      <vt:lpstr>                                                                   </vt:lpstr>
      <vt:lpstr>Diapositive 11</vt:lpstr>
      <vt:lpstr>Diapositive 12</vt:lpstr>
      <vt:lpstr>Diapositive 13</vt:lpstr>
      <vt:lpstr>En somme: </vt:lpstr>
      <vt:lpstr>Diapositive 15</vt:lpstr>
      <vt:lpstr>Les actes de commerce</vt:lpstr>
      <vt:lpstr>Diapositive 17</vt:lpstr>
      <vt:lpstr>Comment distinguer les actes de commerce des actes civils ?</vt:lpstr>
      <vt:lpstr>Diapositive 19</vt:lpstr>
      <vt:lpstr>LES CRITRES DE DISTINCTION</vt:lpstr>
      <vt:lpstr>Diapositive 21</vt:lpstr>
      <vt:lpstr>Diapositive 22</vt:lpstr>
      <vt:lpstr>Diapositive 23</vt:lpstr>
      <vt:lpstr>Diapositive 24</vt:lpstr>
      <vt:lpstr>Diapositive 25</vt:lpstr>
      <vt:lpstr>Diapositive 26</vt:lpstr>
      <vt:lpstr>Diapositive 27</vt:lpstr>
      <vt:lpstr>Diapositive 28</vt:lpstr>
      <vt:lpstr>Diapositive 29</vt:lpstr>
      <vt:lpstr>Diapositive 30</vt:lpstr>
      <vt:lpstr>Les actes de commerce</vt:lpstr>
      <vt:lpstr>Diapositive 32</vt:lpstr>
      <vt:lpstr>Les sociétés commerciales par la forme</vt:lpstr>
      <vt:lpstr>Diapositive 34</vt:lpstr>
      <vt:lpstr>Diapositive 35</vt:lpstr>
      <vt:lpstr>Les actes de commerce par accessoire</vt:lpstr>
      <vt:lpstr>Diapositive 37</vt:lpstr>
      <vt:lpstr>Critères généraux et régime de l'acte de commerce</vt:lpstr>
      <vt:lpstr>1. A la recherche des critères de commercialité</vt:lpstr>
      <vt:lpstr>2. Le régime des obligations commerciales</vt:lpstr>
      <vt:lpstr>Le régime général</vt:lpstr>
      <vt:lpstr>1. La naissance de l'obligation commerciale</vt:lpstr>
      <vt:lpstr>Diapositive 43</vt:lpstr>
      <vt:lpstr>2. Exécution et inexécution de l'engagement commercial</vt:lpstr>
      <vt:lpstr>Diapositive 45</vt:lpstr>
      <vt:lpstr>L'acte mixte</vt:lpstr>
      <vt:lpstr>Les actes mixtes</vt:lpstr>
      <vt:lpstr>Au niveau de la compétences</vt:lpstr>
      <vt:lpstr>Diapositive 49</vt:lpstr>
      <vt:lpstr>Au niveau de la preuve</vt:lpstr>
      <vt:lpstr>L’intérêt de la distinction entre l’acte de commerce et          l’acte civil</vt:lpstr>
      <vt:lpstr>Sur le plan des règles de compétence</vt:lpstr>
      <vt:lpstr>Diapositive 53</vt:lpstr>
      <vt:lpstr>Sur le plan des règles de preuve</vt:lpstr>
      <vt:lpstr>Sur le plan des règles de fond</vt:lpstr>
      <vt:lpstr>Sur le plan des règles de fond</vt:lpstr>
      <vt:lpstr>Sur la plan de la solidarité des commerçants </vt:lpstr>
      <vt:lpstr>Sur le plan des règles de fond</vt:lpstr>
      <vt:lpstr>Les obligations du commerçant</vt:lpstr>
      <vt:lpstr>Les obligations du commerçant</vt:lpstr>
      <vt:lpstr>Diapositive 61</vt:lpstr>
      <vt:lpstr>1-La publicité commerciale</vt:lpstr>
      <vt:lpstr>  LA PUBLICITE STATUTAIRE</vt:lpstr>
      <vt:lpstr>Les registres locaux</vt:lpstr>
      <vt:lpstr>Diapositive 65</vt:lpstr>
      <vt:lpstr>La répartition du registre local  (art 7 du décret du 18-01-1997)</vt:lpstr>
      <vt:lpstr>Le registre analytique contient deux recueils</vt:lpstr>
      <vt:lpstr>Le registre central</vt:lpstr>
      <vt:lpstr>Les missions du registre central</vt:lpstr>
      <vt:lpstr>Diapositive 70</vt:lpstr>
      <vt:lpstr>Diapositive 71</vt:lpstr>
      <vt:lpstr>Fonctionnement du registre de commerce</vt:lpstr>
      <vt:lpstr>Modalité d’immatriculation</vt:lpstr>
      <vt:lpstr>Diapositive 74</vt:lpstr>
      <vt:lpstr>Les inscriptions modificatives </vt:lpstr>
      <vt:lpstr>Le secrétaire-greffier doit-t-il- procéder à des mentions modificatives dans les cas suivants: </vt:lpstr>
      <vt:lpstr>L’inscription modificative peut se faire quand il s’agit de  : </vt:lpstr>
      <vt:lpstr>Pour les sociétés commerciales  des modifications d’office interviennent quand il s’agit :</vt:lpstr>
      <vt:lpstr>La radiation</vt:lpstr>
      <vt:lpstr>Diapositive 80</vt:lpstr>
      <vt:lpstr>Diapositive 81</vt:lpstr>
      <vt:lpstr>Diapositive 82</vt:lpstr>
      <vt:lpstr>Diapositive 83</vt:lpstr>
      <vt:lpstr>Diapositive 84</vt:lpstr>
      <vt:lpstr>Les livres comptables</vt:lpstr>
      <vt:lpstr>Le livre journal</vt:lpstr>
      <vt:lpstr>Le livres d’inventaires</vt:lpstr>
      <vt:lpstr>Diapositive 88</vt:lpstr>
      <vt:lpstr>Tenue des livres comptables</vt:lpstr>
      <vt:lpstr>Diapositive 90</vt:lpstr>
      <vt:lpstr>La preuve comptable</vt:lpstr>
      <vt:lpstr>Le fonds de commerce</vt:lpstr>
      <vt:lpstr>La notion de fonds de commerce</vt:lpstr>
      <vt:lpstr>Diapositive 94</vt:lpstr>
      <vt:lpstr>La Clientèle et le fonds de commerce</vt:lpstr>
      <vt:lpstr>La clientèle doit être certaine</vt:lpstr>
      <vt:lpstr> La clientèle doit, en deuxième lieu, être commerciale</vt:lpstr>
      <vt:lpstr> La clientèle doit être personnelle au commerçant</vt:lpstr>
      <vt:lpstr> La nature juridique du fonds de commerce</vt:lpstr>
      <vt:lpstr> Le fonds, universalité </vt:lpstr>
      <vt:lpstr> Le fonds : un meuble incorporel</vt:lpstr>
      <vt:lpstr>Diapositive 102</vt:lpstr>
      <vt:lpstr>Diapositive 103</vt:lpstr>
      <vt:lpstr>Les éléments du fonds de commerce</vt:lpstr>
      <vt:lpstr>les éléments corporels</vt:lpstr>
      <vt:lpstr>Diapositive 106</vt:lpstr>
      <vt:lpstr>Les éléments incorporels autres que le bail commercial</vt:lpstr>
      <vt:lpstr>Les opérations juridiques portant sur le fonds de commerce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des affaires</dc:title>
  <dc:creator>KAMAL</dc:creator>
  <cp:lastModifiedBy>KAMAL</cp:lastModifiedBy>
  <cp:revision>6</cp:revision>
  <dcterms:created xsi:type="dcterms:W3CDTF">2023-10-03T20:36:30Z</dcterms:created>
  <dcterms:modified xsi:type="dcterms:W3CDTF">2023-10-05T21:02:15Z</dcterms:modified>
</cp:coreProperties>
</file>