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6"/>
  </p:notesMasterIdLst>
  <p:sldIdLst>
    <p:sldId id="406" r:id="rId2"/>
    <p:sldId id="269" r:id="rId3"/>
    <p:sldId id="271" r:id="rId4"/>
    <p:sldId id="272" r:id="rId5"/>
    <p:sldId id="273" r:id="rId6"/>
    <p:sldId id="274" r:id="rId7"/>
    <p:sldId id="275" r:id="rId8"/>
    <p:sldId id="276" r:id="rId9"/>
    <p:sldId id="277" r:id="rId10"/>
    <p:sldId id="278" r:id="rId11"/>
    <p:sldId id="279" r:id="rId12"/>
    <p:sldId id="280" r:id="rId13"/>
    <p:sldId id="281" r:id="rId14"/>
    <p:sldId id="285"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7" r:id="rId53"/>
    <p:sldId id="328" r:id="rId54"/>
    <p:sldId id="329" r:id="rId55"/>
    <p:sldId id="330" r:id="rId56"/>
    <p:sldId id="331" r:id="rId57"/>
    <p:sldId id="332" r:id="rId58"/>
    <p:sldId id="333" r:id="rId59"/>
    <p:sldId id="334" r:id="rId60"/>
    <p:sldId id="335" r:id="rId61"/>
    <p:sldId id="336" r:id="rId62"/>
    <p:sldId id="339" r:id="rId63"/>
    <p:sldId id="340" r:id="rId64"/>
    <p:sldId id="341" r:id="rId65"/>
    <p:sldId id="342" r:id="rId66"/>
    <p:sldId id="343" r:id="rId67"/>
    <p:sldId id="344" r:id="rId68"/>
    <p:sldId id="345" r:id="rId69"/>
    <p:sldId id="346" r:id="rId70"/>
    <p:sldId id="347" r:id="rId71"/>
    <p:sldId id="353" r:id="rId72"/>
    <p:sldId id="354" r:id="rId73"/>
    <p:sldId id="355" r:id="rId74"/>
    <p:sldId id="356" r:id="rId75"/>
    <p:sldId id="357" r:id="rId76"/>
    <p:sldId id="358" r:id="rId77"/>
    <p:sldId id="359" r:id="rId78"/>
    <p:sldId id="360" r:id="rId79"/>
    <p:sldId id="361" r:id="rId80"/>
    <p:sldId id="362" r:id="rId81"/>
    <p:sldId id="363" r:id="rId82"/>
    <p:sldId id="364" r:id="rId83"/>
    <p:sldId id="365" r:id="rId84"/>
    <p:sldId id="366" r:id="rId85"/>
    <p:sldId id="367" r:id="rId86"/>
    <p:sldId id="368" r:id="rId87"/>
    <p:sldId id="369" r:id="rId88"/>
    <p:sldId id="370" r:id="rId89"/>
    <p:sldId id="371" r:id="rId90"/>
    <p:sldId id="372" r:id="rId91"/>
    <p:sldId id="373" r:id="rId92"/>
    <p:sldId id="374" r:id="rId93"/>
    <p:sldId id="375" r:id="rId94"/>
    <p:sldId id="376" r:id="rId95"/>
    <p:sldId id="377" r:id="rId96"/>
    <p:sldId id="378" r:id="rId97"/>
    <p:sldId id="379" r:id="rId98"/>
    <p:sldId id="380" r:id="rId99"/>
    <p:sldId id="381" r:id="rId100"/>
    <p:sldId id="382" r:id="rId101"/>
    <p:sldId id="383" r:id="rId102"/>
    <p:sldId id="384" r:id="rId103"/>
    <p:sldId id="385" r:id="rId104"/>
    <p:sldId id="386" r:id="rId105"/>
    <p:sldId id="387" r:id="rId106"/>
    <p:sldId id="388" r:id="rId107"/>
    <p:sldId id="389" r:id="rId108"/>
    <p:sldId id="390" r:id="rId109"/>
    <p:sldId id="391" r:id="rId110"/>
    <p:sldId id="392" r:id="rId111"/>
    <p:sldId id="393" r:id="rId112"/>
    <p:sldId id="394" r:id="rId113"/>
    <p:sldId id="395" r:id="rId114"/>
    <p:sldId id="396" r:id="rId115"/>
    <p:sldId id="397" r:id="rId116"/>
    <p:sldId id="398" r:id="rId117"/>
    <p:sldId id="399" r:id="rId118"/>
    <p:sldId id="400" r:id="rId119"/>
    <p:sldId id="401" r:id="rId120"/>
    <p:sldId id="402" r:id="rId121"/>
    <p:sldId id="403" r:id="rId122"/>
    <p:sldId id="407" r:id="rId123"/>
    <p:sldId id="408" r:id="rId124"/>
    <p:sldId id="409" r:id="rId1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B2E1D"/>
    <a:srgbClr val="CA2F1D"/>
    <a:srgbClr val="B01912"/>
    <a:srgbClr val="AA1811"/>
    <a:srgbClr val="011760"/>
    <a:srgbClr val="922624"/>
    <a:srgbClr val="6A1916"/>
    <a:srgbClr val="6B1A15"/>
    <a:srgbClr val="96272D"/>
    <a:srgbClr val="97292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15" autoAdjust="0"/>
    <p:restoredTop sz="94660" autoAdjust="0"/>
  </p:normalViewPr>
  <p:slideViewPr>
    <p:cSldViewPr snapToGrid="0">
      <p:cViewPr varScale="1">
        <p:scale>
          <a:sx n="73" d="100"/>
          <a:sy n="73" d="100"/>
        </p:scale>
        <p:origin x="-498" y="-102"/>
      </p:cViewPr>
      <p:guideLst>
        <p:guide orient="horz" pos="2160"/>
        <p:guide pos="3840"/>
      </p:guideLst>
    </p:cSldViewPr>
  </p:slideViewPr>
  <p:outlineViewPr>
    <p:cViewPr>
      <p:scale>
        <a:sx n="33" d="100"/>
        <a:sy n="33" d="100"/>
      </p:scale>
      <p:origin x="0" y="7716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3A2934-8A52-4435-A0B6-CF13859D0DB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A09A81DA-2592-45D4-8DBA-21775EFA76E8}">
      <dgm:prSet phldrT="[Texte]" phldr="1"/>
      <dgm:spPr/>
      <dgm:t>
        <a:bodyPr/>
        <a:lstStyle/>
        <a:p>
          <a:endParaRPr lang="fr-FR" dirty="0"/>
        </a:p>
      </dgm:t>
    </dgm:pt>
    <dgm:pt modelId="{F5E6E595-957A-4A46-9190-15BED6446118}" type="parTrans" cxnId="{96B738B1-8A30-411D-BAA5-6B161CD5DCA4}">
      <dgm:prSet/>
      <dgm:spPr/>
      <dgm:t>
        <a:bodyPr/>
        <a:lstStyle/>
        <a:p>
          <a:endParaRPr lang="fr-FR"/>
        </a:p>
      </dgm:t>
    </dgm:pt>
    <dgm:pt modelId="{D52738FA-E993-47F3-91B3-8AB6B1751823}" type="sibTrans" cxnId="{96B738B1-8A30-411D-BAA5-6B161CD5DCA4}">
      <dgm:prSet/>
      <dgm:spPr/>
      <dgm:t>
        <a:bodyPr/>
        <a:lstStyle/>
        <a:p>
          <a:endParaRPr lang="fr-FR"/>
        </a:p>
      </dgm:t>
    </dgm:pt>
    <dgm:pt modelId="{864D78D6-BF8D-4D9C-8D8F-933BB6BF66A4}">
      <dgm:prSet phldrT="[Texte]"/>
      <dgm:spPr/>
      <dgm:t>
        <a:bodyPr/>
        <a:lstStyle/>
        <a:p>
          <a:pPr algn="just"/>
          <a:r>
            <a:rPr lang="fr-FR" dirty="0" smtClean="0"/>
            <a:t>Les clauses contraire à l’ordre public général</a:t>
          </a:r>
          <a:endParaRPr lang="fr-FR" dirty="0"/>
        </a:p>
      </dgm:t>
    </dgm:pt>
    <dgm:pt modelId="{C8571600-1684-4541-9B64-5CB839A66BB8}" type="parTrans" cxnId="{6A370686-116A-4021-AF6E-6D90CE54575F}">
      <dgm:prSet/>
      <dgm:spPr/>
      <dgm:t>
        <a:bodyPr/>
        <a:lstStyle/>
        <a:p>
          <a:endParaRPr lang="fr-FR"/>
        </a:p>
      </dgm:t>
    </dgm:pt>
    <dgm:pt modelId="{FA49251B-DD20-468B-B794-34E696C07C2F}" type="sibTrans" cxnId="{6A370686-116A-4021-AF6E-6D90CE54575F}">
      <dgm:prSet/>
      <dgm:spPr/>
      <dgm:t>
        <a:bodyPr/>
        <a:lstStyle/>
        <a:p>
          <a:endParaRPr lang="fr-FR"/>
        </a:p>
      </dgm:t>
    </dgm:pt>
    <dgm:pt modelId="{DBBFFE7D-7AA8-431D-A188-05AE4F26EAB0}">
      <dgm:prSet phldrT="[Texte]" phldr="1"/>
      <dgm:spPr/>
      <dgm:t>
        <a:bodyPr/>
        <a:lstStyle/>
        <a:p>
          <a:endParaRPr lang="fr-FR" dirty="0"/>
        </a:p>
      </dgm:t>
    </dgm:pt>
    <dgm:pt modelId="{5D960C90-15FC-4F8A-827C-DFCD88996C34}" type="parTrans" cxnId="{B3CF3D01-9802-44C8-9306-3385774ECF4F}">
      <dgm:prSet/>
      <dgm:spPr/>
      <dgm:t>
        <a:bodyPr/>
        <a:lstStyle/>
        <a:p>
          <a:endParaRPr lang="fr-FR"/>
        </a:p>
      </dgm:t>
    </dgm:pt>
    <dgm:pt modelId="{6D8E2259-111E-4AB9-8A31-80F6FECA96B3}" type="sibTrans" cxnId="{B3CF3D01-9802-44C8-9306-3385774ECF4F}">
      <dgm:prSet/>
      <dgm:spPr/>
      <dgm:t>
        <a:bodyPr/>
        <a:lstStyle/>
        <a:p>
          <a:endParaRPr lang="fr-FR"/>
        </a:p>
      </dgm:t>
    </dgm:pt>
    <dgm:pt modelId="{94908330-D60C-4191-B5AB-A8CB7875483D}">
      <dgm:prSet phldrT="[Texte]"/>
      <dgm:spPr/>
      <dgm:t>
        <a:bodyPr/>
        <a:lstStyle/>
        <a:p>
          <a:pPr algn="just"/>
          <a:r>
            <a:rPr lang="fr-FR" dirty="0" smtClean="0"/>
            <a:t>Les clauses contraires à l’ordre public social</a:t>
          </a:r>
          <a:endParaRPr lang="fr-FR" dirty="0"/>
        </a:p>
      </dgm:t>
    </dgm:pt>
    <dgm:pt modelId="{093A246F-F0ED-482B-836D-762CC9886C25}" type="parTrans" cxnId="{B327AD9E-B72C-4328-B75C-CF9B80AB13D8}">
      <dgm:prSet/>
      <dgm:spPr/>
      <dgm:t>
        <a:bodyPr/>
        <a:lstStyle/>
        <a:p>
          <a:endParaRPr lang="fr-FR"/>
        </a:p>
      </dgm:t>
    </dgm:pt>
    <dgm:pt modelId="{6762689E-78C8-4D25-AD15-DE3FA0F07059}" type="sibTrans" cxnId="{B327AD9E-B72C-4328-B75C-CF9B80AB13D8}">
      <dgm:prSet/>
      <dgm:spPr/>
      <dgm:t>
        <a:bodyPr/>
        <a:lstStyle/>
        <a:p>
          <a:endParaRPr lang="fr-FR"/>
        </a:p>
      </dgm:t>
    </dgm:pt>
    <dgm:pt modelId="{157AE323-6A3C-42B1-A294-D0F12A1F8014}">
      <dgm:prSet phldrT="[Texte]" phldr="1"/>
      <dgm:spPr/>
      <dgm:t>
        <a:bodyPr/>
        <a:lstStyle/>
        <a:p>
          <a:endParaRPr lang="fr-FR" dirty="0"/>
        </a:p>
      </dgm:t>
    </dgm:pt>
    <dgm:pt modelId="{81DC0B1B-EB79-4D6C-8D58-B900A9CBD3AE}" type="parTrans" cxnId="{53005FCE-8B81-4887-BC9E-F9090C19E0B3}">
      <dgm:prSet/>
      <dgm:spPr/>
      <dgm:t>
        <a:bodyPr/>
        <a:lstStyle/>
        <a:p>
          <a:endParaRPr lang="fr-FR"/>
        </a:p>
      </dgm:t>
    </dgm:pt>
    <dgm:pt modelId="{4873B2F0-8586-4488-A818-3DB7DE9323EE}" type="sibTrans" cxnId="{53005FCE-8B81-4887-BC9E-F9090C19E0B3}">
      <dgm:prSet/>
      <dgm:spPr/>
      <dgm:t>
        <a:bodyPr/>
        <a:lstStyle/>
        <a:p>
          <a:endParaRPr lang="fr-FR"/>
        </a:p>
      </dgm:t>
    </dgm:pt>
    <dgm:pt modelId="{0CF3240A-D942-4C9B-BBBA-F0D4D2C704D3}">
      <dgm:prSet phldrT="[Texte]"/>
      <dgm:spPr/>
      <dgm:t>
        <a:bodyPr/>
        <a:lstStyle/>
        <a:p>
          <a:pPr algn="just"/>
          <a:r>
            <a:rPr lang="fr-FR" dirty="0" smtClean="0"/>
            <a:t>Les clauses portant atteinte aux libertés fondamentales des salariés</a:t>
          </a:r>
          <a:endParaRPr lang="fr-FR" dirty="0"/>
        </a:p>
      </dgm:t>
    </dgm:pt>
    <dgm:pt modelId="{03DA79FD-6CBF-45D5-9CD7-A2DBC36E6604}" type="parTrans" cxnId="{6A9E462F-B24F-4538-8573-AB6F87E0C9A7}">
      <dgm:prSet/>
      <dgm:spPr/>
      <dgm:t>
        <a:bodyPr/>
        <a:lstStyle/>
        <a:p>
          <a:endParaRPr lang="fr-FR"/>
        </a:p>
      </dgm:t>
    </dgm:pt>
    <dgm:pt modelId="{54627EBA-7C10-4EA0-AB73-1D4227FA1A08}" type="sibTrans" cxnId="{6A9E462F-B24F-4538-8573-AB6F87E0C9A7}">
      <dgm:prSet/>
      <dgm:spPr/>
      <dgm:t>
        <a:bodyPr/>
        <a:lstStyle/>
        <a:p>
          <a:endParaRPr lang="fr-FR"/>
        </a:p>
      </dgm:t>
    </dgm:pt>
    <dgm:pt modelId="{C21F168A-78CE-4A84-B550-8C2333E9B39A}" type="pres">
      <dgm:prSet presAssocID="{E53A2934-8A52-4435-A0B6-CF13859D0DBA}" presName="linearFlow" presStyleCnt="0">
        <dgm:presLayoutVars>
          <dgm:dir/>
          <dgm:animLvl val="lvl"/>
          <dgm:resizeHandles val="exact"/>
        </dgm:presLayoutVars>
      </dgm:prSet>
      <dgm:spPr/>
      <dgm:t>
        <a:bodyPr/>
        <a:lstStyle/>
        <a:p>
          <a:endParaRPr lang="fr-FR"/>
        </a:p>
      </dgm:t>
    </dgm:pt>
    <dgm:pt modelId="{24AE2756-1D22-4C3B-993C-4B8EBE71B65B}" type="pres">
      <dgm:prSet presAssocID="{A09A81DA-2592-45D4-8DBA-21775EFA76E8}" presName="composite" presStyleCnt="0"/>
      <dgm:spPr/>
    </dgm:pt>
    <dgm:pt modelId="{44D5B029-12D9-4C2B-9330-CE3C660B1F7C}" type="pres">
      <dgm:prSet presAssocID="{A09A81DA-2592-45D4-8DBA-21775EFA76E8}" presName="parentText" presStyleLbl="alignNode1" presStyleIdx="0" presStyleCnt="3">
        <dgm:presLayoutVars>
          <dgm:chMax val="1"/>
          <dgm:bulletEnabled val="1"/>
        </dgm:presLayoutVars>
      </dgm:prSet>
      <dgm:spPr/>
      <dgm:t>
        <a:bodyPr/>
        <a:lstStyle/>
        <a:p>
          <a:endParaRPr lang="fr-FR"/>
        </a:p>
      </dgm:t>
    </dgm:pt>
    <dgm:pt modelId="{4910D35C-1048-4922-A907-807CCD90C265}" type="pres">
      <dgm:prSet presAssocID="{A09A81DA-2592-45D4-8DBA-21775EFA76E8}" presName="descendantText" presStyleLbl="alignAcc1" presStyleIdx="0" presStyleCnt="3">
        <dgm:presLayoutVars>
          <dgm:bulletEnabled val="1"/>
        </dgm:presLayoutVars>
      </dgm:prSet>
      <dgm:spPr/>
      <dgm:t>
        <a:bodyPr/>
        <a:lstStyle/>
        <a:p>
          <a:endParaRPr lang="fr-FR"/>
        </a:p>
      </dgm:t>
    </dgm:pt>
    <dgm:pt modelId="{71D3F2CF-2B1C-40BB-9BAD-911B6F034A8B}" type="pres">
      <dgm:prSet presAssocID="{D52738FA-E993-47F3-91B3-8AB6B1751823}" presName="sp" presStyleCnt="0"/>
      <dgm:spPr/>
    </dgm:pt>
    <dgm:pt modelId="{B08897F7-FA7F-4503-9540-520E4A5675A5}" type="pres">
      <dgm:prSet presAssocID="{DBBFFE7D-7AA8-431D-A188-05AE4F26EAB0}" presName="composite" presStyleCnt="0"/>
      <dgm:spPr/>
    </dgm:pt>
    <dgm:pt modelId="{59895D77-1BD6-443C-AA6A-251EA0C059BD}" type="pres">
      <dgm:prSet presAssocID="{DBBFFE7D-7AA8-431D-A188-05AE4F26EAB0}" presName="parentText" presStyleLbl="alignNode1" presStyleIdx="1" presStyleCnt="3">
        <dgm:presLayoutVars>
          <dgm:chMax val="1"/>
          <dgm:bulletEnabled val="1"/>
        </dgm:presLayoutVars>
      </dgm:prSet>
      <dgm:spPr/>
      <dgm:t>
        <a:bodyPr/>
        <a:lstStyle/>
        <a:p>
          <a:endParaRPr lang="fr-FR"/>
        </a:p>
      </dgm:t>
    </dgm:pt>
    <dgm:pt modelId="{455B967D-7F40-44C0-9774-44DF008E81E4}" type="pres">
      <dgm:prSet presAssocID="{DBBFFE7D-7AA8-431D-A188-05AE4F26EAB0}" presName="descendantText" presStyleLbl="alignAcc1" presStyleIdx="1" presStyleCnt="3">
        <dgm:presLayoutVars>
          <dgm:bulletEnabled val="1"/>
        </dgm:presLayoutVars>
      </dgm:prSet>
      <dgm:spPr/>
      <dgm:t>
        <a:bodyPr/>
        <a:lstStyle/>
        <a:p>
          <a:endParaRPr lang="fr-FR"/>
        </a:p>
      </dgm:t>
    </dgm:pt>
    <dgm:pt modelId="{BBA41C7E-7695-4EDE-8DAA-AF1DFEAAF101}" type="pres">
      <dgm:prSet presAssocID="{6D8E2259-111E-4AB9-8A31-80F6FECA96B3}" presName="sp" presStyleCnt="0"/>
      <dgm:spPr/>
    </dgm:pt>
    <dgm:pt modelId="{D1150415-CD6B-43E4-B954-780D2923EAEC}" type="pres">
      <dgm:prSet presAssocID="{157AE323-6A3C-42B1-A294-D0F12A1F8014}" presName="composite" presStyleCnt="0"/>
      <dgm:spPr/>
    </dgm:pt>
    <dgm:pt modelId="{E754857F-B6A5-4528-964D-E532E76483B5}" type="pres">
      <dgm:prSet presAssocID="{157AE323-6A3C-42B1-A294-D0F12A1F8014}" presName="parentText" presStyleLbl="alignNode1" presStyleIdx="2" presStyleCnt="3">
        <dgm:presLayoutVars>
          <dgm:chMax val="1"/>
          <dgm:bulletEnabled val="1"/>
        </dgm:presLayoutVars>
      </dgm:prSet>
      <dgm:spPr/>
      <dgm:t>
        <a:bodyPr/>
        <a:lstStyle/>
        <a:p>
          <a:endParaRPr lang="fr-FR"/>
        </a:p>
      </dgm:t>
    </dgm:pt>
    <dgm:pt modelId="{255E0CE6-FBEB-465B-8C5E-F3759A757E46}" type="pres">
      <dgm:prSet presAssocID="{157AE323-6A3C-42B1-A294-D0F12A1F8014}" presName="descendantText" presStyleLbl="alignAcc1" presStyleIdx="2" presStyleCnt="3">
        <dgm:presLayoutVars>
          <dgm:bulletEnabled val="1"/>
        </dgm:presLayoutVars>
      </dgm:prSet>
      <dgm:spPr/>
      <dgm:t>
        <a:bodyPr/>
        <a:lstStyle/>
        <a:p>
          <a:endParaRPr lang="fr-FR"/>
        </a:p>
      </dgm:t>
    </dgm:pt>
  </dgm:ptLst>
  <dgm:cxnLst>
    <dgm:cxn modelId="{ACBB7440-9254-4792-BF16-1E50138443F4}" type="presOf" srcId="{94908330-D60C-4191-B5AB-A8CB7875483D}" destId="{455B967D-7F40-44C0-9774-44DF008E81E4}" srcOrd="0" destOrd="0" presId="urn:microsoft.com/office/officeart/2005/8/layout/chevron2"/>
    <dgm:cxn modelId="{4B0007A3-7D77-479A-8CA9-34C107EEBBD2}" type="presOf" srcId="{0CF3240A-D942-4C9B-BBBA-F0D4D2C704D3}" destId="{255E0CE6-FBEB-465B-8C5E-F3759A757E46}" srcOrd="0" destOrd="0" presId="urn:microsoft.com/office/officeart/2005/8/layout/chevron2"/>
    <dgm:cxn modelId="{B3CF3D01-9802-44C8-9306-3385774ECF4F}" srcId="{E53A2934-8A52-4435-A0B6-CF13859D0DBA}" destId="{DBBFFE7D-7AA8-431D-A188-05AE4F26EAB0}" srcOrd="1" destOrd="0" parTransId="{5D960C90-15FC-4F8A-827C-DFCD88996C34}" sibTransId="{6D8E2259-111E-4AB9-8A31-80F6FECA96B3}"/>
    <dgm:cxn modelId="{6EF3E7FB-D30B-4A7B-8F80-0A61A136BF2E}" type="presOf" srcId="{DBBFFE7D-7AA8-431D-A188-05AE4F26EAB0}" destId="{59895D77-1BD6-443C-AA6A-251EA0C059BD}" srcOrd="0" destOrd="0" presId="urn:microsoft.com/office/officeart/2005/8/layout/chevron2"/>
    <dgm:cxn modelId="{6A9E462F-B24F-4538-8573-AB6F87E0C9A7}" srcId="{157AE323-6A3C-42B1-A294-D0F12A1F8014}" destId="{0CF3240A-D942-4C9B-BBBA-F0D4D2C704D3}" srcOrd="0" destOrd="0" parTransId="{03DA79FD-6CBF-45D5-9CD7-A2DBC36E6604}" sibTransId="{54627EBA-7C10-4EA0-AB73-1D4227FA1A08}"/>
    <dgm:cxn modelId="{289E86EC-5396-4B51-A27E-EB8EAA911508}" type="presOf" srcId="{E53A2934-8A52-4435-A0B6-CF13859D0DBA}" destId="{C21F168A-78CE-4A84-B550-8C2333E9B39A}" srcOrd="0" destOrd="0" presId="urn:microsoft.com/office/officeart/2005/8/layout/chevron2"/>
    <dgm:cxn modelId="{6A370686-116A-4021-AF6E-6D90CE54575F}" srcId="{A09A81DA-2592-45D4-8DBA-21775EFA76E8}" destId="{864D78D6-BF8D-4D9C-8D8F-933BB6BF66A4}" srcOrd="0" destOrd="0" parTransId="{C8571600-1684-4541-9B64-5CB839A66BB8}" sibTransId="{FA49251B-DD20-468B-B794-34E696C07C2F}"/>
    <dgm:cxn modelId="{AF58F5B2-20A4-4F94-A184-5095FE0C8C42}" type="presOf" srcId="{864D78D6-BF8D-4D9C-8D8F-933BB6BF66A4}" destId="{4910D35C-1048-4922-A907-807CCD90C265}" srcOrd="0" destOrd="0" presId="urn:microsoft.com/office/officeart/2005/8/layout/chevron2"/>
    <dgm:cxn modelId="{D2BD1C3A-D98E-42CD-B8A8-EF66ACF3C1EE}" type="presOf" srcId="{A09A81DA-2592-45D4-8DBA-21775EFA76E8}" destId="{44D5B029-12D9-4C2B-9330-CE3C660B1F7C}" srcOrd="0" destOrd="0" presId="urn:microsoft.com/office/officeart/2005/8/layout/chevron2"/>
    <dgm:cxn modelId="{EE2EC6D9-EEC2-468B-8C53-18A014233C47}" type="presOf" srcId="{157AE323-6A3C-42B1-A294-D0F12A1F8014}" destId="{E754857F-B6A5-4528-964D-E532E76483B5}" srcOrd="0" destOrd="0" presId="urn:microsoft.com/office/officeart/2005/8/layout/chevron2"/>
    <dgm:cxn modelId="{96B738B1-8A30-411D-BAA5-6B161CD5DCA4}" srcId="{E53A2934-8A52-4435-A0B6-CF13859D0DBA}" destId="{A09A81DA-2592-45D4-8DBA-21775EFA76E8}" srcOrd="0" destOrd="0" parTransId="{F5E6E595-957A-4A46-9190-15BED6446118}" sibTransId="{D52738FA-E993-47F3-91B3-8AB6B1751823}"/>
    <dgm:cxn modelId="{53005FCE-8B81-4887-BC9E-F9090C19E0B3}" srcId="{E53A2934-8A52-4435-A0B6-CF13859D0DBA}" destId="{157AE323-6A3C-42B1-A294-D0F12A1F8014}" srcOrd="2" destOrd="0" parTransId="{81DC0B1B-EB79-4D6C-8D58-B900A9CBD3AE}" sibTransId="{4873B2F0-8586-4488-A818-3DB7DE9323EE}"/>
    <dgm:cxn modelId="{B327AD9E-B72C-4328-B75C-CF9B80AB13D8}" srcId="{DBBFFE7D-7AA8-431D-A188-05AE4F26EAB0}" destId="{94908330-D60C-4191-B5AB-A8CB7875483D}" srcOrd="0" destOrd="0" parTransId="{093A246F-F0ED-482B-836D-762CC9886C25}" sibTransId="{6762689E-78C8-4D25-AD15-DE3FA0F07059}"/>
    <dgm:cxn modelId="{5BD5D372-A2B6-42AD-9400-97B42AE8E86A}" type="presParOf" srcId="{C21F168A-78CE-4A84-B550-8C2333E9B39A}" destId="{24AE2756-1D22-4C3B-993C-4B8EBE71B65B}" srcOrd="0" destOrd="0" presId="urn:microsoft.com/office/officeart/2005/8/layout/chevron2"/>
    <dgm:cxn modelId="{34D7D59F-9BF0-4E1A-81A7-171B8DA0E24D}" type="presParOf" srcId="{24AE2756-1D22-4C3B-993C-4B8EBE71B65B}" destId="{44D5B029-12D9-4C2B-9330-CE3C660B1F7C}" srcOrd="0" destOrd="0" presId="urn:microsoft.com/office/officeart/2005/8/layout/chevron2"/>
    <dgm:cxn modelId="{E0A05FCC-8ABE-4C78-A3E7-A74FE9C35E9B}" type="presParOf" srcId="{24AE2756-1D22-4C3B-993C-4B8EBE71B65B}" destId="{4910D35C-1048-4922-A907-807CCD90C265}" srcOrd="1" destOrd="0" presId="urn:microsoft.com/office/officeart/2005/8/layout/chevron2"/>
    <dgm:cxn modelId="{4F89EE00-4A61-40B4-B149-1C1564713813}" type="presParOf" srcId="{C21F168A-78CE-4A84-B550-8C2333E9B39A}" destId="{71D3F2CF-2B1C-40BB-9BAD-911B6F034A8B}" srcOrd="1" destOrd="0" presId="urn:microsoft.com/office/officeart/2005/8/layout/chevron2"/>
    <dgm:cxn modelId="{0C5C269B-9D86-4909-BC67-6B6FFAAECB5E}" type="presParOf" srcId="{C21F168A-78CE-4A84-B550-8C2333E9B39A}" destId="{B08897F7-FA7F-4503-9540-520E4A5675A5}" srcOrd="2" destOrd="0" presId="urn:microsoft.com/office/officeart/2005/8/layout/chevron2"/>
    <dgm:cxn modelId="{4B5147D1-E89D-4908-ADAC-6A893E51F589}" type="presParOf" srcId="{B08897F7-FA7F-4503-9540-520E4A5675A5}" destId="{59895D77-1BD6-443C-AA6A-251EA0C059BD}" srcOrd="0" destOrd="0" presId="urn:microsoft.com/office/officeart/2005/8/layout/chevron2"/>
    <dgm:cxn modelId="{ADEEBA04-97C9-447F-A976-7281A8B2F5CD}" type="presParOf" srcId="{B08897F7-FA7F-4503-9540-520E4A5675A5}" destId="{455B967D-7F40-44C0-9774-44DF008E81E4}" srcOrd="1" destOrd="0" presId="urn:microsoft.com/office/officeart/2005/8/layout/chevron2"/>
    <dgm:cxn modelId="{BE77EE9A-581A-4713-8400-6CE81861C1AE}" type="presParOf" srcId="{C21F168A-78CE-4A84-B550-8C2333E9B39A}" destId="{BBA41C7E-7695-4EDE-8DAA-AF1DFEAAF101}" srcOrd="3" destOrd="0" presId="urn:microsoft.com/office/officeart/2005/8/layout/chevron2"/>
    <dgm:cxn modelId="{D5538995-DA24-4468-95DD-BD5392175E74}" type="presParOf" srcId="{C21F168A-78CE-4A84-B550-8C2333E9B39A}" destId="{D1150415-CD6B-43E4-B954-780D2923EAEC}" srcOrd="4" destOrd="0" presId="urn:microsoft.com/office/officeart/2005/8/layout/chevron2"/>
    <dgm:cxn modelId="{4E6732E2-6625-444D-BBB4-844E81212326}" type="presParOf" srcId="{D1150415-CD6B-43E4-B954-780D2923EAEC}" destId="{E754857F-B6A5-4528-964D-E532E76483B5}" srcOrd="0" destOrd="0" presId="urn:microsoft.com/office/officeart/2005/8/layout/chevron2"/>
    <dgm:cxn modelId="{6E0FAFD6-296A-45DA-B5F8-6C54AB1CCDB9}" type="presParOf" srcId="{D1150415-CD6B-43E4-B954-780D2923EAEC}" destId="{255E0CE6-FBEB-465B-8C5E-F3759A757E46}"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DF946B37-8E08-47E0-845A-6B8A09355ED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BFCDE58B-9BA5-4076-84E5-89BBCB3049B2}">
      <dgm:prSet phldrT="[Texte]" custT="1"/>
      <dgm:spPr/>
      <dgm:t>
        <a:bodyPr/>
        <a:lstStyle/>
        <a:p>
          <a:r>
            <a:rPr lang="fr-FR" sz="1400" b="1" dirty="0" smtClean="0"/>
            <a:t>Clause de non concurrence</a:t>
          </a:r>
          <a:endParaRPr lang="fr-FR" sz="1400" b="1" dirty="0"/>
        </a:p>
      </dgm:t>
    </dgm:pt>
    <dgm:pt modelId="{7BE597AC-E909-4053-99CE-AC9D390DFCE0}" type="parTrans" cxnId="{8DEE037E-FB78-40FF-B3F1-8DE3706A8619}">
      <dgm:prSet/>
      <dgm:spPr/>
      <dgm:t>
        <a:bodyPr/>
        <a:lstStyle/>
        <a:p>
          <a:endParaRPr lang="fr-FR"/>
        </a:p>
      </dgm:t>
    </dgm:pt>
    <dgm:pt modelId="{98A81AD7-D38B-416E-97A4-3197E9F1A06C}" type="sibTrans" cxnId="{8DEE037E-FB78-40FF-B3F1-8DE3706A8619}">
      <dgm:prSet/>
      <dgm:spPr/>
      <dgm:t>
        <a:bodyPr/>
        <a:lstStyle/>
        <a:p>
          <a:endParaRPr lang="fr-FR"/>
        </a:p>
      </dgm:t>
    </dgm:pt>
    <dgm:pt modelId="{352FECC7-1AA7-4D6B-B0DD-083F025D4D98}">
      <dgm:prSet phldrT="[Texte]" custT="1"/>
      <dgm:spPr/>
      <dgm:t>
        <a:bodyPr/>
        <a:lstStyle/>
        <a:p>
          <a:r>
            <a:rPr lang="fr-FR" sz="1600" b="1" dirty="0" smtClean="0"/>
            <a:t>La  clause de mobilité</a:t>
          </a:r>
          <a:endParaRPr lang="fr-FR" sz="1600" b="1" dirty="0"/>
        </a:p>
      </dgm:t>
    </dgm:pt>
    <dgm:pt modelId="{31B71248-67E7-4E08-A545-03E0DCC391DB}" type="parTrans" cxnId="{6945ACD9-223D-450E-A41E-72286C1E0C0F}">
      <dgm:prSet/>
      <dgm:spPr/>
      <dgm:t>
        <a:bodyPr/>
        <a:lstStyle/>
        <a:p>
          <a:endParaRPr lang="fr-FR"/>
        </a:p>
      </dgm:t>
    </dgm:pt>
    <dgm:pt modelId="{6500F86A-DAF9-4555-8C90-36C7EE814884}" type="sibTrans" cxnId="{6945ACD9-223D-450E-A41E-72286C1E0C0F}">
      <dgm:prSet/>
      <dgm:spPr/>
      <dgm:t>
        <a:bodyPr/>
        <a:lstStyle/>
        <a:p>
          <a:endParaRPr lang="fr-FR"/>
        </a:p>
      </dgm:t>
    </dgm:pt>
    <dgm:pt modelId="{779B0205-6330-476B-AA71-6D1E5550EAAF}">
      <dgm:prSet phldrT="[Texte]" custT="1"/>
      <dgm:spPr/>
      <dgm:t>
        <a:bodyPr/>
        <a:lstStyle/>
        <a:p>
          <a:r>
            <a:rPr lang="fr-FR" sz="1500" b="1" dirty="0" smtClean="0"/>
            <a:t>Clause de cession des droits</a:t>
          </a:r>
          <a:endParaRPr lang="fr-FR" sz="1500" b="1" dirty="0"/>
        </a:p>
      </dgm:t>
    </dgm:pt>
    <dgm:pt modelId="{7E37A768-7A8D-4E53-9156-4B97EEC72C56}" type="parTrans" cxnId="{6BA4015F-C73A-44FE-AD4F-7D3ACD5C046F}">
      <dgm:prSet/>
      <dgm:spPr/>
      <dgm:t>
        <a:bodyPr/>
        <a:lstStyle/>
        <a:p>
          <a:endParaRPr lang="fr-FR"/>
        </a:p>
      </dgm:t>
    </dgm:pt>
    <dgm:pt modelId="{2AAEBD57-B928-4303-A33E-F414C48932D3}" type="sibTrans" cxnId="{6BA4015F-C73A-44FE-AD4F-7D3ACD5C046F}">
      <dgm:prSet/>
      <dgm:spPr/>
      <dgm:t>
        <a:bodyPr/>
        <a:lstStyle/>
        <a:p>
          <a:endParaRPr lang="fr-FR"/>
        </a:p>
      </dgm:t>
    </dgm:pt>
    <dgm:pt modelId="{1F5B7F10-928B-4AC7-B88F-D022FB8861B9}">
      <dgm:prSet phldrT="[Texte]" custT="1"/>
      <dgm:spPr/>
      <dgm:t>
        <a:bodyPr/>
        <a:lstStyle/>
        <a:p>
          <a:r>
            <a:rPr lang="fr-FR" sz="1600" b="1" dirty="0" smtClean="0"/>
            <a:t>Clause de confidentialité </a:t>
          </a:r>
          <a:endParaRPr lang="fr-FR" sz="1600" b="1" dirty="0"/>
        </a:p>
      </dgm:t>
    </dgm:pt>
    <dgm:pt modelId="{B32FF074-A751-4113-A2CC-0FEF93397468}" type="parTrans" cxnId="{B94A12C7-20B6-4B33-A2F4-0F0A5B3FA627}">
      <dgm:prSet/>
      <dgm:spPr/>
      <dgm:t>
        <a:bodyPr/>
        <a:lstStyle/>
        <a:p>
          <a:endParaRPr lang="fr-FR"/>
        </a:p>
      </dgm:t>
    </dgm:pt>
    <dgm:pt modelId="{68A3A425-AD0E-4FFC-8B83-7D4FDB15CDF9}" type="sibTrans" cxnId="{B94A12C7-20B6-4B33-A2F4-0F0A5B3FA627}">
      <dgm:prSet/>
      <dgm:spPr/>
      <dgm:t>
        <a:bodyPr/>
        <a:lstStyle/>
        <a:p>
          <a:endParaRPr lang="fr-FR"/>
        </a:p>
      </dgm:t>
    </dgm:pt>
    <dgm:pt modelId="{9EB3DC79-39ED-4113-90F4-99FD42BD1D38}">
      <dgm:prSet phldrT="[Texte]" custT="1"/>
      <dgm:spPr/>
      <dgm:t>
        <a:bodyPr/>
        <a:lstStyle/>
        <a:p>
          <a:r>
            <a:rPr lang="fr-FR" sz="1600" b="1" dirty="0" smtClean="0"/>
            <a:t>Clause d’exclusivité</a:t>
          </a:r>
          <a:endParaRPr lang="fr-FR" sz="1600" b="1" dirty="0"/>
        </a:p>
      </dgm:t>
    </dgm:pt>
    <dgm:pt modelId="{8FE21123-F2A6-487D-A884-45B8DFE9BC2E}" type="parTrans" cxnId="{AAF03D62-63E0-427B-A3C9-59A1DC72C03E}">
      <dgm:prSet/>
      <dgm:spPr/>
      <dgm:t>
        <a:bodyPr/>
        <a:lstStyle/>
        <a:p>
          <a:endParaRPr lang="fr-FR"/>
        </a:p>
      </dgm:t>
    </dgm:pt>
    <dgm:pt modelId="{BA7EB5B3-F961-425E-9578-8ACBD27AFDFE}" type="sibTrans" cxnId="{AAF03D62-63E0-427B-A3C9-59A1DC72C03E}">
      <dgm:prSet/>
      <dgm:spPr/>
      <dgm:t>
        <a:bodyPr/>
        <a:lstStyle/>
        <a:p>
          <a:endParaRPr lang="fr-FR"/>
        </a:p>
      </dgm:t>
    </dgm:pt>
    <dgm:pt modelId="{3F7CCCFF-3C2C-46D8-9E58-87A84A74A119}">
      <dgm:prSet custT="1"/>
      <dgm:spPr/>
      <dgm:t>
        <a:bodyPr/>
        <a:lstStyle/>
        <a:p>
          <a:r>
            <a:rPr lang="fr-FR" sz="1600" b="1" dirty="0" smtClean="0"/>
            <a:t>Clause de fidélité</a:t>
          </a:r>
          <a:endParaRPr lang="fr-FR" sz="1600" b="1" dirty="0"/>
        </a:p>
      </dgm:t>
    </dgm:pt>
    <dgm:pt modelId="{1A3BB3E1-A115-4AE9-8C98-C8D6EB4B1698}" type="parTrans" cxnId="{7F851233-52CF-4E39-97A6-FEAD58914A15}">
      <dgm:prSet/>
      <dgm:spPr/>
      <dgm:t>
        <a:bodyPr/>
        <a:lstStyle/>
        <a:p>
          <a:endParaRPr lang="fr-FR"/>
        </a:p>
      </dgm:t>
    </dgm:pt>
    <dgm:pt modelId="{2A35D2CD-910D-4A31-88D7-866CE488B34C}" type="sibTrans" cxnId="{7F851233-52CF-4E39-97A6-FEAD58914A15}">
      <dgm:prSet/>
      <dgm:spPr/>
      <dgm:t>
        <a:bodyPr/>
        <a:lstStyle/>
        <a:p>
          <a:endParaRPr lang="fr-FR"/>
        </a:p>
      </dgm:t>
    </dgm:pt>
    <dgm:pt modelId="{F21BF22D-E8BC-4187-BAAB-50CC0708ACAC}">
      <dgm:prSet custT="1"/>
      <dgm:spPr/>
      <dgm:t>
        <a:bodyPr/>
        <a:lstStyle/>
        <a:p>
          <a:r>
            <a:rPr lang="fr-FR" sz="1800" b="1" dirty="0" smtClean="0"/>
            <a:t>La période d’essai</a:t>
          </a:r>
          <a:endParaRPr lang="fr-FR" sz="1800" b="1" dirty="0"/>
        </a:p>
      </dgm:t>
    </dgm:pt>
    <dgm:pt modelId="{ED30945E-B7EB-4DC5-B33E-AAFDD5FDB07C}" type="parTrans" cxnId="{5E3CE1F1-112B-4CEC-A961-8A3F34E7151D}">
      <dgm:prSet/>
      <dgm:spPr/>
      <dgm:t>
        <a:bodyPr/>
        <a:lstStyle/>
        <a:p>
          <a:endParaRPr lang="fr-FR"/>
        </a:p>
      </dgm:t>
    </dgm:pt>
    <dgm:pt modelId="{D9652BCD-5E18-4868-9E6F-425ADF5E92AE}" type="sibTrans" cxnId="{5E3CE1F1-112B-4CEC-A961-8A3F34E7151D}">
      <dgm:prSet/>
      <dgm:spPr/>
      <dgm:t>
        <a:bodyPr/>
        <a:lstStyle/>
        <a:p>
          <a:endParaRPr lang="fr-FR"/>
        </a:p>
      </dgm:t>
    </dgm:pt>
    <dgm:pt modelId="{BA698CEF-7080-4A87-9BB7-B50274D26193}">
      <dgm:prSet custT="1"/>
      <dgm:spPr/>
      <dgm:t>
        <a:bodyPr/>
        <a:lstStyle/>
        <a:p>
          <a:r>
            <a:rPr lang="fr-FR" sz="1600" b="1" dirty="0" smtClean="0"/>
            <a:t>Délai de préavis </a:t>
          </a:r>
          <a:endParaRPr lang="fr-FR" sz="1600" b="1" dirty="0"/>
        </a:p>
      </dgm:t>
    </dgm:pt>
    <dgm:pt modelId="{FB6B8680-F2C6-43B1-B65D-328DF4385ED9}" type="parTrans" cxnId="{1FB08D3E-DBED-457A-94D7-36EAF7209515}">
      <dgm:prSet/>
      <dgm:spPr/>
      <dgm:t>
        <a:bodyPr/>
        <a:lstStyle/>
        <a:p>
          <a:endParaRPr lang="fr-FR"/>
        </a:p>
      </dgm:t>
    </dgm:pt>
    <dgm:pt modelId="{15EE887B-59B6-45C4-BD88-2CDF93ADF632}" type="sibTrans" cxnId="{1FB08D3E-DBED-457A-94D7-36EAF7209515}">
      <dgm:prSet/>
      <dgm:spPr/>
      <dgm:t>
        <a:bodyPr/>
        <a:lstStyle/>
        <a:p>
          <a:endParaRPr lang="fr-FR"/>
        </a:p>
      </dgm:t>
    </dgm:pt>
    <dgm:pt modelId="{ED39A67A-2009-4F31-8131-4891E8DE2187}" type="pres">
      <dgm:prSet presAssocID="{DF946B37-8E08-47E0-845A-6B8A09355ED0}" presName="cycle" presStyleCnt="0">
        <dgm:presLayoutVars>
          <dgm:dir/>
          <dgm:resizeHandles val="exact"/>
        </dgm:presLayoutVars>
      </dgm:prSet>
      <dgm:spPr/>
      <dgm:t>
        <a:bodyPr/>
        <a:lstStyle/>
        <a:p>
          <a:endParaRPr lang="fr-FR"/>
        </a:p>
      </dgm:t>
    </dgm:pt>
    <dgm:pt modelId="{F3FB2430-EDE4-4015-B9DE-EEA9AEA5E5E3}" type="pres">
      <dgm:prSet presAssocID="{BFCDE58B-9BA5-4076-84E5-89BBCB3049B2}" presName="node" presStyleLbl="node1" presStyleIdx="0" presStyleCnt="8">
        <dgm:presLayoutVars>
          <dgm:bulletEnabled val="1"/>
        </dgm:presLayoutVars>
      </dgm:prSet>
      <dgm:spPr/>
      <dgm:t>
        <a:bodyPr/>
        <a:lstStyle/>
        <a:p>
          <a:endParaRPr lang="fr-FR"/>
        </a:p>
      </dgm:t>
    </dgm:pt>
    <dgm:pt modelId="{ACBDF5A2-248D-4EA1-BA16-BA93ACF293E0}" type="pres">
      <dgm:prSet presAssocID="{98A81AD7-D38B-416E-97A4-3197E9F1A06C}" presName="sibTrans" presStyleLbl="sibTrans2D1" presStyleIdx="0" presStyleCnt="8"/>
      <dgm:spPr/>
      <dgm:t>
        <a:bodyPr/>
        <a:lstStyle/>
        <a:p>
          <a:endParaRPr lang="fr-FR"/>
        </a:p>
      </dgm:t>
    </dgm:pt>
    <dgm:pt modelId="{B892CDB9-B0FC-4DE1-A4A2-EBEB74128D09}" type="pres">
      <dgm:prSet presAssocID="{98A81AD7-D38B-416E-97A4-3197E9F1A06C}" presName="connectorText" presStyleLbl="sibTrans2D1" presStyleIdx="0" presStyleCnt="8"/>
      <dgm:spPr/>
      <dgm:t>
        <a:bodyPr/>
        <a:lstStyle/>
        <a:p>
          <a:endParaRPr lang="fr-FR"/>
        </a:p>
      </dgm:t>
    </dgm:pt>
    <dgm:pt modelId="{DFD8A858-772C-4E7B-B93F-93DADA4605E5}" type="pres">
      <dgm:prSet presAssocID="{352FECC7-1AA7-4D6B-B0DD-083F025D4D98}" presName="node" presStyleLbl="node1" presStyleIdx="1" presStyleCnt="8">
        <dgm:presLayoutVars>
          <dgm:bulletEnabled val="1"/>
        </dgm:presLayoutVars>
      </dgm:prSet>
      <dgm:spPr/>
      <dgm:t>
        <a:bodyPr/>
        <a:lstStyle/>
        <a:p>
          <a:endParaRPr lang="fr-FR"/>
        </a:p>
      </dgm:t>
    </dgm:pt>
    <dgm:pt modelId="{46EA1468-54B6-4907-8A5E-7D707A64E447}" type="pres">
      <dgm:prSet presAssocID="{6500F86A-DAF9-4555-8C90-36C7EE814884}" presName="sibTrans" presStyleLbl="sibTrans2D1" presStyleIdx="1" presStyleCnt="8"/>
      <dgm:spPr/>
      <dgm:t>
        <a:bodyPr/>
        <a:lstStyle/>
        <a:p>
          <a:endParaRPr lang="fr-FR"/>
        </a:p>
      </dgm:t>
    </dgm:pt>
    <dgm:pt modelId="{E3FF90B8-0066-40C0-9F47-1D9A2A401F5D}" type="pres">
      <dgm:prSet presAssocID="{6500F86A-DAF9-4555-8C90-36C7EE814884}" presName="connectorText" presStyleLbl="sibTrans2D1" presStyleIdx="1" presStyleCnt="8"/>
      <dgm:spPr/>
      <dgm:t>
        <a:bodyPr/>
        <a:lstStyle/>
        <a:p>
          <a:endParaRPr lang="fr-FR"/>
        </a:p>
      </dgm:t>
    </dgm:pt>
    <dgm:pt modelId="{471CC495-773C-48D1-91CF-389404A75492}" type="pres">
      <dgm:prSet presAssocID="{779B0205-6330-476B-AA71-6D1E5550EAAF}" presName="node" presStyleLbl="node1" presStyleIdx="2" presStyleCnt="8">
        <dgm:presLayoutVars>
          <dgm:bulletEnabled val="1"/>
        </dgm:presLayoutVars>
      </dgm:prSet>
      <dgm:spPr/>
      <dgm:t>
        <a:bodyPr/>
        <a:lstStyle/>
        <a:p>
          <a:endParaRPr lang="fr-FR"/>
        </a:p>
      </dgm:t>
    </dgm:pt>
    <dgm:pt modelId="{555E6742-95A6-4AA6-A42E-BF16FFDEBAD7}" type="pres">
      <dgm:prSet presAssocID="{2AAEBD57-B928-4303-A33E-F414C48932D3}" presName="sibTrans" presStyleLbl="sibTrans2D1" presStyleIdx="2" presStyleCnt="8"/>
      <dgm:spPr/>
      <dgm:t>
        <a:bodyPr/>
        <a:lstStyle/>
        <a:p>
          <a:endParaRPr lang="fr-FR"/>
        </a:p>
      </dgm:t>
    </dgm:pt>
    <dgm:pt modelId="{F095F538-3A25-4C93-9828-948A124D9B6C}" type="pres">
      <dgm:prSet presAssocID="{2AAEBD57-B928-4303-A33E-F414C48932D3}" presName="connectorText" presStyleLbl="sibTrans2D1" presStyleIdx="2" presStyleCnt="8"/>
      <dgm:spPr/>
      <dgm:t>
        <a:bodyPr/>
        <a:lstStyle/>
        <a:p>
          <a:endParaRPr lang="fr-FR"/>
        </a:p>
      </dgm:t>
    </dgm:pt>
    <dgm:pt modelId="{66B6A4F9-7A5B-47E0-A1B9-15FF9527E87D}" type="pres">
      <dgm:prSet presAssocID="{3F7CCCFF-3C2C-46D8-9E58-87A84A74A119}" presName="node" presStyleLbl="node1" presStyleIdx="3" presStyleCnt="8">
        <dgm:presLayoutVars>
          <dgm:bulletEnabled val="1"/>
        </dgm:presLayoutVars>
      </dgm:prSet>
      <dgm:spPr/>
      <dgm:t>
        <a:bodyPr/>
        <a:lstStyle/>
        <a:p>
          <a:endParaRPr lang="fr-FR"/>
        </a:p>
      </dgm:t>
    </dgm:pt>
    <dgm:pt modelId="{1CFBD862-EECE-4102-870E-E9A0DB8B6F15}" type="pres">
      <dgm:prSet presAssocID="{2A35D2CD-910D-4A31-88D7-866CE488B34C}" presName="sibTrans" presStyleLbl="sibTrans2D1" presStyleIdx="3" presStyleCnt="8"/>
      <dgm:spPr/>
      <dgm:t>
        <a:bodyPr/>
        <a:lstStyle/>
        <a:p>
          <a:endParaRPr lang="fr-FR"/>
        </a:p>
      </dgm:t>
    </dgm:pt>
    <dgm:pt modelId="{2942F628-565A-4E40-9824-FB6683961D15}" type="pres">
      <dgm:prSet presAssocID="{2A35D2CD-910D-4A31-88D7-866CE488B34C}" presName="connectorText" presStyleLbl="sibTrans2D1" presStyleIdx="3" presStyleCnt="8"/>
      <dgm:spPr/>
      <dgm:t>
        <a:bodyPr/>
        <a:lstStyle/>
        <a:p>
          <a:endParaRPr lang="fr-FR"/>
        </a:p>
      </dgm:t>
    </dgm:pt>
    <dgm:pt modelId="{AC8F2792-E18C-4031-AB66-5D0EA728EB65}" type="pres">
      <dgm:prSet presAssocID="{1F5B7F10-928B-4AC7-B88F-D022FB8861B9}" presName="node" presStyleLbl="node1" presStyleIdx="4" presStyleCnt="8">
        <dgm:presLayoutVars>
          <dgm:bulletEnabled val="1"/>
        </dgm:presLayoutVars>
      </dgm:prSet>
      <dgm:spPr/>
      <dgm:t>
        <a:bodyPr/>
        <a:lstStyle/>
        <a:p>
          <a:endParaRPr lang="fr-FR"/>
        </a:p>
      </dgm:t>
    </dgm:pt>
    <dgm:pt modelId="{C94E41D3-0BD8-4168-BCFF-3386CB359EFB}" type="pres">
      <dgm:prSet presAssocID="{68A3A425-AD0E-4FFC-8B83-7D4FDB15CDF9}" presName="sibTrans" presStyleLbl="sibTrans2D1" presStyleIdx="4" presStyleCnt="8"/>
      <dgm:spPr/>
      <dgm:t>
        <a:bodyPr/>
        <a:lstStyle/>
        <a:p>
          <a:endParaRPr lang="fr-FR"/>
        </a:p>
      </dgm:t>
    </dgm:pt>
    <dgm:pt modelId="{80708999-1DE4-48B1-A1EC-4A57B51E2A2D}" type="pres">
      <dgm:prSet presAssocID="{68A3A425-AD0E-4FFC-8B83-7D4FDB15CDF9}" presName="connectorText" presStyleLbl="sibTrans2D1" presStyleIdx="4" presStyleCnt="8"/>
      <dgm:spPr/>
      <dgm:t>
        <a:bodyPr/>
        <a:lstStyle/>
        <a:p>
          <a:endParaRPr lang="fr-FR"/>
        </a:p>
      </dgm:t>
    </dgm:pt>
    <dgm:pt modelId="{82D9CB55-0701-41D5-86C1-8058260FC45C}" type="pres">
      <dgm:prSet presAssocID="{9EB3DC79-39ED-4113-90F4-99FD42BD1D38}" presName="node" presStyleLbl="node1" presStyleIdx="5" presStyleCnt="8" custRadScaleRad="101896" custRadScaleInc="5995">
        <dgm:presLayoutVars>
          <dgm:bulletEnabled val="1"/>
        </dgm:presLayoutVars>
      </dgm:prSet>
      <dgm:spPr/>
      <dgm:t>
        <a:bodyPr/>
        <a:lstStyle/>
        <a:p>
          <a:endParaRPr lang="fr-FR"/>
        </a:p>
      </dgm:t>
    </dgm:pt>
    <dgm:pt modelId="{F338B115-8D38-4520-87EE-27656A27B683}" type="pres">
      <dgm:prSet presAssocID="{BA7EB5B3-F961-425E-9578-8ACBD27AFDFE}" presName="sibTrans" presStyleLbl="sibTrans2D1" presStyleIdx="5" presStyleCnt="8"/>
      <dgm:spPr/>
      <dgm:t>
        <a:bodyPr/>
        <a:lstStyle/>
        <a:p>
          <a:endParaRPr lang="fr-FR"/>
        </a:p>
      </dgm:t>
    </dgm:pt>
    <dgm:pt modelId="{BA9AF830-9DBF-41F2-AC04-8CC2D1226C63}" type="pres">
      <dgm:prSet presAssocID="{BA7EB5B3-F961-425E-9578-8ACBD27AFDFE}" presName="connectorText" presStyleLbl="sibTrans2D1" presStyleIdx="5" presStyleCnt="8"/>
      <dgm:spPr/>
      <dgm:t>
        <a:bodyPr/>
        <a:lstStyle/>
        <a:p>
          <a:endParaRPr lang="fr-FR"/>
        </a:p>
      </dgm:t>
    </dgm:pt>
    <dgm:pt modelId="{89A95926-2C9A-421D-88D0-8ACDEBDE801D}" type="pres">
      <dgm:prSet presAssocID="{F21BF22D-E8BC-4187-BAAB-50CC0708ACAC}" presName="node" presStyleLbl="node1" presStyleIdx="6" presStyleCnt="8">
        <dgm:presLayoutVars>
          <dgm:bulletEnabled val="1"/>
        </dgm:presLayoutVars>
      </dgm:prSet>
      <dgm:spPr/>
      <dgm:t>
        <a:bodyPr/>
        <a:lstStyle/>
        <a:p>
          <a:endParaRPr lang="fr-FR"/>
        </a:p>
      </dgm:t>
    </dgm:pt>
    <dgm:pt modelId="{57B08388-FF08-49B6-A9E2-730BC4EA90FB}" type="pres">
      <dgm:prSet presAssocID="{D9652BCD-5E18-4868-9E6F-425ADF5E92AE}" presName="sibTrans" presStyleLbl="sibTrans2D1" presStyleIdx="6" presStyleCnt="8"/>
      <dgm:spPr/>
      <dgm:t>
        <a:bodyPr/>
        <a:lstStyle/>
        <a:p>
          <a:endParaRPr lang="fr-FR"/>
        </a:p>
      </dgm:t>
    </dgm:pt>
    <dgm:pt modelId="{7BE52B48-926D-49F1-B8A9-EA28979DADD4}" type="pres">
      <dgm:prSet presAssocID="{D9652BCD-5E18-4868-9E6F-425ADF5E92AE}" presName="connectorText" presStyleLbl="sibTrans2D1" presStyleIdx="6" presStyleCnt="8"/>
      <dgm:spPr/>
      <dgm:t>
        <a:bodyPr/>
        <a:lstStyle/>
        <a:p>
          <a:endParaRPr lang="fr-FR"/>
        </a:p>
      </dgm:t>
    </dgm:pt>
    <dgm:pt modelId="{C65E3DCF-C1E9-4F76-B008-022E824B258F}" type="pres">
      <dgm:prSet presAssocID="{BA698CEF-7080-4A87-9BB7-B50274D26193}" presName="node" presStyleLbl="node1" presStyleIdx="7" presStyleCnt="8">
        <dgm:presLayoutVars>
          <dgm:bulletEnabled val="1"/>
        </dgm:presLayoutVars>
      </dgm:prSet>
      <dgm:spPr/>
      <dgm:t>
        <a:bodyPr/>
        <a:lstStyle/>
        <a:p>
          <a:endParaRPr lang="fr-FR"/>
        </a:p>
      </dgm:t>
    </dgm:pt>
    <dgm:pt modelId="{5024F5CC-6DC6-4DD6-AD8C-E77D02B199CD}" type="pres">
      <dgm:prSet presAssocID="{15EE887B-59B6-45C4-BD88-2CDF93ADF632}" presName="sibTrans" presStyleLbl="sibTrans2D1" presStyleIdx="7" presStyleCnt="8"/>
      <dgm:spPr/>
      <dgm:t>
        <a:bodyPr/>
        <a:lstStyle/>
        <a:p>
          <a:endParaRPr lang="fr-FR"/>
        </a:p>
      </dgm:t>
    </dgm:pt>
    <dgm:pt modelId="{32EAE82B-40BE-4585-A974-FCF3AE39B14A}" type="pres">
      <dgm:prSet presAssocID="{15EE887B-59B6-45C4-BD88-2CDF93ADF632}" presName="connectorText" presStyleLbl="sibTrans2D1" presStyleIdx="7" presStyleCnt="8"/>
      <dgm:spPr/>
      <dgm:t>
        <a:bodyPr/>
        <a:lstStyle/>
        <a:p>
          <a:endParaRPr lang="fr-FR"/>
        </a:p>
      </dgm:t>
    </dgm:pt>
  </dgm:ptLst>
  <dgm:cxnLst>
    <dgm:cxn modelId="{7F851233-52CF-4E39-97A6-FEAD58914A15}" srcId="{DF946B37-8E08-47E0-845A-6B8A09355ED0}" destId="{3F7CCCFF-3C2C-46D8-9E58-87A84A74A119}" srcOrd="3" destOrd="0" parTransId="{1A3BB3E1-A115-4AE9-8C98-C8D6EB4B1698}" sibTransId="{2A35D2CD-910D-4A31-88D7-866CE488B34C}"/>
    <dgm:cxn modelId="{C26881B8-57C0-4A2E-B26A-00F31A52C237}" type="presOf" srcId="{BFCDE58B-9BA5-4076-84E5-89BBCB3049B2}" destId="{F3FB2430-EDE4-4015-B9DE-EEA9AEA5E5E3}" srcOrd="0" destOrd="0" presId="urn:microsoft.com/office/officeart/2005/8/layout/cycle2"/>
    <dgm:cxn modelId="{459A75C7-7FF3-4215-9F68-6650350044FA}" type="presOf" srcId="{779B0205-6330-476B-AA71-6D1E5550EAAF}" destId="{471CC495-773C-48D1-91CF-389404A75492}" srcOrd="0" destOrd="0" presId="urn:microsoft.com/office/officeart/2005/8/layout/cycle2"/>
    <dgm:cxn modelId="{3001BB53-2ACF-4D68-8AAC-6D65795E57E5}" type="presOf" srcId="{3F7CCCFF-3C2C-46D8-9E58-87A84A74A119}" destId="{66B6A4F9-7A5B-47E0-A1B9-15FF9527E87D}" srcOrd="0" destOrd="0" presId="urn:microsoft.com/office/officeart/2005/8/layout/cycle2"/>
    <dgm:cxn modelId="{6945ACD9-223D-450E-A41E-72286C1E0C0F}" srcId="{DF946B37-8E08-47E0-845A-6B8A09355ED0}" destId="{352FECC7-1AA7-4D6B-B0DD-083F025D4D98}" srcOrd="1" destOrd="0" parTransId="{31B71248-67E7-4E08-A545-03E0DCC391DB}" sibTransId="{6500F86A-DAF9-4555-8C90-36C7EE814884}"/>
    <dgm:cxn modelId="{A585D0EC-5AE2-4D18-AAAB-E3A391D74E80}" type="presOf" srcId="{2AAEBD57-B928-4303-A33E-F414C48932D3}" destId="{F095F538-3A25-4C93-9828-948A124D9B6C}" srcOrd="1" destOrd="0" presId="urn:microsoft.com/office/officeart/2005/8/layout/cycle2"/>
    <dgm:cxn modelId="{E8FCF2B9-11F7-4013-AA0D-B4BCD6DB9149}" type="presOf" srcId="{D9652BCD-5E18-4868-9E6F-425ADF5E92AE}" destId="{7BE52B48-926D-49F1-B8A9-EA28979DADD4}" srcOrd="1" destOrd="0" presId="urn:microsoft.com/office/officeart/2005/8/layout/cycle2"/>
    <dgm:cxn modelId="{6BA4015F-C73A-44FE-AD4F-7D3ACD5C046F}" srcId="{DF946B37-8E08-47E0-845A-6B8A09355ED0}" destId="{779B0205-6330-476B-AA71-6D1E5550EAAF}" srcOrd="2" destOrd="0" parTransId="{7E37A768-7A8D-4E53-9156-4B97EEC72C56}" sibTransId="{2AAEBD57-B928-4303-A33E-F414C48932D3}"/>
    <dgm:cxn modelId="{AAF03D62-63E0-427B-A3C9-59A1DC72C03E}" srcId="{DF946B37-8E08-47E0-845A-6B8A09355ED0}" destId="{9EB3DC79-39ED-4113-90F4-99FD42BD1D38}" srcOrd="5" destOrd="0" parTransId="{8FE21123-F2A6-487D-A884-45B8DFE9BC2E}" sibTransId="{BA7EB5B3-F961-425E-9578-8ACBD27AFDFE}"/>
    <dgm:cxn modelId="{311062D2-1658-48C6-AB9E-A8962273E148}" type="presOf" srcId="{2A35D2CD-910D-4A31-88D7-866CE488B34C}" destId="{2942F628-565A-4E40-9824-FB6683961D15}" srcOrd="1" destOrd="0" presId="urn:microsoft.com/office/officeart/2005/8/layout/cycle2"/>
    <dgm:cxn modelId="{D426DCC6-1971-494C-B4A7-3AA1FA74F4C8}" type="presOf" srcId="{9EB3DC79-39ED-4113-90F4-99FD42BD1D38}" destId="{82D9CB55-0701-41D5-86C1-8058260FC45C}" srcOrd="0" destOrd="0" presId="urn:microsoft.com/office/officeart/2005/8/layout/cycle2"/>
    <dgm:cxn modelId="{8DEE037E-FB78-40FF-B3F1-8DE3706A8619}" srcId="{DF946B37-8E08-47E0-845A-6B8A09355ED0}" destId="{BFCDE58B-9BA5-4076-84E5-89BBCB3049B2}" srcOrd="0" destOrd="0" parTransId="{7BE597AC-E909-4053-99CE-AC9D390DFCE0}" sibTransId="{98A81AD7-D38B-416E-97A4-3197E9F1A06C}"/>
    <dgm:cxn modelId="{D77C5376-A781-4D25-A726-97F5F39AE8CC}" type="presOf" srcId="{F21BF22D-E8BC-4187-BAAB-50CC0708ACAC}" destId="{89A95926-2C9A-421D-88D0-8ACDEBDE801D}" srcOrd="0" destOrd="0" presId="urn:microsoft.com/office/officeart/2005/8/layout/cycle2"/>
    <dgm:cxn modelId="{A75FA0EC-E4B9-4691-A792-2BC87A723EB3}" type="presOf" srcId="{15EE887B-59B6-45C4-BD88-2CDF93ADF632}" destId="{5024F5CC-6DC6-4DD6-AD8C-E77D02B199CD}" srcOrd="0" destOrd="0" presId="urn:microsoft.com/office/officeart/2005/8/layout/cycle2"/>
    <dgm:cxn modelId="{98332DBC-805B-4DE4-A9EA-681B3F4B5045}" type="presOf" srcId="{BA7EB5B3-F961-425E-9578-8ACBD27AFDFE}" destId="{BA9AF830-9DBF-41F2-AC04-8CC2D1226C63}" srcOrd="1" destOrd="0" presId="urn:microsoft.com/office/officeart/2005/8/layout/cycle2"/>
    <dgm:cxn modelId="{302E9222-032B-4DA3-BCC2-E71F42BE2FB4}" type="presOf" srcId="{15EE887B-59B6-45C4-BD88-2CDF93ADF632}" destId="{32EAE82B-40BE-4585-A974-FCF3AE39B14A}" srcOrd="1" destOrd="0" presId="urn:microsoft.com/office/officeart/2005/8/layout/cycle2"/>
    <dgm:cxn modelId="{95DBE688-7A4D-4442-8383-6371AD768794}" type="presOf" srcId="{98A81AD7-D38B-416E-97A4-3197E9F1A06C}" destId="{B892CDB9-B0FC-4DE1-A4A2-EBEB74128D09}" srcOrd="1" destOrd="0" presId="urn:microsoft.com/office/officeart/2005/8/layout/cycle2"/>
    <dgm:cxn modelId="{FC1EA736-12DE-42CE-A29B-1CB460A70229}" type="presOf" srcId="{352FECC7-1AA7-4D6B-B0DD-083F025D4D98}" destId="{DFD8A858-772C-4E7B-B93F-93DADA4605E5}" srcOrd="0" destOrd="0" presId="urn:microsoft.com/office/officeart/2005/8/layout/cycle2"/>
    <dgm:cxn modelId="{9D6FD0FA-592B-420E-96B5-0CD3329C6BF1}" type="presOf" srcId="{68A3A425-AD0E-4FFC-8B83-7D4FDB15CDF9}" destId="{80708999-1DE4-48B1-A1EC-4A57B51E2A2D}" srcOrd="1" destOrd="0" presId="urn:microsoft.com/office/officeart/2005/8/layout/cycle2"/>
    <dgm:cxn modelId="{2970D0FD-39A6-4BBF-9699-6DEF66C72C89}" type="presOf" srcId="{DF946B37-8E08-47E0-845A-6B8A09355ED0}" destId="{ED39A67A-2009-4F31-8131-4891E8DE2187}" srcOrd="0" destOrd="0" presId="urn:microsoft.com/office/officeart/2005/8/layout/cycle2"/>
    <dgm:cxn modelId="{C6B9C4FE-2811-4DD6-A113-516D96B965B6}" type="presOf" srcId="{68A3A425-AD0E-4FFC-8B83-7D4FDB15CDF9}" destId="{C94E41D3-0BD8-4168-BCFF-3386CB359EFB}" srcOrd="0" destOrd="0" presId="urn:microsoft.com/office/officeart/2005/8/layout/cycle2"/>
    <dgm:cxn modelId="{1FB08D3E-DBED-457A-94D7-36EAF7209515}" srcId="{DF946B37-8E08-47E0-845A-6B8A09355ED0}" destId="{BA698CEF-7080-4A87-9BB7-B50274D26193}" srcOrd="7" destOrd="0" parTransId="{FB6B8680-F2C6-43B1-B65D-328DF4385ED9}" sibTransId="{15EE887B-59B6-45C4-BD88-2CDF93ADF632}"/>
    <dgm:cxn modelId="{2F0BB053-EC3D-4324-A699-00F127839552}" type="presOf" srcId="{6500F86A-DAF9-4555-8C90-36C7EE814884}" destId="{E3FF90B8-0066-40C0-9F47-1D9A2A401F5D}" srcOrd="1" destOrd="0" presId="urn:microsoft.com/office/officeart/2005/8/layout/cycle2"/>
    <dgm:cxn modelId="{8A7EF905-478A-4D35-8EEE-30285ADF93B6}" type="presOf" srcId="{D9652BCD-5E18-4868-9E6F-425ADF5E92AE}" destId="{57B08388-FF08-49B6-A9E2-730BC4EA90FB}" srcOrd="0" destOrd="0" presId="urn:microsoft.com/office/officeart/2005/8/layout/cycle2"/>
    <dgm:cxn modelId="{05DFD310-D064-44E6-8FB3-B447E7A97E5B}" type="presOf" srcId="{2AAEBD57-B928-4303-A33E-F414C48932D3}" destId="{555E6742-95A6-4AA6-A42E-BF16FFDEBAD7}" srcOrd="0" destOrd="0" presId="urn:microsoft.com/office/officeart/2005/8/layout/cycle2"/>
    <dgm:cxn modelId="{4E1933D5-F494-4FB0-813F-21B575AD2D3F}" type="presOf" srcId="{98A81AD7-D38B-416E-97A4-3197E9F1A06C}" destId="{ACBDF5A2-248D-4EA1-BA16-BA93ACF293E0}" srcOrd="0" destOrd="0" presId="urn:microsoft.com/office/officeart/2005/8/layout/cycle2"/>
    <dgm:cxn modelId="{C21B756F-695E-4D71-B274-5219B66F1BC7}" type="presOf" srcId="{BA698CEF-7080-4A87-9BB7-B50274D26193}" destId="{C65E3DCF-C1E9-4F76-B008-022E824B258F}" srcOrd="0" destOrd="0" presId="urn:microsoft.com/office/officeart/2005/8/layout/cycle2"/>
    <dgm:cxn modelId="{E613C08F-CBFF-445F-A211-4B628D344769}" type="presOf" srcId="{6500F86A-DAF9-4555-8C90-36C7EE814884}" destId="{46EA1468-54B6-4907-8A5E-7D707A64E447}" srcOrd="0" destOrd="0" presId="urn:microsoft.com/office/officeart/2005/8/layout/cycle2"/>
    <dgm:cxn modelId="{9118823A-731D-4C21-BD84-EE0648EDD111}" type="presOf" srcId="{2A35D2CD-910D-4A31-88D7-866CE488B34C}" destId="{1CFBD862-EECE-4102-870E-E9A0DB8B6F15}" srcOrd="0" destOrd="0" presId="urn:microsoft.com/office/officeart/2005/8/layout/cycle2"/>
    <dgm:cxn modelId="{1D4A8D05-F9D0-402B-B7CE-51A84513BB2B}" type="presOf" srcId="{BA7EB5B3-F961-425E-9578-8ACBD27AFDFE}" destId="{F338B115-8D38-4520-87EE-27656A27B683}" srcOrd="0" destOrd="0" presId="urn:microsoft.com/office/officeart/2005/8/layout/cycle2"/>
    <dgm:cxn modelId="{5E3CE1F1-112B-4CEC-A961-8A3F34E7151D}" srcId="{DF946B37-8E08-47E0-845A-6B8A09355ED0}" destId="{F21BF22D-E8BC-4187-BAAB-50CC0708ACAC}" srcOrd="6" destOrd="0" parTransId="{ED30945E-B7EB-4DC5-B33E-AAFDD5FDB07C}" sibTransId="{D9652BCD-5E18-4868-9E6F-425ADF5E92AE}"/>
    <dgm:cxn modelId="{B94A12C7-20B6-4B33-A2F4-0F0A5B3FA627}" srcId="{DF946B37-8E08-47E0-845A-6B8A09355ED0}" destId="{1F5B7F10-928B-4AC7-B88F-D022FB8861B9}" srcOrd="4" destOrd="0" parTransId="{B32FF074-A751-4113-A2CC-0FEF93397468}" sibTransId="{68A3A425-AD0E-4FFC-8B83-7D4FDB15CDF9}"/>
    <dgm:cxn modelId="{20F66A0D-0CEB-4199-A7FE-63A227DFB9CF}" type="presOf" srcId="{1F5B7F10-928B-4AC7-B88F-D022FB8861B9}" destId="{AC8F2792-E18C-4031-AB66-5D0EA728EB65}" srcOrd="0" destOrd="0" presId="urn:microsoft.com/office/officeart/2005/8/layout/cycle2"/>
    <dgm:cxn modelId="{61A79B28-0F0B-4609-81A2-F25C58965EE6}" type="presParOf" srcId="{ED39A67A-2009-4F31-8131-4891E8DE2187}" destId="{F3FB2430-EDE4-4015-B9DE-EEA9AEA5E5E3}" srcOrd="0" destOrd="0" presId="urn:microsoft.com/office/officeart/2005/8/layout/cycle2"/>
    <dgm:cxn modelId="{517CF526-7767-4DA7-8169-5CBFF85F2A13}" type="presParOf" srcId="{ED39A67A-2009-4F31-8131-4891E8DE2187}" destId="{ACBDF5A2-248D-4EA1-BA16-BA93ACF293E0}" srcOrd="1" destOrd="0" presId="urn:microsoft.com/office/officeart/2005/8/layout/cycle2"/>
    <dgm:cxn modelId="{29211496-80C6-41B2-80C7-398F915295BE}" type="presParOf" srcId="{ACBDF5A2-248D-4EA1-BA16-BA93ACF293E0}" destId="{B892CDB9-B0FC-4DE1-A4A2-EBEB74128D09}" srcOrd="0" destOrd="0" presId="urn:microsoft.com/office/officeart/2005/8/layout/cycle2"/>
    <dgm:cxn modelId="{8DBFD019-2B8D-4592-BA72-D179C3A7BDDF}" type="presParOf" srcId="{ED39A67A-2009-4F31-8131-4891E8DE2187}" destId="{DFD8A858-772C-4E7B-B93F-93DADA4605E5}" srcOrd="2" destOrd="0" presId="urn:microsoft.com/office/officeart/2005/8/layout/cycle2"/>
    <dgm:cxn modelId="{8DA4F709-F897-422A-B0C3-19B242C3149F}" type="presParOf" srcId="{ED39A67A-2009-4F31-8131-4891E8DE2187}" destId="{46EA1468-54B6-4907-8A5E-7D707A64E447}" srcOrd="3" destOrd="0" presId="urn:microsoft.com/office/officeart/2005/8/layout/cycle2"/>
    <dgm:cxn modelId="{CA629D37-8DC7-4152-9CD4-DBF3E06D6B25}" type="presParOf" srcId="{46EA1468-54B6-4907-8A5E-7D707A64E447}" destId="{E3FF90B8-0066-40C0-9F47-1D9A2A401F5D}" srcOrd="0" destOrd="0" presId="urn:microsoft.com/office/officeart/2005/8/layout/cycle2"/>
    <dgm:cxn modelId="{11E07822-2C0C-4602-8498-DEE1C39B13E6}" type="presParOf" srcId="{ED39A67A-2009-4F31-8131-4891E8DE2187}" destId="{471CC495-773C-48D1-91CF-389404A75492}" srcOrd="4" destOrd="0" presId="urn:microsoft.com/office/officeart/2005/8/layout/cycle2"/>
    <dgm:cxn modelId="{DFDF8C69-A7FB-4BB1-B9FB-ACAB7E89DA64}" type="presParOf" srcId="{ED39A67A-2009-4F31-8131-4891E8DE2187}" destId="{555E6742-95A6-4AA6-A42E-BF16FFDEBAD7}" srcOrd="5" destOrd="0" presId="urn:microsoft.com/office/officeart/2005/8/layout/cycle2"/>
    <dgm:cxn modelId="{92A13446-155C-4109-B9C0-D28C2A0474F2}" type="presParOf" srcId="{555E6742-95A6-4AA6-A42E-BF16FFDEBAD7}" destId="{F095F538-3A25-4C93-9828-948A124D9B6C}" srcOrd="0" destOrd="0" presId="urn:microsoft.com/office/officeart/2005/8/layout/cycle2"/>
    <dgm:cxn modelId="{7F7DC52E-99DE-4497-968F-57206845365D}" type="presParOf" srcId="{ED39A67A-2009-4F31-8131-4891E8DE2187}" destId="{66B6A4F9-7A5B-47E0-A1B9-15FF9527E87D}" srcOrd="6" destOrd="0" presId="urn:microsoft.com/office/officeart/2005/8/layout/cycle2"/>
    <dgm:cxn modelId="{3FECE69F-2563-425D-8D92-4C9E4F15A567}" type="presParOf" srcId="{ED39A67A-2009-4F31-8131-4891E8DE2187}" destId="{1CFBD862-EECE-4102-870E-E9A0DB8B6F15}" srcOrd="7" destOrd="0" presId="urn:microsoft.com/office/officeart/2005/8/layout/cycle2"/>
    <dgm:cxn modelId="{B70BA332-3F1E-4723-8B3A-DF006C557653}" type="presParOf" srcId="{1CFBD862-EECE-4102-870E-E9A0DB8B6F15}" destId="{2942F628-565A-4E40-9824-FB6683961D15}" srcOrd="0" destOrd="0" presId="urn:microsoft.com/office/officeart/2005/8/layout/cycle2"/>
    <dgm:cxn modelId="{EC223E7D-84C1-4DB8-874E-07D785515035}" type="presParOf" srcId="{ED39A67A-2009-4F31-8131-4891E8DE2187}" destId="{AC8F2792-E18C-4031-AB66-5D0EA728EB65}" srcOrd="8" destOrd="0" presId="urn:microsoft.com/office/officeart/2005/8/layout/cycle2"/>
    <dgm:cxn modelId="{963FA15B-D060-4A71-81E3-C8563E7D347E}" type="presParOf" srcId="{ED39A67A-2009-4F31-8131-4891E8DE2187}" destId="{C94E41D3-0BD8-4168-BCFF-3386CB359EFB}" srcOrd="9" destOrd="0" presId="urn:microsoft.com/office/officeart/2005/8/layout/cycle2"/>
    <dgm:cxn modelId="{77E3613B-27D8-4084-99FE-3E4CB4133B2E}" type="presParOf" srcId="{C94E41D3-0BD8-4168-BCFF-3386CB359EFB}" destId="{80708999-1DE4-48B1-A1EC-4A57B51E2A2D}" srcOrd="0" destOrd="0" presId="urn:microsoft.com/office/officeart/2005/8/layout/cycle2"/>
    <dgm:cxn modelId="{60FCC467-FEC9-4767-9025-4E4A7C46B471}" type="presParOf" srcId="{ED39A67A-2009-4F31-8131-4891E8DE2187}" destId="{82D9CB55-0701-41D5-86C1-8058260FC45C}" srcOrd="10" destOrd="0" presId="urn:microsoft.com/office/officeart/2005/8/layout/cycle2"/>
    <dgm:cxn modelId="{018A5125-DDCD-4F2D-8EF8-7C1B2DC3BBE9}" type="presParOf" srcId="{ED39A67A-2009-4F31-8131-4891E8DE2187}" destId="{F338B115-8D38-4520-87EE-27656A27B683}" srcOrd="11" destOrd="0" presId="urn:microsoft.com/office/officeart/2005/8/layout/cycle2"/>
    <dgm:cxn modelId="{060A2655-1273-4A21-9231-DD20B2350DAD}" type="presParOf" srcId="{F338B115-8D38-4520-87EE-27656A27B683}" destId="{BA9AF830-9DBF-41F2-AC04-8CC2D1226C63}" srcOrd="0" destOrd="0" presId="urn:microsoft.com/office/officeart/2005/8/layout/cycle2"/>
    <dgm:cxn modelId="{B072E638-B253-4449-91B5-51A518DB92B1}" type="presParOf" srcId="{ED39A67A-2009-4F31-8131-4891E8DE2187}" destId="{89A95926-2C9A-421D-88D0-8ACDEBDE801D}" srcOrd="12" destOrd="0" presId="urn:microsoft.com/office/officeart/2005/8/layout/cycle2"/>
    <dgm:cxn modelId="{CAA90829-D07E-4729-A8C1-64037C3EFBA6}" type="presParOf" srcId="{ED39A67A-2009-4F31-8131-4891E8DE2187}" destId="{57B08388-FF08-49B6-A9E2-730BC4EA90FB}" srcOrd="13" destOrd="0" presId="urn:microsoft.com/office/officeart/2005/8/layout/cycle2"/>
    <dgm:cxn modelId="{09387924-F4FE-4C8E-A8C7-D565FF07C7B3}" type="presParOf" srcId="{57B08388-FF08-49B6-A9E2-730BC4EA90FB}" destId="{7BE52B48-926D-49F1-B8A9-EA28979DADD4}" srcOrd="0" destOrd="0" presId="urn:microsoft.com/office/officeart/2005/8/layout/cycle2"/>
    <dgm:cxn modelId="{C1BAC3C7-6906-4B1B-98A6-E27F3E95B24E}" type="presParOf" srcId="{ED39A67A-2009-4F31-8131-4891E8DE2187}" destId="{C65E3DCF-C1E9-4F76-B008-022E824B258F}" srcOrd="14" destOrd="0" presId="urn:microsoft.com/office/officeart/2005/8/layout/cycle2"/>
    <dgm:cxn modelId="{1DCE2FEB-4C47-4211-91D9-40EA7E9C1B6A}" type="presParOf" srcId="{ED39A67A-2009-4F31-8131-4891E8DE2187}" destId="{5024F5CC-6DC6-4DD6-AD8C-E77D02B199CD}" srcOrd="15" destOrd="0" presId="urn:microsoft.com/office/officeart/2005/8/layout/cycle2"/>
    <dgm:cxn modelId="{A1F80D66-4ED7-44C1-B69D-17DACF6258A0}" type="presParOf" srcId="{5024F5CC-6DC6-4DD6-AD8C-E77D02B199CD}" destId="{32EAE82B-40BE-4585-A974-FCF3AE39B14A}"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6905679-F1C3-4A4C-85B4-14AACAC302D9}" type="datetimeFigureOut">
              <a:rPr lang="fr-FR" smtClean="0"/>
              <a:pPr/>
              <a:t>05/10/2023</a:t>
            </a:fld>
            <a:endParaRPr lang="fr-FR"/>
          </a:p>
        </p:txBody>
      </p:sp>
      <p:sp>
        <p:nvSpPr>
          <p:cNvPr id="4" name="Espace réservé de l'image des diapositives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707C082-61B9-43D5-A620-6D672793BA8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F9CA500-378D-4734-8F89-11C6DBE5186B}" type="slidenum">
              <a:rPr lang="fr-FR" smtClean="0"/>
              <a:pPr/>
              <a:t>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e l'en-tête 5"/>
          <p:cNvSpPr>
            <a:spLocks noGrp="1"/>
          </p:cNvSpPr>
          <p:nvPr>
            <p:ph type="hdr" sz="quarter" idx="12"/>
          </p:nvPr>
        </p:nvSpPr>
        <p:spPr/>
        <p:txBody>
          <a:bodyPr/>
          <a:lstStyle/>
          <a:p>
            <a:r>
              <a:rPr lang="fr-FR" smtClean="0"/>
              <a:t>Pr. EL BENNISSI</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508000" y="4853412"/>
            <a:ext cx="112776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42CCF343-5E99-445C-92D6-B31E2ACDEDBC}" type="datetimeFigureOut">
              <a:rPr lang="en-US" smtClean="0"/>
              <a:pPr/>
              <a:t>10/5/2023</a:t>
            </a:fld>
            <a:endParaRPr lang="en-US"/>
          </a:p>
        </p:txBody>
      </p:sp>
      <p:sp>
        <p:nvSpPr>
          <p:cNvPr id="2" name="Espace réservé du pied de page 1"/>
          <p:cNvSpPr>
            <a:spLocks noGrp="1"/>
          </p:cNvSpPr>
          <p:nvPr>
            <p:ph type="ftr" sz="quarter" idx="11"/>
          </p:nvPr>
        </p:nvSpPr>
        <p:spPr/>
        <p:txBody>
          <a:bodyPr/>
          <a:lstStyle/>
          <a:p>
            <a:endParaRPr lang="en-US"/>
          </a:p>
        </p:txBody>
      </p:sp>
      <p:sp>
        <p:nvSpPr>
          <p:cNvPr id="15" name="Espace réservé du numéro de diapositive 14"/>
          <p:cNvSpPr>
            <a:spLocks noGrp="1"/>
          </p:cNvSpPr>
          <p:nvPr>
            <p:ph type="sldNum" sz="quarter" idx="12"/>
          </p:nvPr>
        </p:nvSpPr>
        <p:spPr>
          <a:xfrm>
            <a:off x="10972800" y="6473952"/>
            <a:ext cx="1011936" cy="246888"/>
          </a:xfrm>
        </p:spPr>
        <p:txBody>
          <a:bodyPr/>
          <a:lstStyle/>
          <a:p>
            <a:fld id="{14385F30-F5BB-45A0-A756-346F67DA10C3}"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549277"/>
            <a:ext cx="2438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549277"/>
            <a:ext cx="83312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2CCF343-5E99-445C-92D6-B31E2ACDEDBC}" type="datetimeFigureOut">
              <a:rPr lang="en-US" smtClean="0"/>
              <a:pPr/>
              <a:t>10/5/2023</a:t>
            </a:fld>
            <a:endParaRPr lang="en-US"/>
          </a:p>
        </p:txBody>
      </p:sp>
      <p:sp>
        <p:nvSpPr>
          <p:cNvPr id="19" name="Espace réservé du pied de page 18"/>
          <p:cNvSpPr>
            <a:spLocks noGrp="1"/>
          </p:cNvSpPr>
          <p:nvPr>
            <p:ph type="ftr" sz="quarter" idx="11"/>
          </p:nvPr>
        </p:nvSpPr>
        <p:spPr>
          <a:xfrm>
            <a:off x="4775200" y="76201"/>
            <a:ext cx="3860800" cy="288925"/>
          </a:xfrm>
        </p:spPr>
        <p:txBody>
          <a:bodyPr/>
          <a:lstStyle/>
          <a:p>
            <a:endParaRPr lang="en-US"/>
          </a:p>
        </p:txBody>
      </p:sp>
      <p:sp>
        <p:nvSpPr>
          <p:cNvPr id="16" name="Espace réservé du numéro de diapositive 15"/>
          <p:cNvSpPr>
            <a:spLocks noGrp="1"/>
          </p:cNvSpPr>
          <p:nvPr>
            <p:ph type="sldNum" sz="quarter" idx="12"/>
          </p:nvPr>
        </p:nvSpPr>
        <p:spPr>
          <a:xfrm>
            <a:off x="10972800" y="6473952"/>
            <a:ext cx="1011936" cy="246888"/>
          </a:xfrm>
        </p:spPr>
        <p:txBody>
          <a:bodyPr/>
          <a:lstStyle/>
          <a:p>
            <a:fld id="{14385F30-F5BB-45A0-A756-346F67DA10C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42CCF343-5E99-445C-92D6-B31E2ACDEDBC}" type="datetimeFigureOut">
              <a:rPr lang="en-US" smtClean="0"/>
              <a:pPr/>
              <a:t>10/5/2023</a:t>
            </a:fld>
            <a:endParaRPr lang="en-US"/>
          </a:p>
        </p:txBody>
      </p:sp>
      <p:sp>
        <p:nvSpPr>
          <p:cNvPr id="11" name="Espace réservé du pied de page 10"/>
          <p:cNvSpPr>
            <a:spLocks noGrp="1"/>
          </p:cNvSpPr>
          <p:nvPr>
            <p:ph type="ftr" sz="quarter" idx="11"/>
          </p:nvPr>
        </p:nvSpPr>
        <p:spPr/>
        <p:txBody>
          <a:bodyPr/>
          <a:lstStyle/>
          <a:p>
            <a:endParaRPr lang="en-US"/>
          </a:p>
        </p:txBody>
      </p:sp>
      <p:sp>
        <p:nvSpPr>
          <p:cNvPr id="16" name="Espace réservé du numéro de diapositive 15"/>
          <p:cNvSpPr>
            <a:spLocks noGrp="1"/>
          </p:cNvSpPr>
          <p:nvPr>
            <p:ph type="sldNum" sz="quarter" idx="12"/>
          </p:nvPr>
        </p:nvSpPr>
        <p:spPr/>
        <p:txBody>
          <a:bodyPr/>
          <a:lstStyle/>
          <a:p>
            <a:fld id="{14385F30-F5BB-45A0-A756-346F67DA10C3}" type="slidenum">
              <a:rPr lang="en-US" smtClean="0"/>
              <a:pPr/>
              <a:t>‹N°›</a:t>
            </a:fld>
            <a:endParaRPr lang="en-US"/>
          </a:p>
        </p:txBody>
      </p:sp>
      <p:sp>
        <p:nvSpPr>
          <p:cNvPr id="8" name="Titre 7"/>
          <p:cNvSpPr>
            <a:spLocks noGrp="1"/>
          </p:cNvSpPr>
          <p:nvPr>
            <p:ph type="title"/>
          </p:nvPr>
        </p:nvSpPr>
        <p:spPr>
          <a:xfrm>
            <a:off x="240633" y="2947086"/>
            <a:ext cx="115824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42CCF343-5E99-445C-92D6-B31E2ACDEDBC}" type="datetimeFigureOut">
              <a:rPr lang="en-US" smtClean="0"/>
              <a:pPr/>
              <a:t>10/5/2023</a:t>
            </a:fld>
            <a:endParaRPr lang="en-US"/>
          </a:p>
        </p:txBody>
      </p:sp>
      <p:sp>
        <p:nvSpPr>
          <p:cNvPr id="10" name="Espace réservé du pied de page 9"/>
          <p:cNvSpPr>
            <a:spLocks noGrp="1"/>
          </p:cNvSpPr>
          <p:nvPr>
            <p:ph type="ftr" sz="quarter" idx="11"/>
          </p:nvPr>
        </p:nvSpPr>
        <p:spPr/>
        <p:txBody>
          <a:bodyPr/>
          <a:lstStyle/>
          <a:p>
            <a:endParaRPr lang="en-US"/>
          </a:p>
        </p:txBody>
      </p:sp>
      <p:sp>
        <p:nvSpPr>
          <p:cNvPr id="31" name="Espace réservé du numéro de diapositive 30"/>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406400" y="5410200"/>
            <a:ext cx="114808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42CCF343-5E99-445C-92D6-B31E2ACDEDBC}" type="datetimeFigureOut">
              <a:rPr lang="en-US" smtClean="0"/>
              <a:pPr/>
              <a:t>10/5/2023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10972800" y="6477000"/>
            <a:ext cx="1016000" cy="246888"/>
          </a:xfrm>
        </p:spPr>
        <p:txBody>
          <a:bodyPr/>
          <a:lstStyle/>
          <a:p>
            <a:fld id="{14385F30-F5BB-45A0-A756-346F67DA10C3}" type="slidenum">
              <a:rPr lang="en-US" smtClean="0"/>
              <a:pPr/>
              <a:t>‹N°›</a:t>
            </a:fld>
            <a:endParaRPr lang="en-US"/>
          </a:p>
        </p:txBody>
      </p:sp>
      <p:sp>
        <p:nvSpPr>
          <p:cNvPr id="11" name="Connecteur droit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2CCF343-5E99-445C-92D6-B31E2ACDEDBC}" type="datetimeFigureOut">
              <a:rPr lang="en-US" smtClean="0"/>
              <a:pPr/>
              <a:t>10/5/2023</a:t>
            </a:fld>
            <a:endParaRPr lang="en-US"/>
          </a:p>
        </p:txBody>
      </p:sp>
      <p:sp>
        <p:nvSpPr>
          <p:cNvPr id="21" name="Espace réservé du pied de page 20"/>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2CCF343-5E99-445C-92D6-B31E2ACDEDBC}" type="datetimeFigureOut">
              <a:rPr lang="en-US" smtClean="0"/>
              <a:pPr/>
              <a:t>10/5/2023</a:t>
            </a:fld>
            <a:endParaRPr lang="en-US"/>
          </a:p>
        </p:txBody>
      </p:sp>
      <p:sp>
        <p:nvSpPr>
          <p:cNvPr id="24" name="Espace réservé du pied de page 23"/>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609600" y="5486400"/>
            <a:ext cx="112776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2CCF343-5E99-445C-92D6-B31E2ACDEDBC}" type="datetimeFigureOut">
              <a:rPr lang="en-US" smtClean="0"/>
              <a:pPr/>
              <a:t>10/5/2023</a:t>
            </a:fld>
            <a:endParaRPr lang="en-US"/>
          </a:p>
        </p:txBody>
      </p:sp>
      <p:sp>
        <p:nvSpPr>
          <p:cNvPr id="29" name="Espace réservé du pied de page 28"/>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31" name="Espace réservé du numéro de diapositive 30"/>
          <p:cNvSpPr>
            <a:spLocks noGrp="1"/>
          </p:cNvSpPr>
          <p:nvPr>
            <p:ph type="sldNum" sz="quarter" idx="12"/>
          </p:nvPr>
        </p:nvSpPr>
        <p:spPr/>
        <p:txBody>
          <a:bodyPr/>
          <a:lstStyle/>
          <a:p>
            <a:fld id="{14385F30-F5BB-45A0-A756-346F67DA10C3}" type="slidenum">
              <a:rPr lang="en-US" smtClean="0"/>
              <a:pPr/>
              <a:t>‹N°›</a:t>
            </a:fld>
            <a:endParaRPr lang="en-US"/>
          </a:p>
        </p:txBody>
      </p:sp>
      <p:sp>
        <p:nvSpPr>
          <p:cNvPr id="17" name="Titre 16"/>
          <p:cNvSpPr>
            <a:spLocks noGrp="1"/>
          </p:cNvSpPr>
          <p:nvPr>
            <p:ph type="title"/>
          </p:nvPr>
        </p:nvSpPr>
        <p:spPr>
          <a:xfrm>
            <a:off x="508000" y="4993760"/>
            <a:ext cx="78232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42CCF343-5E99-445C-92D6-B31E2ACDEDBC}" type="datetimeFigureOut">
              <a:rPr lang="en-US" smtClean="0"/>
              <a:pPr/>
              <a:t>10/5/2023</a:t>
            </a:fld>
            <a:endParaRPr lang="en-US"/>
          </a:p>
        </p:txBody>
      </p:sp>
      <p:sp>
        <p:nvSpPr>
          <p:cNvPr id="28" name="Espace réservé du pied de page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Espace réservé du numéro de diapositive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4385F30-F5BB-45A0-A756-346F67DA10C3}" type="slidenum">
              <a:rPr lang="en-US" smtClean="0"/>
              <a:pPr/>
              <a:t>‹N°›</a:t>
            </a:fld>
            <a:endParaRPr lang="en-US"/>
          </a:p>
        </p:txBody>
      </p:sp>
      <p:sp>
        <p:nvSpPr>
          <p:cNvPr id="10" name="Espace réservé du titre 9"/>
          <p:cNvSpPr>
            <a:spLocks noGrp="1"/>
          </p:cNvSpPr>
          <p:nvPr>
            <p:ph type="title"/>
          </p:nvPr>
        </p:nvSpPr>
        <p:spPr>
          <a:xfrm>
            <a:off x="406400" y="457200"/>
            <a:ext cx="115824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Droit des affaires </a:t>
            </a:r>
            <a:endParaRPr lang="fr-FR" dirty="0"/>
          </a:p>
        </p:txBody>
      </p:sp>
      <p:sp>
        <p:nvSpPr>
          <p:cNvPr id="3" name="Sous-titre 2"/>
          <p:cNvSpPr>
            <a:spLocks noGrp="1"/>
          </p:cNvSpPr>
          <p:nvPr>
            <p:ph type="subTitle" idx="1"/>
          </p:nvPr>
        </p:nvSpPr>
        <p:spPr/>
        <p:txBody>
          <a:bodyPr/>
          <a:lstStyle/>
          <a:p>
            <a:r>
              <a:rPr lang="fr-FR" dirty="0" smtClean="0"/>
              <a:t>2- Droit du travail</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L’embauche / Le débauchage</a:t>
            </a:r>
            <a:br>
              <a:rPr lang="fr-FR" dirty="0" smtClean="0"/>
            </a:br>
            <a:r>
              <a:rPr lang="fr-FR" sz="2200" dirty="0" smtClean="0"/>
              <a:t>Le débauchage d'un salarié par une entreprise concurrente</a:t>
            </a:r>
            <a:r>
              <a:rPr lang="fr-FR" dirty="0" smtClean="0"/>
              <a:t> </a:t>
            </a:r>
            <a:endParaRPr lang="fr-FR" dirty="0"/>
          </a:p>
        </p:txBody>
      </p:sp>
      <p:sp>
        <p:nvSpPr>
          <p:cNvPr id="3" name="Espace réservé du contenu 2"/>
          <p:cNvSpPr>
            <a:spLocks noGrp="1"/>
          </p:cNvSpPr>
          <p:nvPr>
            <p:ph idx="1"/>
          </p:nvPr>
        </p:nvSpPr>
        <p:spPr>
          <a:xfrm>
            <a:off x="609600" y="1600200"/>
            <a:ext cx="9956800" cy="4972072"/>
          </a:xfrm>
        </p:spPr>
        <p:txBody>
          <a:bodyPr>
            <a:normAutofit fontScale="85000" lnSpcReduction="20000"/>
          </a:bodyPr>
          <a:lstStyle/>
          <a:p>
            <a:pPr algn="just"/>
            <a:endParaRPr lang="fr-FR" b="1" dirty="0" smtClean="0"/>
          </a:p>
          <a:p>
            <a:pPr algn="just">
              <a:buNone/>
            </a:pPr>
            <a:r>
              <a:rPr lang="fr-FR" b="1" dirty="0" smtClean="0"/>
              <a:t> </a:t>
            </a:r>
            <a:r>
              <a:rPr lang="fr-FR" dirty="0" smtClean="0"/>
              <a:t>• </a:t>
            </a:r>
            <a:r>
              <a:rPr lang="fr-FR" b="1" dirty="0" smtClean="0"/>
              <a:t>Principe de liberté du travail.</a:t>
            </a:r>
            <a:endParaRPr lang="fr-FR" dirty="0" smtClean="0"/>
          </a:p>
          <a:p>
            <a:pPr algn="just"/>
            <a:r>
              <a:rPr lang="fr-FR" dirty="0" smtClean="0"/>
              <a:t>Le principe en la matière est celui de la liberté du travail qui permet d'embaucher toute personne, même l'ancien salarié d'une entreprise concurrente.</a:t>
            </a:r>
          </a:p>
          <a:p>
            <a:pPr algn="just"/>
            <a:endParaRPr lang="fr-FR" b="1" dirty="0" smtClean="0"/>
          </a:p>
          <a:p>
            <a:pPr algn="just"/>
            <a:r>
              <a:rPr lang="fr-FR" dirty="0" smtClean="0"/>
              <a:t>Traditionnellement on considère que l'exécution d'un contrat de travail emporte une obligation de fidélité qui est équivalent à une obligation, tacite, de non concurrence.</a:t>
            </a:r>
          </a:p>
          <a:p>
            <a:pPr algn="just"/>
            <a:endParaRPr lang="fr-FR" dirty="0" smtClean="0"/>
          </a:p>
          <a:p>
            <a:pPr algn="just"/>
            <a:r>
              <a:rPr lang="fr-FR" dirty="0" smtClean="0"/>
              <a:t>Ce n'est que lorsque le débauchage s'effectue dans des conditions irrégulières qu'elle identifiera un cas de concurrence déloyale.</a:t>
            </a:r>
            <a:endParaRPr lang="fr-FR" b="1" dirty="0" smtClean="0"/>
          </a:p>
          <a:p>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10</a:t>
            </a:fld>
            <a:endParaRPr lang="fr-BE"/>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700810"/>
            <a:ext cx="10363200" cy="1152127"/>
          </a:xfrm>
        </p:spPr>
        <p:style>
          <a:lnRef idx="3">
            <a:schemeClr val="lt1"/>
          </a:lnRef>
          <a:fillRef idx="1">
            <a:schemeClr val="accent6"/>
          </a:fillRef>
          <a:effectRef idx="1">
            <a:schemeClr val="accent6"/>
          </a:effectRef>
          <a:fontRef idx="minor">
            <a:schemeClr val="lt1"/>
          </a:fontRef>
        </p:style>
        <p:txBody>
          <a:bodyPr/>
          <a:lstStyle/>
          <a:p>
            <a:r>
              <a:rPr lang="fr-FR" dirty="0" smtClean="0"/>
              <a:t>Droit du travail</a:t>
            </a:r>
            <a:endParaRPr lang="fr-FR" dirty="0"/>
          </a:p>
        </p:txBody>
      </p:sp>
      <p:sp>
        <p:nvSpPr>
          <p:cNvPr id="3" name="Sous-titre 2"/>
          <p:cNvSpPr>
            <a:spLocks noGrp="1"/>
          </p:cNvSpPr>
          <p:nvPr>
            <p:ph type="subTitle" idx="1"/>
          </p:nvPr>
        </p:nvSpPr>
        <p:spPr>
          <a:xfrm>
            <a:off x="1828800" y="3573016"/>
            <a:ext cx="8534400" cy="2065784"/>
          </a:xfrm>
        </p:spPr>
        <p:style>
          <a:lnRef idx="1">
            <a:schemeClr val="accent6"/>
          </a:lnRef>
          <a:fillRef idx="2">
            <a:schemeClr val="accent6"/>
          </a:fillRef>
          <a:effectRef idx="1">
            <a:schemeClr val="accent6"/>
          </a:effectRef>
          <a:fontRef idx="minor">
            <a:schemeClr val="dk1"/>
          </a:fontRef>
        </p:style>
        <p:txBody>
          <a:bodyPr/>
          <a:lstStyle/>
          <a:p>
            <a:endParaRPr lang="fr-FR" dirty="0" smtClean="0"/>
          </a:p>
          <a:p>
            <a:r>
              <a:rPr lang="fr-FR" b="1" dirty="0" smtClean="0">
                <a:solidFill>
                  <a:schemeClr val="tx1"/>
                </a:solidFill>
              </a:rPr>
              <a:t>La rupture du contrat de travail </a:t>
            </a:r>
          </a:p>
          <a:p>
            <a:r>
              <a:rPr lang="fr-FR" b="1" dirty="0" smtClean="0">
                <a:solidFill>
                  <a:schemeClr val="tx1"/>
                </a:solidFill>
              </a:rPr>
              <a:t>Démission/Licenciement</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274638"/>
            <a:ext cx="10959008" cy="1426170"/>
          </a:xfrm>
        </p:spPr>
        <p:style>
          <a:lnRef idx="3">
            <a:schemeClr val="lt1"/>
          </a:lnRef>
          <a:fillRef idx="1">
            <a:schemeClr val="accent6"/>
          </a:fillRef>
          <a:effectRef idx="1">
            <a:schemeClr val="accent6"/>
          </a:effectRef>
          <a:fontRef idx="minor">
            <a:schemeClr val="lt1"/>
          </a:fontRef>
        </p:style>
        <p:txBody>
          <a:bodyPr>
            <a:normAutofit/>
          </a:bodyPr>
          <a:lstStyle/>
          <a:p>
            <a:r>
              <a:rPr lang="fr-FR" dirty="0" smtClean="0">
                <a:solidFill>
                  <a:schemeClr val="tx1"/>
                </a:solidFill>
              </a:rPr>
              <a:t>La rupture du contrat de travail </a:t>
            </a:r>
            <a:br>
              <a:rPr lang="fr-FR" dirty="0" smtClean="0">
                <a:solidFill>
                  <a:schemeClr val="tx1"/>
                </a:solidFill>
              </a:rPr>
            </a:br>
            <a:r>
              <a:rPr lang="fr-FR" dirty="0" smtClean="0">
                <a:solidFill>
                  <a:schemeClr val="tx1"/>
                </a:solidFill>
              </a:rPr>
              <a:t>Démission/Licenciement</a:t>
            </a:r>
            <a:endParaRPr lang="fr-FR" dirty="0"/>
          </a:p>
        </p:txBody>
      </p:sp>
      <p:sp>
        <p:nvSpPr>
          <p:cNvPr id="3" name="Espace réservé du contenu 2"/>
          <p:cNvSpPr>
            <a:spLocks noGrp="1"/>
          </p:cNvSpPr>
          <p:nvPr>
            <p:ph idx="1"/>
          </p:nvPr>
        </p:nvSpPr>
        <p:spPr/>
        <p:txBody>
          <a:bodyPr/>
          <a:lstStyle/>
          <a:p>
            <a:endParaRPr lang="fr-FR" dirty="0" smtClean="0"/>
          </a:p>
          <a:p>
            <a:pPr>
              <a:buNone/>
            </a:pPr>
            <a:endParaRPr lang="fr-FR" dirty="0" smtClean="0"/>
          </a:p>
          <a:p>
            <a:r>
              <a:rPr lang="fr-FR" sz="4400" b="1" dirty="0" smtClean="0">
                <a:solidFill>
                  <a:srgbClr val="FF0000"/>
                </a:solidFill>
              </a:rPr>
              <a:t>I) La démission</a:t>
            </a:r>
          </a:p>
          <a:p>
            <a:endParaRPr lang="fr-FR" sz="4400" b="1" dirty="0" smtClean="0">
              <a:solidFill>
                <a:srgbClr val="FF0000"/>
              </a:solidFill>
            </a:endParaRPr>
          </a:p>
          <a:p>
            <a:r>
              <a:rPr lang="fr-FR" sz="4400" b="1" dirty="0" smtClean="0">
                <a:solidFill>
                  <a:srgbClr val="FF0000"/>
                </a:solidFill>
              </a:rPr>
              <a:t>II) Le licenciement</a:t>
            </a:r>
          </a:p>
          <a:p>
            <a:endParaRPr lang="fr-F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dirty="0" smtClean="0"/>
          </a:p>
          <a:p>
            <a:pPr algn="just"/>
            <a:r>
              <a:rPr lang="fr-FR" dirty="0" smtClean="0"/>
              <a:t>La rupture du contrat à l’initiative de l’employeur est le mode de rupture du travail le plus réglementé car il s’agit de protéger les intérêts des salariés menacés de licenciement.</a:t>
            </a:r>
          </a:p>
          <a:p>
            <a:pPr algn="just"/>
            <a:endParaRPr lang="fr-F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fontScale="90000"/>
          </a:bodyPr>
          <a:lstStyle/>
          <a:p>
            <a:r>
              <a:rPr lang="fr-FR" dirty="0" smtClean="0">
                <a:solidFill>
                  <a:schemeClr val="tx1"/>
                </a:solidFill>
              </a:rPr>
              <a:t>La rupture du contrat de travail </a:t>
            </a:r>
            <a:br>
              <a:rPr lang="fr-FR" dirty="0" smtClean="0">
                <a:solidFill>
                  <a:schemeClr val="tx1"/>
                </a:solidFill>
              </a:rPr>
            </a:br>
            <a:r>
              <a:rPr lang="fr-FR" dirty="0" smtClean="0">
                <a:solidFill>
                  <a:schemeClr val="tx1"/>
                </a:solidFill>
              </a:rPr>
              <a:t>Démission/Licenciement</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sz="4400" b="1" dirty="0" smtClean="0">
                <a:solidFill>
                  <a:srgbClr val="FF0000"/>
                </a:solidFill>
              </a:rPr>
              <a:t>II) Le licenciement</a:t>
            </a:r>
          </a:p>
          <a:p>
            <a:endParaRPr lang="fr-FR" b="1" dirty="0" smtClean="0"/>
          </a:p>
          <a:p>
            <a:r>
              <a:rPr lang="fr-FR" b="1" dirty="0" smtClean="0">
                <a:solidFill>
                  <a:srgbClr val="00B050"/>
                </a:solidFill>
              </a:rPr>
              <a:t>1 - Le licenciement pour motif personnel</a:t>
            </a:r>
          </a:p>
          <a:p>
            <a:endParaRPr lang="fr-FR" b="1" dirty="0" smtClean="0">
              <a:solidFill>
                <a:srgbClr val="00B050"/>
              </a:solidFill>
            </a:endParaRPr>
          </a:p>
          <a:p>
            <a:r>
              <a:rPr lang="fr-FR" b="1" dirty="0" smtClean="0">
                <a:solidFill>
                  <a:srgbClr val="00B050"/>
                </a:solidFill>
              </a:rPr>
              <a:t>2 - Licenciement pour motif économique</a:t>
            </a:r>
          </a:p>
          <a:p>
            <a:endParaRPr lang="fr-FR"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fr-FR" dirty="0" smtClean="0"/>
              <a:t>Le licenciement</a:t>
            </a:r>
            <a:endParaRPr lang="fr-FR" dirty="0"/>
          </a:p>
        </p:txBody>
      </p:sp>
      <p:sp>
        <p:nvSpPr>
          <p:cNvPr id="3" name="Espace réservé du contenu 2"/>
          <p:cNvSpPr>
            <a:spLocks noGrp="1"/>
          </p:cNvSpPr>
          <p:nvPr>
            <p:ph idx="1"/>
          </p:nvPr>
        </p:nvSpPr>
        <p:spPr/>
        <p:txBody>
          <a:bodyPr>
            <a:normAutofit/>
          </a:bodyPr>
          <a:lstStyle/>
          <a:p>
            <a:pPr algn="just"/>
            <a:r>
              <a:rPr lang="fr-FR" b="1" dirty="0" smtClean="0">
                <a:solidFill>
                  <a:srgbClr val="00B050"/>
                </a:solidFill>
              </a:rPr>
              <a:t>1 – Le licenciement pour motif personnel</a:t>
            </a:r>
            <a:endParaRPr lang="fr-FR" b="1" dirty="0" smtClean="0"/>
          </a:p>
          <a:p>
            <a:pPr algn="just"/>
            <a:r>
              <a:rPr lang="fr-FR" dirty="0" smtClean="0"/>
              <a:t>A- Le licenciement pour motif valable</a:t>
            </a:r>
          </a:p>
          <a:p>
            <a:pPr algn="just"/>
            <a:r>
              <a:rPr lang="fr-FR" dirty="0" smtClean="0"/>
              <a:t>B- Cas de licenciement abusif et procédure</a:t>
            </a:r>
          </a:p>
          <a:p>
            <a:pPr algn="just"/>
            <a:r>
              <a:rPr lang="fr-FR" dirty="0" smtClean="0"/>
              <a:t>C- Licenciement pour faute grave</a:t>
            </a:r>
          </a:p>
          <a:p>
            <a:pPr algn="just"/>
            <a:r>
              <a:rPr lang="fr-FR" dirty="0" smtClean="0"/>
              <a:t>D- Procédure du licenciement pour raison disciplinaire</a:t>
            </a:r>
          </a:p>
          <a:p>
            <a:pPr algn="just"/>
            <a:r>
              <a:rPr lang="fr-FR" dirty="0" smtClean="0"/>
              <a:t>E- Les effets du licenciement</a:t>
            </a:r>
          </a:p>
          <a:p>
            <a:pPr algn="just"/>
            <a:endParaRPr lang="fr-F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solidFill>
                <a:srgbClr val="00B050"/>
              </a:solidFill>
            </a:endParaRPr>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lvl="0" algn="just"/>
            <a:endParaRPr lang="fr-FR" dirty="0" smtClean="0"/>
          </a:p>
          <a:p>
            <a:pPr lvl="0" algn="just">
              <a:buNone/>
            </a:pPr>
            <a:r>
              <a:rPr lang="fr-FR" b="1" dirty="0" smtClean="0"/>
              <a:t>A    Le licenciement pour motif valable</a:t>
            </a:r>
          </a:p>
          <a:p>
            <a:pPr lvl="0" algn="just"/>
            <a:endParaRPr lang="fr-FR" dirty="0" smtClean="0"/>
          </a:p>
          <a:p>
            <a:pPr algn="just"/>
            <a:r>
              <a:rPr lang="fr-FR" dirty="0" smtClean="0"/>
              <a:t>Un employeur ne peut licencier un salarié sans qu’il soit fait état d’un motif valable lié soit à l’inaptitude du salarié à sa conduite, ou à un motif lié aux nécessités de fonctionnement de l’entreprise</a:t>
            </a:r>
          </a:p>
          <a:p>
            <a:pPr algn="just"/>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lvl="0"/>
            <a:endParaRPr lang="fr-FR" dirty="0" smtClean="0"/>
          </a:p>
          <a:p>
            <a:pPr lvl="0">
              <a:buNone/>
            </a:pPr>
            <a:r>
              <a:rPr lang="fr-FR" b="1" dirty="0" smtClean="0"/>
              <a:t>B     Cas de licenciement abusif et procédure</a:t>
            </a:r>
          </a:p>
          <a:p>
            <a:pPr lvl="0"/>
            <a:endParaRPr lang="fr-FR" dirty="0" smtClean="0"/>
          </a:p>
          <a:p>
            <a:pPr algn="just"/>
            <a:r>
              <a:rPr lang="fr-FR" dirty="0" smtClean="0"/>
              <a:t>Le salarié licencié abusivement peut avoir recours à la procédure de conciliation préliminaire prévue (Art.532) aux fins de réintégrer son poste ou d’obtenir des dommages-intérêts</a:t>
            </a:r>
          </a:p>
          <a:p>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lvl="0" algn="just">
              <a:buNone/>
            </a:pPr>
            <a:r>
              <a:rPr lang="fr-FR" b="1" dirty="0" smtClean="0"/>
              <a:t>C    Licenciement pour faute grave</a:t>
            </a:r>
          </a:p>
          <a:p>
            <a:pPr lvl="0" algn="just">
              <a:buNone/>
            </a:pPr>
            <a:endParaRPr lang="fr-FR" b="1" dirty="0" smtClean="0"/>
          </a:p>
          <a:p>
            <a:pPr algn="just"/>
            <a:r>
              <a:rPr lang="fr-FR" dirty="0" smtClean="0"/>
              <a:t>Hiérarchie des fautes : </a:t>
            </a:r>
          </a:p>
          <a:p>
            <a:pPr lvl="2" algn="just"/>
            <a:r>
              <a:rPr lang="fr-FR" sz="2800" dirty="0" smtClean="0"/>
              <a:t>la faute légère, </a:t>
            </a:r>
          </a:p>
          <a:p>
            <a:pPr lvl="2" algn="just"/>
            <a:r>
              <a:rPr lang="fr-FR" sz="2800" dirty="0" smtClean="0"/>
              <a:t>la faute lourde  </a:t>
            </a:r>
          </a:p>
          <a:p>
            <a:pPr lvl="2" algn="just"/>
            <a:r>
              <a:rPr lang="fr-FR" sz="2800" dirty="0" smtClean="0"/>
              <a:t>la faute grave</a:t>
            </a:r>
          </a:p>
          <a:p>
            <a:pPr algn="just"/>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fr-FR" b="1" u="sng" dirty="0" smtClean="0"/>
              <a:t>La faute légère</a:t>
            </a:r>
            <a:r>
              <a:rPr lang="fr-FR" dirty="0" smtClean="0"/>
              <a:t> : une faute ne constitue pas un motif valable de licenciement, sauf si elle est réitérée (ex : retard de 10min)</a:t>
            </a:r>
          </a:p>
          <a:p>
            <a:pPr algn="just"/>
            <a:r>
              <a:rPr lang="fr-FR" b="1" u="sng" dirty="0" smtClean="0"/>
              <a:t>La faute lourde</a:t>
            </a:r>
            <a:r>
              <a:rPr lang="fr-FR" dirty="0" smtClean="0"/>
              <a:t> : est caractérisée par l’intention de nuire à l’employeur ou à l’entreprise. Elle prive le salarié de toutes les indemnités. </a:t>
            </a:r>
          </a:p>
          <a:p>
            <a:pPr algn="just"/>
            <a:r>
              <a:rPr lang="fr-FR" b="1" u="sng" dirty="0" smtClean="0"/>
              <a:t>La faute grave</a:t>
            </a:r>
            <a:r>
              <a:rPr lang="fr-FR" dirty="0" smtClean="0"/>
              <a:t> : elle résulte d’un fait ou d’un ensemble de faits imputables au salarié qui constitue une violation des obligations découlant d’un contrat.</a:t>
            </a:r>
          </a:p>
          <a:p>
            <a:pPr algn="just">
              <a:buNone/>
            </a:pPr>
            <a:endParaRPr lang="fr-FR" dirty="0" smtClean="0"/>
          </a:p>
          <a:p>
            <a:pPr algn="just">
              <a:buNone/>
            </a:pPr>
            <a:r>
              <a:rPr lang="fr-FR" dirty="0" smtClean="0"/>
              <a:t>	Le salarié qui commet une faute grave peut être licencié sans préavis ni indemnité ni versement de dommages-intérêts. Le contrat de travail est fondé sur la bonne foi et la confiance mutuelle entre les deux parties.</a:t>
            </a:r>
          </a:p>
          <a:p>
            <a:pPr algn="just"/>
            <a:endParaRPr lang="fr-F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lvl="0" algn="just">
              <a:buNone/>
            </a:pPr>
            <a:endParaRPr lang="fr-FR" b="1" dirty="0" smtClean="0"/>
          </a:p>
          <a:p>
            <a:pPr lvl="0" algn="just">
              <a:buNone/>
            </a:pPr>
            <a:r>
              <a:rPr lang="fr-FR" b="1" dirty="0" smtClean="0"/>
              <a:t>D       Procédure du licenciement pour raison disciplinaire</a:t>
            </a:r>
          </a:p>
          <a:p>
            <a:pPr lvl="0" algn="just">
              <a:buNone/>
            </a:pPr>
            <a:endParaRPr lang="fr-FR" b="1" dirty="0" smtClean="0"/>
          </a:p>
          <a:p>
            <a:pPr algn="just"/>
            <a:r>
              <a:rPr lang="fr-FR" dirty="0" smtClean="0"/>
              <a:t>L’employeur doit convoquer le salarié pour l’écouter avant de le licencier, au moins 8 jours à partir de la constatation de la faute, en présence du délégué du personnel ou du délégué syndical ( s’il existe) choisi par le travailleur.</a:t>
            </a:r>
          </a:p>
          <a:p>
            <a:pPr algn="just"/>
            <a:r>
              <a:rPr lang="fr-FR" dirty="0" smtClean="0"/>
              <a:t>Un Procès-verbal doit être établi par l’entreprise et signé par les deux parties.</a:t>
            </a:r>
          </a:p>
          <a:p>
            <a:pPr algn="just"/>
            <a:endParaRPr lang="fr-FR" dirty="0" smtClean="0"/>
          </a:p>
          <a:p>
            <a:pPr algn="just"/>
            <a:r>
              <a:rPr lang="fr-FR" sz="2400" i="1" dirty="0" smtClean="0"/>
              <a:t>NB : le défaut de notification, expose l’employeur aux conséquences d’une résiliation abusive du contrat de travail.</a:t>
            </a:r>
          </a:p>
          <a:p>
            <a:pPr algn="just"/>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000" dirty="0" smtClean="0"/>
              <a:t>Le débauchage d'un salarié par une entreprise concurrente</a:t>
            </a:r>
            <a:br>
              <a:rPr lang="fr-FR" sz="2000" dirty="0" smtClean="0"/>
            </a:br>
            <a:r>
              <a:rPr lang="fr-FR" sz="2000" dirty="0" smtClean="0"/>
              <a:t>Les dispositions du DOC et le Code de travail </a:t>
            </a:r>
            <a:endParaRPr lang="fr-FR" sz="2000" dirty="0"/>
          </a:p>
        </p:txBody>
      </p:sp>
      <p:sp>
        <p:nvSpPr>
          <p:cNvPr id="3" name="Espace réservé du contenu 2"/>
          <p:cNvSpPr>
            <a:spLocks noGrp="1"/>
          </p:cNvSpPr>
          <p:nvPr>
            <p:ph idx="1"/>
          </p:nvPr>
        </p:nvSpPr>
        <p:spPr/>
        <p:txBody>
          <a:bodyPr>
            <a:normAutofit fontScale="77500" lnSpcReduction="20000"/>
          </a:bodyPr>
          <a:lstStyle/>
          <a:p>
            <a:endParaRPr lang="fr-FR" dirty="0" smtClean="0"/>
          </a:p>
          <a:p>
            <a:pPr algn="just"/>
            <a:r>
              <a:rPr lang="fr-FR" b="1" dirty="0" smtClean="0"/>
              <a:t>L’article 758 bis du DOC </a:t>
            </a:r>
            <a:r>
              <a:rPr lang="fr-FR" dirty="0" smtClean="0"/>
              <a:t>dispose  « </a:t>
            </a:r>
            <a:r>
              <a:rPr lang="fr-FR" i="1" dirty="0" smtClean="0"/>
              <a:t>Lorsqu'un salarié, ayant rompu abusivement un contrat de travail, engage à nouveau ses services, le nouvel employeur est solidairement responsable du dommage causé à l'employeur précédent : </a:t>
            </a:r>
          </a:p>
          <a:p>
            <a:pPr lvl="1" algn="just"/>
            <a:r>
              <a:rPr lang="fr-FR" i="1" dirty="0" smtClean="0"/>
              <a:t>1. Quand il est démontré qu'il est intervenu dans le débauchage ; </a:t>
            </a:r>
          </a:p>
          <a:p>
            <a:pPr lvl="1" algn="just"/>
            <a:r>
              <a:rPr lang="fr-FR" i="1" dirty="0" smtClean="0"/>
              <a:t>2. Quand il a embauché un travailleur qu'il savait déjà lié par un contrat de travail ;</a:t>
            </a:r>
          </a:p>
          <a:p>
            <a:pPr lvl="1" algn="just"/>
            <a:r>
              <a:rPr lang="fr-FR" i="1" dirty="0" smtClean="0"/>
              <a:t> 3. Ou quand il a continué à occuper un travailleur après avoir appris que ce travailleur était encore lié à un autre employeur par un contrat de travail.</a:t>
            </a:r>
          </a:p>
          <a:p>
            <a:pPr algn="just"/>
            <a:r>
              <a:rPr lang="fr-FR" i="1" dirty="0" smtClean="0"/>
              <a:t>Dans ce dernier cas, la responsabilité du nouvel employeur cesse d'exister si, au moment où il a été averti, le contrat de travail abusivement rompu par le salarié était venu à expiration par l'arrivée du terme pour un contrat à durée déterminée, ou lorsque le délai-congé était expiré ou si un délai de quinze jours s'est écoulé depuis la rupture du contrat pour un contrat à durée indéterminée »</a:t>
            </a:r>
            <a:endParaRPr lang="fr-FR" i="1"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11</a:t>
            </a:fld>
            <a:endParaRPr lang="fr-BE"/>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1</a:t>
            </a:r>
            <a:r>
              <a:rPr lang="fr-FR" b="1" dirty="0" smtClean="0">
                <a:solidFill>
                  <a:srgbClr val="00B050"/>
                </a:solidFill>
              </a:rPr>
              <a:t> – Le licenciement pour motif personnel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buNone/>
            </a:pPr>
            <a:endParaRPr lang="fr-FR" dirty="0" smtClean="0"/>
          </a:p>
          <a:p>
            <a:pPr algn="just">
              <a:buNone/>
            </a:pPr>
            <a:r>
              <a:rPr lang="fr-FR" b="1" dirty="0" smtClean="0"/>
              <a:t>E     Les effets du licenciement</a:t>
            </a:r>
          </a:p>
          <a:p>
            <a:pPr algn="just"/>
            <a:endParaRPr lang="fr-FR" dirty="0" smtClean="0"/>
          </a:p>
          <a:p>
            <a:pPr lvl="1" algn="just">
              <a:buNone/>
            </a:pPr>
            <a:r>
              <a:rPr lang="fr-FR" dirty="0" smtClean="0"/>
              <a:t>* L’indemnité légale de licenciement </a:t>
            </a:r>
          </a:p>
          <a:p>
            <a:pPr lvl="1" algn="just">
              <a:buNone/>
            </a:pPr>
            <a:r>
              <a:rPr lang="fr-FR" dirty="0" smtClean="0"/>
              <a:t>*Indemnité de départ ou d’ancienneté</a:t>
            </a:r>
          </a:p>
          <a:p>
            <a:pPr lvl="1" algn="just">
              <a:buNone/>
            </a:pPr>
            <a:r>
              <a:rPr lang="fr-FR" dirty="0" smtClean="0"/>
              <a:t>*Les dommages-intérêts pour licenciement abusif</a:t>
            </a:r>
          </a:p>
          <a:p>
            <a:pPr lvl="1" algn="just">
              <a:buNone/>
            </a:pPr>
            <a:r>
              <a:rPr lang="fr-FR" dirty="0" smtClean="0"/>
              <a:t>*délivrance de documents obligatoires</a:t>
            </a:r>
          </a:p>
          <a:p>
            <a:pPr algn="just">
              <a:buNone/>
            </a:pPr>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E     Les effets du licenciement</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buFont typeface="Arial" charset="0"/>
              <a:buChar char="•"/>
            </a:pPr>
            <a:r>
              <a:rPr lang="fr-FR" b="1" dirty="0" smtClean="0"/>
              <a:t>L’indemnité légale de licenciement </a:t>
            </a:r>
          </a:p>
          <a:p>
            <a:pPr algn="just">
              <a:buNone/>
            </a:pPr>
            <a:endParaRPr lang="fr-FR" b="1" dirty="0" smtClean="0"/>
          </a:p>
          <a:p>
            <a:pPr algn="just"/>
            <a:r>
              <a:rPr lang="fr-FR" dirty="0" smtClean="0"/>
              <a:t>L’indemnité de licenciement est calculée sur la base de la moyenne des salaires perçus au cours des 52 semaines qui ont précédé la rupture du contrat. Le salaire entrant en ligne de compte pour le calcul de l’indemnité de licenciement ne peut être inferieure au salaire minimum légal fixé par l’article 356 du Code du travail.</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E     Les effets du licenciement</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buNone/>
            </a:pPr>
            <a:endParaRPr lang="fr-FR" dirty="0" smtClean="0"/>
          </a:p>
          <a:p>
            <a:pPr>
              <a:buNone/>
            </a:pPr>
            <a:r>
              <a:rPr lang="fr-FR" b="1" dirty="0" smtClean="0"/>
              <a:t>*  Indemnité de départ ou d’ancienneté</a:t>
            </a:r>
          </a:p>
          <a:p>
            <a:pPr>
              <a:buNone/>
            </a:pPr>
            <a:endParaRPr lang="fr-FR" dirty="0" smtClean="0"/>
          </a:p>
          <a:p>
            <a:pPr lvl="2" algn="just"/>
            <a:r>
              <a:rPr lang="fr-FR" dirty="0" smtClean="0"/>
              <a:t>La qualification d’indemnité de départ, ou pour ancienneté, découle du fait qu’elle est proportionnelle à l’ancienneté du salarié payée comme un montant forfaitaire.</a:t>
            </a:r>
          </a:p>
          <a:p>
            <a:endParaRPr lang="fr-F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E     Les effets du licenciement</a:t>
            </a:r>
            <a:endParaRPr lang="fr-FR" dirty="0"/>
          </a:p>
        </p:txBody>
      </p:sp>
      <p:sp>
        <p:nvSpPr>
          <p:cNvPr id="3" name="Espace réservé du contenu 2"/>
          <p:cNvSpPr>
            <a:spLocks noGrp="1"/>
          </p:cNvSpPr>
          <p:nvPr>
            <p:ph idx="1"/>
          </p:nvPr>
        </p:nvSpPr>
        <p:spPr>
          <a:xfrm>
            <a:off x="609600" y="1617681"/>
            <a:ext cx="10972800" cy="4525963"/>
          </a:xfrm>
        </p:spPr>
        <p:style>
          <a:lnRef idx="1">
            <a:schemeClr val="accent6"/>
          </a:lnRef>
          <a:fillRef idx="2">
            <a:schemeClr val="accent6"/>
          </a:fillRef>
          <a:effectRef idx="1">
            <a:schemeClr val="accent6"/>
          </a:effectRef>
          <a:fontRef idx="minor">
            <a:schemeClr val="dk1"/>
          </a:fontRef>
        </p:style>
        <p:txBody>
          <a:bodyPr>
            <a:normAutofit/>
          </a:bodyPr>
          <a:lstStyle/>
          <a:p>
            <a:pPr algn="just">
              <a:buNone/>
            </a:pPr>
            <a:endParaRPr lang="fr-FR" b="1" dirty="0" smtClean="0"/>
          </a:p>
          <a:p>
            <a:pPr algn="just">
              <a:buNone/>
            </a:pPr>
            <a:r>
              <a:rPr lang="fr-FR" b="1" dirty="0" smtClean="0"/>
              <a:t>*  Les dommages-intérêts pour licenciement abusif</a:t>
            </a:r>
          </a:p>
          <a:p>
            <a:pPr algn="just">
              <a:buNone/>
            </a:pPr>
            <a:endParaRPr lang="fr-FR" dirty="0" smtClean="0"/>
          </a:p>
          <a:p>
            <a:pPr algn="just"/>
            <a:r>
              <a:rPr lang="fr-FR" dirty="0" smtClean="0"/>
              <a:t>Un montant fixé par le Code selon lequel la réparation du préjudice, correspond au salaire d’un mois et demi pour chaque année d’ancienneté ( ou partie de l’année) sans que le montant total dépasse 36 mois de salaire</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E     Les effets du licenciement</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buNone/>
            </a:pPr>
            <a:endParaRPr lang="fr-FR" b="1" dirty="0" smtClean="0"/>
          </a:p>
          <a:p>
            <a:pPr algn="just">
              <a:buNone/>
            </a:pPr>
            <a:r>
              <a:rPr lang="fr-FR" b="1" dirty="0" smtClean="0"/>
              <a:t>*  Délivrance de documents obligatoires</a:t>
            </a:r>
          </a:p>
          <a:p>
            <a:pPr algn="just">
              <a:buNone/>
            </a:pPr>
            <a:endParaRPr lang="fr-FR" dirty="0" smtClean="0"/>
          </a:p>
          <a:p>
            <a:pPr algn="just"/>
            <a:r>
              <a:rPr lang="fr-FR" b="1" dirty="0" smtClean="0"/>
              <a:t>Certificat de travail</a:t>
            </a:r>
            <a:r>
              <a:rPr lang="fr-FR" dirty="0" smtClean="0"/>
              <a:t> : L’employeur est tenu de délivrer au salarié un certificat contenant exclusivement la date de son entrée, celle de sa sortie et les postes de travail occupés. Ce document est également délivré en cas de démission du salarié ou à l’expiration d’un contrat par accord mutuel.</a:t>
            </a:r>
          </a:p>
          <a:p>
            <a:pPr algn="just"/>
            <a:r>
              <a:rPr lang="fr-FR" b="1" dirty="0" smtClean="0"/>
              <a:t>Reçu pour solde de tout compte </a:t>
            </a:r>
            <a:r>
              <a:rPr lang="fr-FR" dirty="0" smtClean="0"/>
              <a:t>: est entendu comme « un reçu délivré par le salarié à l’employeur à l’occasion de la cessation du contrat de travail, pour quelque motif que ce soit, en s’acquittant de tout paiement envers lui »</a:t>
            </a:r>
          </a:p>
          <a:p>
            <a:pPr algn="just"/>
            <a:endParaRPr lang="fr-F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fontScale="90000"/>
          </a:bodyPr>
          <a:lstStyle/>
          <a:p>
            <a:r>
              <a:rPr lang="fr-FR" dirty="0" smtClean="0">
                <a:solidFill>
                  <a:schemeClr val="tx1"/>
                </a:solidFill>
              </a:rPr>
              <a:t>La rupture du contrat de travail </a:t>
            </a:r>
            <a:br>
              <a:rPr lang="fr-FR" dirty="0" smtClean="0">
                <a:solidFill>
                  <a:schemeClr val="tx1"/>
                </a:solidFill>
              </a:rPr>
            </a:br>
            <a:r>
              <a:rPr lang="fr-FR" dirty="0" smtClean="0">
                <a:solidFill>
                  <a:schemeClr val="tx1"/>
                </a:solidFill>
              </a:rPr>
              <a:t>Démission/Licenciement</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solidFill>
                  <a:srgbClr val="FF0000"/>
                </a:solidFill>
              </a:rPr>
              <a:t>II) Le licenciement</a:t>
            </a:r>
          </a:p>
          <a:p>
            <a:endParaRPr lang="fr-FR" dirty="0" smtClean="0"/>
          </a:p>
          <a:p>
            <a:r>
              <a:rPr lang="fr-FR" dirty="0" smtClean="0">
                <a:solidFill>
                  <a:srgbClr val="00B050"/>
                </a:solidFill>
              </a:rPr>
              <a:t>1 – Le licenciement pour motif personnel</a:t>
            </a:r>
          </a:p>
          <a:p>
            <a:pPr>
              <a:buNone/>
            </a:pPr>
            <a:endParaRPr lang="fr-FR" dirty="0" smtClean="0">
              <a:solidFill>
                <a:srgbClr val="00B050"/>
              </a:solidFill>
            </a:endParaRPr>
          </a:p>
          <a:p>
            <a:r>
              <a:rPr lang="fr-FR" b="1" dirty="0" smtClean="0">
                <a:solidFill>
                  <a:srgbClr val="00B050"/>
                </a:solidFill>
              </a:rPr>
              <a:t>2- Licenciement pour motif économique</a:t>
            </a:r>
          </a:p>
          <a:p>
            <a:endParaRPr lang="fr-FR"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fr-FR" dirty="0" smtClean="0"/>
              <a:t>Licenciement pour motif économique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dirty="0" smtClean="0"/>
          </a:p>
          <a:p>
            <a:pPr algn="just"/>
            <a:r>
              <a:rPr lang="fr-FR" dirty="0" smtClean="0"/>
              <a:t>Le licenciement économique est celui qui résulte d’une suppression ou transformation d’emploi, ou d’une modification d’emploi, ou d’une modification du contrat de travail, consécutive à des difficultés économiques ou à des mutations technologiques</a:t>
            </a:r>
          </a:p>
          <a:p>
            <a:pPr algn="just"/>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fr-FR" dirty="0" smtClean="0"/>
              <a:t>Licenciement</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endParaRPr lang="fr-FR" dirty="0" smtClean="0"/>
          </a:p>
          <a:p>
            <a:pPr algn="just">
              <a:buNone/>
            </a:pPr>
            <a:r>
              <a:rPr lang="fr-FR" b="1" dirty="0" smtClean="0">
                <a:solidFill>
                  <a:srgbClr val="00B050"/>
                </a:solidFill>
              </a:rPr>
              <a:t>2- Licenciement pour motif économique</a:t>
            </a:r>
          </a:p>
          <a:p>
            <a:pPr algn="just"/>
            <a:endParaRPr lang="fr-FR" dirty="0" smtClean="0"/>
          </a:p>
          <a:p>
            <a:pPr algn="just"/>
            <a:r>
              <a:rPr lang="fr-FR" dirty="0" smtClean="0"/>
              <a:t>A- motifs et procédure particulière du licenciement économique</a:t>
            </a:r>
          </a:p>
          <a:p>
            <a:pPr algn="just"/>
            <a:r>
              <a:rPr lang="fr-FR" dirty="0" smtClean="0"/>
              <a:t>B -Incidence sur l’emploi des motifs technologiques, structurel et économique invoqués</a:t>
            </a:r>
          </a:p>
          <a:p>
            <a:pPr algn="just"/>
            <a:r>
              <a:rPr lang="fr-FR" dirty="0" smtClean="0"/>
              <a:t>C- Procédure particulière du licenciement économique prévue par la loi</a:t>
            </a:r>
          </a:p>
          <a:p>
            <a:pPr algn="just"/>
            <a:r>
              <a:rPr lang="fr-FR" dirty="0" smtClean="0"/>
              <a:t>D- Les mesures préventives du licenciement et les contrôles</a:t>
            </a:r>
          </a:p>
          <a:p>
            <a:pPr algn="just"/>
            <a:endParaRPr lang="fr-F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00B050"/>
                </a:solidFill>
              </a:rPr>
              <a:t>2- Licenciement pour motif économique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lvl="0" algn="just"/>
            <a:r>
              <a:rPr lang="fr-FR" b="1" dirty="0" smtClean="0"/>
              <a:t>A motifs et procédure particulière du licenciement économique</a:t>
            </a:r>
          </a:p>
          <a:p>
            <a:pPr algn="just"/>
            <a:r>
              <a:rPr lang="fr-FR" dirty="0" smtClean="0"/>
              <a:t>l’employeur est tenu lorsque les mutations technologiques sont importantes et rapides d’établir un plan d’adaptation au bénéfice des salariés. Le licenciement pour motif économique ne peut intervenir que lorsque tous les efforts de formation et d’adaptation ont été réalisés et que le reclassement de l’intéressé dans l’entreprise s’avère impossible</a:t>
            </a:r>
          </a:p>
          <a:p>
            <a:pPr algn="just"/>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00B050"/>
                </a:solidFill>
              </a:rPr>
              <a:t>2- Licenciement pour motif économique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buNone/>
            </a:pPr>
            <a:r>
              <a:rPr lang="fr-FR" b="1" dirty="0" smtClean="0"/>
              <a:t>B     Incidence sur l’emploi des motifs technologiques, structurel et économique invoqués</a:t>
            </a:r>
          </a:p>
          <a:p>
            <a:pPr algn="just">
              <a:buNone/>
            </a:pPr>
            <a:r>
              <a:rPr lang="fr-FR" dirty="0" smtClean="0"/>
              <a:t>La loi envisage 3 hypothèses :</a:t>
            </a:r>
          </a:p>
          <a:p>
            <a:pPr algn="just"/>
            <a:r>
              <a:rPr lang="fr-FR" dirty="0" smtClean="0"/>
              <a:t>1        la suppression d’emploi peut prendre deux formes : soit la suppression complète des taches effectuées par le salarié, soit la suppression du poste</a:t>
            </a:r>
          </a:p>
          <a:p>
            <a:pPr algn="just"/>
            <a:r>
              <a:rPr lang="fr-FR" dirty="0" smtClean="0"/>
              <a:t>2        celle relative à la transformation de l’emploi, la nécessité d’accroitre la qualification du poste</a:t>
            </a:r>
          </a:p>
          <a:p>
            <a:pPr lvl="0" algn="just"/>
            <a:r>
              <a:rPr lang="fr-FR" dirty="0" smtClean="0"/>
              <a:t>3       porte sur la modification proposée au salarié de son contrat de travail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609600" y="1600200"/>
            <a:ext cx="10153683" cy="4972072"/>
          </a:xfrm>
        </p:spPr>
        <p:txBody>
          <a:bodyPr>
            <a:normAutofit fontScale="70000" lnSpcReduction="20000"/>
          </a:bodyPr>
          <a:lstStyle/>
          <a:p>
            <a:endParaRPr lang="fr-FR" dirty="0" smtClean="0"/>
          </a:p>
          <a:p>
            <a:pPr algn="just"/>
            <a:r>
              <a:rPr lang="fr-FR" b="1" dirty="0" smtClean="0"/>
              <a:t>L’article 42 du Code du travail </a:t>
            </a:r>
            <a:r>
              <a:rPr lang="fr-FR" dirty="0" smtClean="0"/>
              <a:t>dispose  « </a:t>
            </a:r>
            <a:r>
              <a:rPr lang="fr-FR" i="1" dirty="0" smtClean="0"/>
              <a:t>Lorsqu'un salarié, ayant rompu abusivement un contrat de travail, engage à nouveau ses services, le nouvel employeur est solidairement responsable du dommage causé à l'employeur précédent : </a:t>
            </a:r>
          </a:p>
          <a:p>
            <a:pPr lvl="1" algn="just"/>
            <a:r>
              <a:rPr lang="fr-FR" i="1" dirty="0" smtClean="0"/>
              <a:t>1. Quand il est démontré qu'il est intervenu dans le débauchage ; </a:t>
            </a:r>
          </a:p>
          <a:p>
            <a:pPr lvl="1" algn="just"/>
            <a:r>
              <a:rPr lang="fr-FR" i="1" dirty="0" smtClean="0"/>
              <a:t>2. Quand il a embauché un travailleur qu'il savait déjà lié par un contrat de travail ;</a:t>
            </a:r>
          </a:p>
          <a:p>
            <a:pPr lvl="1" algn="just"/>
            <a:r>
              <a:rPr lang="fr-FR" i="1" dirty="0" smtClean="0"/>
              <a:t> 3. Ou quand il a continué à occuper un travailleur après avoir appris que ce travailleur était encore lié à un autre employeur par un contrat de travail.</a:t>
            </a:r>
          </a:p>
          <a:p>
            <a:pPr algn="just"/>
            <a:r>
              <a:rPr lang="fr-FR" i="1" dirty="0" smtClean="0"/>
              <a:t>Dans ce dernier cas, la responsabilité du nouvel employeur cesse d'exister si, au moment où il a été averti, le contrat de travail abusivement rompu par le salarié était venu à expiration par l'arrivée du terme pour un contrat à durée déterminée, ou lorsque le délai-congé était expiré ou si un délai de quinze jours s'est écoulé depuis la rupture du contrat pour un contrat à durée indéterminée.</a:t>
            </a:r>
          </a:p>
          <a:p>
            <a:pPr algn="just"/>
            <a:r>
              <a:rPr lang="fr-FR" i="1" dirty="0" smtClean="0"/>
              <a:t>Sont soumises au contrôle de l’autorité judiciaire les décisions prises par l’employeur dans le cadre de l’exercice de son pouvoir disciplinaire »</a:t>
            </a:r>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12</a:t>
            </a:fld>
            <a:endParaRPr lang="fr-BE"/>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00B050"/>
                </a:solidFill>
              </a:rPr>
              <a:t>2- Licenciement pour motif économique</a:t>
            </a:r>
            <a:endParaRPr lang="fr-FR" dirty="0"/>
          </a:p>
        </p:txBody>
      </p:sp>
      <p:sp>
        <p:nvSpPr>
          <p:cNvPr id="3" name="Espace réservé du contenu 2"/>
          <p:cNvSpPr>
            <a:spLocks noGrp="1"/>
          </p:cNvSpPr>
          <p:nvPr>
            <p:ph idx="1"/>
          </p:nvPr>
        </p:nvSpPr>
        <p:spPr>
          <a:xfrm>
            <a:off x="609600" y="1600200"/>
            <a:ext cx="10972800" cy="4829196"/>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buNone/>
            </a:pPr>
            <a:r>
              <a:rPr lang="fr-FR" b="1" dirty="0" smtClean="0"/>
              <a:t>C    Procédure particulière du licenciement économique prévue par la loi</a:t>
            </a:r>
          </a:p>
          <a:p>
            <a:pPr algn="just"/>
            <a:r>
              <a:rPr lang="fr-FR" dirty="0" smtClean="0"/>
              <a:t>1      procédure applicable au </a:t>
            </a:r>
            <a:r>
              <a:rPr lang="fr-FR" b="1" dirty="0" smtClean="0"/>
              <a:t>licenciement individuel </a:t>
            </a:r>
            <a:r>
              <a:rPr lang="fr-FR" dirty="0" smtClean="0"/>
              <a:t>pour raisons économiques : </a:t>
            </a:r>
          </a:p>
          <a:p>
            <a:pPr lvl="1" algn="just"/>
            <a:r>
              <a:rPr lang="fr-FR" dirty="0" smtClean="0"/>
              <a:t>la convocation à l’entretien, le salarié doit être suffisamment à l’avance informé de l’entretien pour organiser sa défense.</a:t>
            </a:r>
          </a:p>
          <a:p>
            <a:pPr lvl="1" algn="just"/>
            <a:r>
              <a:rPr lang="fr-FR" dirty="0" smtClean="0"/>
              <a:t>La notification du licenciement doit comporter les motifs justifiant le licenciement…</a:t>
            </a:r>
          </a:p>
          <a:p>
            <a:pPr lvl="1" algn="just">
              <a:buNone/>
            </a:pPr>
            <a:endParaRPr lang="fr-FR" dirty="0" smtClean="0"/>
          </a:p>
          <a:p>
            <a:pPr algn="just"/>
            <a:r>
              <a:rPr lang="fr-FR" dirty="0" smtClean="0"/>
              <a:t>2      Procédure du </a:t>
            </a:r>
            <a:r>
              <a:rPr lang="fr-FR" b="1" dirty="0" smtClean="0"/>
              <a:t>licenciement collectif</a:t>
            </a:r>
            <a:r>
              <a:rPr lang="fr-FR" dirty="0" smtClean="0"/>
              <a:t> pour raison économiques. L’employeur qui a l’intention de procéder au licenciement de tout ou une partie de son personnel doit respecter les étapes suivantes :</a:t>
            </a:r>
          </a:p>
          <a:p>
            <a:pPr lvl="1" algn="just"/>
            <a:r>
              <a:rPr lang="fr-FR" dirty="0" smtClean="0"/>
              <a:t>La notification de la mesure suivant une procédure interne</a:t>
            </a:r>
          </a:p>
          <a:p>
            <a:pPr lvl="1" algn="just"/>
            <a:r>
              <a:rPr lang="fr-FR" dirty="0" smtClean="0"/>
              <a:t>Obtention de l’autorisation administrative de licenciement</a:t>
            </a:r>
          </a:p>
          <a:p>
            <a:pPr algn="just"/>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00B050"/>
                </a:solidFill>
              </a:rPr>
              <a:t>2- Licenciement pour motif économique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endParaRPr lang="fr-FR" b="1" dirty="0" smtClean="0"/>
          </a:p>
          <a:p>
            <a:pPr>
              <a:buNone/>
            </a:pPr>
            <a:r>
              <a:rPr lang="fr-FR" b="1" dirty="0" smtClean="0"/>
              <a:t>D  Les mesures préventives du licenciement et les contrôles</a:t>
            </a:r>
          </a:p>
          <a:p>
            <a:pPr>
              <a:buNone/>
            </a:pPr>
            <a:endParaRPr lang="fr-FR" dirty="0" smtClean="0"/>
          </a:p>
          <a:p>
            <a:pPr algn="just"/>
            <a:r>
              <a:rPr lang="fr-FR" dirty="0" smtClean="0"/>
              <a:t>Les mesures sociales d’accompagnement : si l’employeur obtient ( ou non) l’autorisation administrative et procède aux licenciement, les salariés bénéficient des mesures sociales d’accompagnement qui se rapportent aux indemnités de préavis et d’une indemnité de licenciement suivant un plan social prévu dans l’article 57 et le barème  mentionné dans l’article 53 constituant des garanties minimales pour les salariés.</a:t>
            </a:r>
          </a:p>
          <a:p>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Calcul des indemnités</a:t>
            </a:r>
            <a:endParaRPr lang="fr-FR" dirty="0"/>
          </a:p>
        </p:txBody>
      </p:sp>
      <p:sp>
        <p:nvSpPr>
          <p:cNvPr id="3" name="Espace réservé du contenu 2"/>
          <p:cNvSpPr>
            <a:spLocks noGrp="1"/>
          </p:cNvSpPr>
          <p:nvPr>
            <p:ph idx="1"/>
          </p:nvPr>
        </p:nvSpPr>
        <p:spPr/>
        <p:txBody>
          <a:bodyPr/>
          <a:lstStyle/>
          <a:p>
            <a:pPr algn="just"/>
            <a:r>
              <a:rPr lang="fr-FR" dirty="0" smtClean="0"/>
              <a:t>Indemnité de licenciement : </a:t>
            </a:r>
          </a:p>
          <a:p>
            <a:pPr lvl="1" algn="just"/>
            <a:r>
              <a:rPr lang="fr-FR" dirty="0" smtClean="0"/>
              <a:t>96 heures de salaire pour les 5 ans première années de travail; </a:t>
            </a:r>
          </a:p>
          <a:p>
            <a:pPr lvl="1" algn="just"/>
            <a:r>
              <a:rPr lang="fr-FR" dirty="0" smtClean="0"/>
              <a:t>144 heures de salaire pour la période d’ancienneté allant de 6 à 10 ans; </a:t>
            </a:r>
          </a:p>
          <a:p>
            <a:pPr lvl="1" algn="just"/>
            <a:r>
              <a:rPr lang="fr-FR" dirty="0" smtClean="0"/>
              <a:t>192 heures de salaire pour la période d’ancienneté allant de 11 à 15 ans; </a:t>
            </a:r>
          </a:p>
          <a:p>
            <a:pPr lvl="1" algn="just"/>
            <a:r>
              <a:rPr lang="fr-FR" dirty="0" smtClean="0"/>
              <a:t>240 heures de salaire pour la période d’ancienneté dépassant les 15 ans.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Dommage et intérêt:</a:t>
            </a:r>
          </a:p>
          <a:p>
            <a:endParaRPr lang="fr-FR" dirty="0" smtClean="0"/>
          </a:p>
          <a:p>
            <a:pPr lvl="1"/>
            <a:r>
              <a:rPr lang="fr-FR" dirty="0" smtClean="0"/>
              <a:t>Est égale à 1,5 mois de salaire  par année </a:t>
            </a:r>
            <a:r>
              <a:rPr lang="fr-FR" smtClean="0"/>
              <a:t>d’ancienneté plafonné </a:t>
            </a:r>
            <a:r>
              <a:rPr lang="fr-FR" dirty="0" smtClean="0"/>
              <a:t>à 36 mois.</a:t>
            </a:r>
          </a:p>
          <a:p>
            <a:endParaRPr lang="fr-FR" dirty="0" smtClean="0"/>
          </a:p>
          <a:p>
            <a:pPr lvl="1"/>
            <a:endParaRPr lang="fr-FR"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Indemnité de préavis: </a:t>
            </a:r>
          </a:p>
          <a:p>
            <a:endParaRPr lang="fr-FR" dirty="0" smtClean="0"/>
          </a:p>
          <a:p>
            <a:pPr lvl="1"/>
            <a:r>
              <a:rPr lang="fr-FR" dirty="0" smtClean="0"/>
              <a:t>Moins d’une année d’ancienneté:  8 jours pour les employés 1 mois pour les cadre; </a:t>
            </a:r>
          </a:p>
          <a:p>
            <a:pPr lvl="1"/>
            <a:r>
              <a:rPr lang="fr-FR" dirty="0" smtClean="0"/>
              <a:t>Entre 1 et 5 ans d’ancienneté : 1 mois pour les employés 2 mois pour les cadres; </a:t>
            </a:r>
          </a:p>
          <a:p>
            <a:pPr lvl="1"/>
            <a:r>
              <a:rPr lang="fr-FR" dirty="0" smtClean="0"/>
              <a:t>Au delà de 5 ans d’ancienneté: 2 mois pour les employés et 3 mois pour les cadres.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000" dirty="0" smtClean="0"/>
              <a:t>Le débauchage d'un salarié par une entreprise concurrente</a:t>
            </a:r>
            <a:br>
              <a:rPr lang="fr-FR" sz="2000" dirty="0" smtClean="0"/>
            </a:br>
            <a:r>
              <a:rPr lang="fr-FR" sz="2000" dirty="0" smtClean="0"/>
              <a:t>Concurrence déloyale </a:t>
            </a:r>
            <a:endParaRPr lang="fr-FR" sz="2000" dirty="0"/>
          </a:p>
        </p:txBody>
      </p:sp>
      <p:sp>
        <p:nvSpPr>
          <p:cNvPr id="3" name="Espace réservé du contenu 2"/>
          <p:cNvSpPr>
            <a:spLocks noGrp="1"/>
          </p:cNvSpPr>
          <p:nvPr>
            <p:ph idx="1"/>
          </p:nvPr>
        </p:nvSpPr>
        <p:spPr/>
        <p:txBody>
          <a:bodyPr>
            <a:normAutofit fontScale="62500" lnSpcReduction="20000"/>
          </a:bodyPr>
          <a:lstStyle/>
          <a:p>
            <a:pPr algn="just"/>
            <a:endParaRPr lang="fr-FR" b="1" dirty="0" smtClean="0"/>
          </a:p>
          <a:p>
            <a:pPr algn="just"/>
            <a:r>
              <a:rPr lang="fr-FR" b="1" dirty="0" smtClean="0"/>
              <a:t>Le débauchage, conçu comme un acte de concurrence déloyale consiste en l'utilisation de procédés visant à employer les salariés, les collaborateurs plus largement, d'une entreprise rivale</a:t>
            </a:r>
            <a:r>
              <a:rPr lang="fr-FR" dirty="0" smtClean="0"/>
              <a:t>. Il est une faute en soi, différente en tout cas de celle que l'on pourrait reprocher au salarié en sorte que le débauchage n'est pas un acte, civil, de tierce complicité de la violation d'une obligation de l'employé. Si le fait de négocier un contrat de travail avec le salarié d'un concurrent n'est pas en soi un acte de concurrence déloyale, constitue une faute le fait de conclure un contrat de travail alors que le salarié est encore le salarié du concurrent ou surtout lié par une clause de non concurrence.</a:t>
            </a:r>
          </a:p>
          <a:p>
            <a:pPr algn="just">
              <a:buNone/>
            </a:pPr>
            <a:endParaRPr lang="fr-FR" dirty="0" smtClean="0"/>
          </a:p>
          <a:p>
            <a:pPr algn="just"/>
            <a:r>
              <a:rPr lang="fr-FR" u="sng" dirty="0" smtClean="0"/>
              <a:t>C'est surtout le caractère systématique d'une pratique de débauchage, le débauchage massif ou l'utilisation de procédés de nature à déguiser le débauchage qui est sanctionné : il se révèle alors véritablement comme une technique de désorganisation de l'entreprise rivale dans la mesure où ces anciens salariés du concurrent dispose d'information privilégiée sur la clientèle, sur le savoir-faire, sur les méthodes commerciales. Ici encore, aucune présomption ne permet de fonder la faute : elle doit être prouvée.</a:t>
            </a:r>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13</a:t>
            </a:fld>
            <a:endParaRPr lang="fr-B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procédure d’embauche</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La sélection des candidats; </a:t>
            </a:r>
          </a:p>
          <a:p>
            <a:endParaRPr lang="fr-FR" dirty="0" smtClean="0"/>
          </a:p>
          <a:p>
            <a:r>
              <a:rPr lang="fr-FR" dirty="0" smtClean="0"/>
              <a:t>Les formalités de l’embauche.</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14</a:t>
            </a:fld>
            <a:endParaRPr lang="fr-B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choix du type de contrat de travail</a:t>
            </a:r>
            <a:endParaRPr lang="fr-FR" dirty="0"/>
          </a:p>
        </p:txBody>
      </p:sp>
      <p:sp>
        <p:nvSpPr>
          <p:cNvPr id="3" name="Sous-titre 2"/>
          <p:cNvSpPr>
            <a:spLocks noGrp="1"/>
          </p:cNvSpPr>
          <p:nvPr>
            <p:ph type="subTitle"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Le Contrat de travail à durée indéterminée apparaissait comme le contrat dominant. Toutefois, la progression et la nécessité de de flexibilité vont amener le législateur à multiplier les outils juridiques permettant la mise en place d’une relation de travail.</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Ainsi, le contrat à durée indéterminée outil stable et traditionnel d’intégration du salarié dans l’entreprise va être remplacé peu à peu, jusqu’à devenir minoritaire, par d’autres contrats qualifiés de « précaires » et dont la finalité est, en priorité, de préserver l’emploi au risque de mettre en cause les droits fondamentaux des salariés.</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 contrat à durée déterminée et le contrat de travail temporaire vont voir leurs objets élargis afin de favoriser l’employabilité</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I- Le contrat de principe: C.D.I.</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Cela implique que, quelque soit la relation de travail, l’employeur doit ou peut utiliser le contrat à durée indéterminée.</a:t>
            </a:r>
          </a:p>
          <a:p>
            <a:pPr algn="just"/>
            <a:endParaRPr lang="fr-FR" dirty="0" smtClean="0"/>
          </a:p>
          <a:p>
            <a:pPr algn="just"/>
            <a:r>
              <a:rPr lang="fr-FR" dirty="0" smtClean="0"/>
              <a:t>Le contrat à durée indéterminée est le plus fréquent dans la pratique. Aucune limitation de durée n’est fixée par les parties. Il prend fin dès que l’une d’entre elles en demande la résiliation.</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19</a:t>
            </a:fld>
            <a:endParaRPr lang="fr-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cadre juridique de recrutement </a:t>
            </a:r>
            <a:endParaRPr lang="fr-FR" dirty="0"/>
          </a:p>
        </p:txBody>
      </p:sp>
      <p:sp>
        <p:nvSpPr>
          <p:cNvPr id="3" name="Sous-titre 2"/>
          <p:cNvSpPr>
            <a:spLocks noGrp="1"/>
          </p:cNvSpPr>
          <p:nvPr>
            <p:ph type="subTitle" idx="1"/>
          </p:nvPr>
        </p:nvSpPr>
        <p:spPr/>
        <p:txBody>
          <a:bodyPr/>
          <a:lstStyle/>
          <a:p>
            <a:endParaRPr lang="fr-FR" dirty="0" smtClean="0"/>
          </a:p>
          <a:p>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Les contrats d’exception</a:t>
            </a:r>
            <a:endParaRPr lang="fr-FR" dirty="0"/>
          </a:p>
        </p:txBody>
      </p:sp>
      <p:sp>
        <p:nvSpPr>
          <p:cNvPr id="3" name="Espace réservé du contenu 2"/>
          <p:cNvSpPr>
            <a:spLocks noGrp="1"/>
          </p:cNvSpPr>
          <p:nvPr>
            <p:ph idx="1"/>
          </p:nvPr>
        </p:nvSpPr>
        <p:spPr/>
        <p:txBody>
          <a:bodyPr>
            <a:normAutofit fontScale="92500" lnSpcReduction="20000"/>
          </a:bodyPr>
          <a:lstStyle/>
          <a:p>
            <a:pPr algn="just"/>
            <a:endParaRPr lang="fr-FR" dirty="0" smtClean="0"/>
          </a:p>
          <a:p>
            <a:pPr algn="just"/>
            <a:r>
              <a:rPr lang="fr-FR" dirty="0" smtClean="0"/>
              <a:t>Ces contrats « précaires » des fois qualifiés « d’atypiques » sont progressivement devenus majoritaires dans les recrutements. En effet, la crise économique a modifié l’attitude des entreprises en matière d’embauche.  À la fragilité économique, ils ont opposé la fragilité sociale.</a:t>
            </a:r>
          </a:p>
          <a:p>
            <a:pPr algn="just"/>
            <a:r>
              <a:rPr lang="fr-FR" dirty="0" smtClean="0"/>
              <a:t>Ces contrats constituent la réponse sociale de l’employeur aux contraintes nouvelles de la vie économique. On parle désormais de l’emploi sous statut différencié.</a:t>
            </a:r>
          </a:p>
          <a:p>
            <a:pPr algn="just"/>
            <a:r>
              <a:rPr lang="fr-FR" dirty="0" smtClean="0"/>
              <a:t>On se doit de distinguer ces contrats en fonction de leur qualification.</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1- contrat à durée déterminée C.D.D</a:t>
            </a:r>
            <a:endParaRPr lang="fr-FR" sz="2800"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 contrat à durée déterminée est un contrat dans lequel un terme est stipulé. Celui-ci résulte d’un évènement future, certain ayant une date précise connu d’avance par le salarié. C’est la prévision de l’échéance qui permet de le distinguer du contrat à durée indéterminée. </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21</a:t>
            </a:fld>
            <a:endParaRPr lang="fr-B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dirty="0" smtClean="0"/>
              <a:t>a) Dans quels cas peut on faire recours au contrat de travail à durée déterminée ?</a:t>
            </a:r>
            <a:br>
              <a:rPr lang="fr-FR" sz="2400" dirty="0" smtClean="0"/>
            </a:br>
            <a:endParaRPr lang="fr-FR" sz="2400" dirty="0"/>
          </a:p>
        </p:txBody>
      </p:sp>
      <p:sp>
        <p:nvSpPr>
          <p:cNvPr id="3" name="Espace réservé du contenu 2"/>
          <p:cNvSpPr>
            <a:spLocks noGrp="1"/>
          </p:cNvSpPr>
          <p:nvPr>
            <p:ph idx="1"/>
          </p:nvPr>
        </p:nvSpPr>
        <p:spPr>
          <a:xfrm>
            <a:off x="380960" y="1609416"/>
            <a:ext cx="10096571" cy="5034294"/>
          </a:xfrm>
        </p:spPr>
        <p:txBody>
          <a:bodyPr>
            <a:normAutofit fontScale="85000" lnSpcReduction="10000"/>
          </a:bodyPr>
          <a:lstStyle/>
          <a:p>
            <a:pPr algn="just"/>
            <a:r>
              <a:rPr lang="fr-FR" dirty="0" smtClean="0"/>
              <a:t>D’après l’article 16 il existe trois cas : </a:t>
            </a:r>
          </a:p>
          <a:p>
            <a:pPr lvl="1" algn="just"/>
            <a:r>
              <a:rPr lang="fr-FR" dirty="0" smtClean="0"/>
              <a:t>Remplacement d’un salarié à la place d’un autre lorsque le contrat de ce dernier se trouve suspendu. La suspension ne doit pas être le fait d’une grève. Ceci est logique sinon elle viderait ce droit de son contenu. </a:t>
            </a:r>
          </a:p>
          <a:p>
            <a:pPr lvl="1" algn="just"/>
            <a:r>
              <a:rPr lang="fr-FR" dirty="0" smtClean="0"/>
              <a:t>Accroissement temporaire de l’activité de l’entreprise il peut s’agir d’une commande exceptionnelle, des travaux urgents par exemple. </a:t>
            </a:r>
          </a:p>
          <a:p>
            <a:pPr lvl="1" algn="just"/>
            <a:r>
              <a:rPr lang="fr-FR" dirty="0" smtClean="0"/>
              <a:t>Emploi saisonniers (ex. Agriculture, tourisme …) </a:t>
            </a:r>
          </a:p>
          <a:p>
            <a:pPr algn="just"/>
            <a:r>
              <a:rPr lang="fr-FR" dirty="0" smtClean="0"/>
              <a:t>On peut également recourir à ce contrat dans certains secteurs et dans certain cas exceptionnels qui seront déterminés par décret après consultation des organisations syndicales d’employeurs et de travailleurs les plus représentatives ou bien en vertu d’une convention collective.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b) La durée maximale du contrat à durée déterminée</a:t>
            </a:r>
            <a:endParaRPr lang="fr-FR" sz="2800"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dirty="0" smtClean="0"/>
              <a:t>Il est de principe que le code n’a pas prévu de durée sauf dans deux hypothèses. </a:t>
            </a:r>
          </a:p>
          <a:p>
            <a:pPr lvl="1" algn="just"/>
            <a:r>
              <a:rPr lang="fr-FR" dirty="0" smtClean="0"/>
              <a:t>Les secteurs non agricoles lorsqu’il y a création d’entreprise ou ouverture d’un établissement nouveau à l’intérieur de l’entreprise. Alors, on peut conclure un CDD pour une période n’excédant pas une année renouvelable une seule fois. S’il est reconduit il deviendra un contrat à durée indéterminée. </a:t>
            </a:r>
          </a:p>
          <a:p>
            <a:pPr lvl="1" algn="just"/>
            <a:r>
              <a:rPr lang="fr-FR" dirty="0" smtClean="0"/>
              <a:t>Dans le secteur agricole, on peut conclure un CDD pour une période de 6 mois renouvelable. La période du contrat ne doit pas être supérieure à 2 années sinon il devient à durée indéterminée.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2- Le contrat pour accomplir un travail déterminé (CTT)</a:t>
            </a:r>
            <a:endParaRPr lang="fr-FR" sz="2800" dirty="0"/>
          </a:p>
        </p:txBody>
      </p:sp>
      <p:sp>
        <p:nvSpPr>
          <p:cNvPr id="3" name="Espace réservé du contenu 2"/>
          <p:cNvSpPr>
            <a:spLocks noGrp="1"/>
          </p:cNvSpPr>
          <p:nvPr>
            <p:ph idx="1"/>
          </p:nvPr>
        </p:nvSpPr>
        <p:spPr/>
        <p:txBody>
          <a:bodyPr>
            <a:normAutofit fontScale="92500"/>
          </a:bodyPr>
          <a:lstStyle/>
          <a:p>
            <a:pPr algn="just"/>
            <a:endParaRPr lang="fr-FR" dirty="0" smtClean="0"/>
          </a:p>
          <a:p>
            <a:pPr algn="just"/>
            <a:r>
              <a:rPr lang="fr-FR" dirty="0" smtClean="0"/>
              <a:t>C’est un contrat de type nouveau que l’article 16 prévoit. C’est un contrat mixte ou à cheval entre un contrat à durée indéterminée et à durée déterminée. Il s’apparente à un contrat pour une tâche occasionnelle précise et non durable et pour une durée limitée. </a:t>
            </a:r>
          </a:p>
          <a:p>
            <a:pPr algn="just"/>
            <a:r>
              <a:rPr lang="fr-FR" dirty="0" smtClean="0"/>
              <a:t>On peut faire référence au travaux dans un chantier (Route, Immeuble, mosquée …) à la construction d’un barrage etc.</a:t>
            </a:r>
          </a:p>
          <a:p>
            <a:pPr algn="just"/>
            <a:r>
              <a:rPr lang="fr-FR" dirty="0" smtClean="0"/>
              <a:t>Pour déterminer la durée de ce contrat on peut faire recours au cahier de charge du projet à réaliser.</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Contrat de travail</a:t>
            </a:r>
            <a:br>
              <a:rPr lang="fr-FR" dirty="0" smtClean="0"/>
            </a:br>
            <a:endParaRPr lang="fr-FR" dirty="0"/>
          </a:p>
        </p:txBody>
      </p:sp>
      <p:sp>
        <p:nvSpPr>
          <p:cNvPr id="3" name="Sous-titre 2"/>
          <p:cNvSpPr>
            <a:spLocks noGrp="1"/>
          </p:cNvSpPr>
          <p:nvPr>
            <p:ph type="subTitle" idx="1"/>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 du contrat de travail</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Selon la doctrine et la jurisprudence, le contrat de travail est une convention par laquelle une personne (salarié) s’engage à mettre son activité à la disposition d’une autre (employeur), sous la subordination de laquelle elle se place moyennant une rémunération. La prestation de travail peut être manuelle ou intellectuelle. La rémunération ou salaire est indispensable pour qu’il y ait contrat de travail. Elle peut être versée en espèces ou revêtir la forme d’avantages en nature, en partie ou même en totalité. Le lien de subordination est un élément spécifique du contrat de travail, qui permet de le distinguer d’autres contrats : mandat, contrat d’entreprise ou de société.</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Contrat de travail et la lettre d’engagement (Promesse d’embauche) </a:t>
            </a:r>
            <a:endParaRPr lang="fr-FR" dirty="0"/>
          </a:p>
        </p:txBody>
      </p:sp>
      <p:sp>
        <p:nvSpPr>
          <p:cNvPr id="3" name="Espace réservé du contenu 2"/>
          <p:cNvSpPr>
            <a:spLocks noGrp="1"/>
          </p:cNvSpPr>
          <p:nvPr>
            <p:ph idx="1"/>
          </p:nvPr>
        </p:nvSpPr>
        <p:spPr>
          <a:xfrm>
            <a:off x="406400" y="1554162"/>
            <a:ext cx="11582400" cy="4803796"/>
          </a:xfrm>
        </p:spPr>
        <p:txBody>
          <a:bodyPr>
            <a:normAutofit fontScale="85000" lnSpcReduction="20000"/>
          </a:bodyPr>
          <a:lstStyle/>
          <a:p>
            <a:endParaRPr lang="fr-FR" dirty="0" smtClean="0"/>
          </a:p>
          <a:p>
            <a:pPr algn="just"/>
            <a:r>
              <a:rPr lang="fr-FR" b="1" dirty="0" smtClean="0"/>
              <a:t>La promesse d’embauche doit être complète et précise</a:t>
            </a:r>
            <a:r>
              <a:rPr lang="fr-FR" dirty="0" smtClean="0"/>
              <a:t>. On doit y figurer </a:t>
            </a:r>
            <a:r>
              <a:rPr lang="fr-FR" b="1" dirty="0" smtClean="0"/>
              <a:t>les conditions du contrat de travail</a:t>
            </a:r>
            <a:r>
              <a:rPr lang="fr-FR" dirty="0" smtClean="0"/>
              <a:t>, doit être précisé également </a:t>
            </a:r>
            <a:r>
              <a:rPr lang="fr-FR" b="1" dirty="0" smtClean="0"/>
              <a:t>la nature du poste concerné </a:t>
            </a:r>
            <a:r>
              <a:rPr lang="fr-FR" dirty="0" smtClean="0"/>
              <a:t>ainsi que </a:t>
            </a:r>
            <a:r>
              <a:rPr lang="fr-FR" b="1" dirty="0" smtClean="0"/>
              <a:t>la date d’entrée dans l’entreprise</a:t>
            </a:r>
            <a:r>
              <a:rPr lang="fr-FR" dirty="0" smtClean="0"/>
              <a:t>.</a:t>
            </a:r>
          </a:p>
          <a:p>
            <a:pPr algn="just"/>
            <a:r>
              <a:rPr lang="fr-FR" dirty="0" smtClean="0"/>
              <a:t>Lorsque la promesse est reconnue comme telle et que l’employeur ne la respecte pas, il convient de l’analyser comme un licenciement abusif ouvrant droit à des dommages intérêts. Seul un motif légitime peut exonérer l’employeur de ces dommages et intérêts. </a:t>
            </a:r>
          </a:p>
          <a:p>
            <a:pPr lvl="1" algn="just"/>
            <a:r>
              <a:rPr lang="fr-FR" dirty="0" smtClean="0"/>
              <a:t>Jurisprudence: </a:t>
            </a:r>
          </a:p>
          <a:p>
            <a:pPr lvl="2" algn="just"/>
            <a:r>
              <a:rPr lang="fr-FR" dirty="0" smtClean="0"/>
              <a:t>Une réponse de l’employeur imprécise et ne comportant pas de précision sur les éléments qui constituent les clauses essentielles d’un contrat de travail, ne peut être analysée comme « acceptation de principe de candidature » (cass.soc. 3/02/1982)</a:t>
            </a:r>
          </a:p>
          <a:p>
            <a:pPr lvl="2" algn="just"/>
            <a:r>
              <a:rPr lang="fr-FR" dirty="0" smtClean="0"/>
              <a:t>Pour la cour de cassation « constitue une promesse d’embauche valant contrat de travail, l’écrit qui précise, à la fois, l’emploi proposé et la date d’entrée en fonction » (</a:t>
            </a:r>
            <a:r>
              <a:rPr lang="fr-FR" dirty="0" err="1" smtClean="0"/>
              <a:t>cass</a:t>
            </a:r>
            <a:r>
              <a:rPr lang="fr-FR" dirty="0" smtClean="0"/>
              <a:t>. soc. 15/12/2010)</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 du contrat de travail</a:t>
            </a:r>
            <a:endParaRPr lang="fr-FR" dirty="0"/>
          </a:p>
        </p:txBody>
      </p:sp>
      <p:sp>
        <p:nvSpPr>
          <p:cNvPr id="3" name="Espace réservé du contenu 2"/>
          <p:cNvSpPr>
            <a:spLocks noGrp="1"/>
          </p:cNvSpPr>
          <p:nvPr>
            <p:ph idx="1"/>
          </p:nvPr>
        </p:nvSpPr>
        <p:spPr/>
        <p:txBody>
          <a:bodyPr>
            <a:normAutofit fontScale="92500" lnSpcReduction="10000"/>
          </a:bodyPr>
          <a:lstStyle/>
          <a:p>
            <a:pPr algn="just"/>
            <a:endParaRPr lang="fr-FR" dirty="0" smtClean="0"/>
          </a:p>
          <a:p>
            <a:pPr algn="just"/>
            <a:r>
              <a:rPr lang="fr-FR" dirty="0" smtClean="0"/>
              <a:t>Le contrat de travail </a:t>
            </a:r>
            <a:r>
              <a:rPr lang="fr-FR" b="1" dirty="0" smtClean="0"/>
              <a:t>est soumis aux règles de droit commun</a:t>
            </a:r>
            <a:r>
              <a:rPr lang="fr-FR" dirty="0" smtClean="0"/>
              <a:t> qui peut être constaté dans les formes qu’il convient par les parties contractantes qui veulent l’adopter. </a:t>
            </a:r>
          </a:p>
          <a:p>
            <a:pPr algn="just"/>
            <a:r>
              <a:rPr lang="fr-FR" dirty="0" smtClean="0"/>
              <a:t>Il y a donc lieu de se reporter au régime contractuel de droit commun, tel qu’il est défini au D.O.C.</a:t>
            </a:r>
          </a:p>
          <a:p>
            <a:pPr algn="just"/>
            <a:r>
              <a:rPr lang="fr-FR" dirty="0" smtClean="0"/>
              <a:t>Aux termes de celui-ci </a:t>
            </a:r>
            <a:r>
              <a:rPr lang="fr-FR" b="1" dirty="0" smtClean="0"/>
              <a:t>quatre conditions sont requises pour la validité d’une convention</a:t>
            </a:r>
            <a:r>
              <a:rPr lang="fr-FR" dirty="0" smtClean="0"/>
              <a:t> : le consentement, la capacité des parties, un objet certain qui forme la matière de l’engagement, et une cause licite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 Le consentement des parties</a:t>
            </a:r>
            <a:endParaRPr lang="fr-FR" dirty="0"/>
          </a:p>
        </p:txBody>
      </p:sp>
      <p:sp>
        <p:nvSpPr>
          <p:cNvPr id="3" name="Espace réservé du contenu 2"/>
          <p:cNvSpPr>
            <a:spLocks noGrp="1"/>
          </p:cNvSpPr>
          <p:nvPr>
            <p:ph idx="1"/>
          </p:nvPr>
        </p:nvSpPr>
        <p:spPr/>
        <p:txBody>
          <a:bodyPr>
            <a:normAutofit fontScale="92500" lnSpcReduction="10000"/>
          </a:bodyPr>
          <a:lstStyle/>
          <a:p>
            <a:pPr algn="just"/>
            <a:endParaRPr lang="fr-FR" dirty="0" smtClean="0"/>
          </a:p>
          <a:p>
            <a:pPr algn="just"/>
            <a:r>
              <a:rPr lang="fr-FR" dirty="0" smtClean="0"/>
              <a:t>Il peut être donné par écrit ou verbalement, ou résulter seulement d’un accord tacite comme c’est le cas lors de la continuation de relations de travail. </a:t>
            </a:r>
          </a:p>
          <a:p>
            <a:pPr algn="just"/>
            <a:r>
              <a:rPr lang="fr-FR" dirty="0" smtClean="0"/>
              <a:t>Cependant, </a:t>
            </a:r>
            <a:r>
              <a:rPr lang="fr-FR" b="1" dirty="0" smtClean="0"/>
              <a:t>le contrat à durée déterminée doit être nécessairement écrit</a:t>
            </a:r>
            <a:r>
              <a:rPr lang="fr-FR" dirty="0" smtClean="0"/>
              <a:t>. A défaut d’écrit, un contrat de travail est présumé à durée indéterminée. </a:t>
            </a:r>
          </a:p>
          <a:p>
            <a:pPr algn="just"/>
            <a:r>
              <a:rPr lang="fr-FR" dirty="0" smtClean="0"/>
              <a:t>La volonté réelle de contracter doit avoir été exercée librement, c’est –à-dire sans être entachée, sous peine de nullité du contrat, d’un vice du consentement erreur dol ou violence.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période précontractuelle</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dirty="0" smtClean="0"/>
              <a:t>Pr EL BENNISSI</a:t>
            </a:r>
            <a:endParaRPr lang="fr-BE" dirty="0"/>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3</a:t>
            </a:fld>
            <a:endParaRPr lang="fr-B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 La capacité des parties</a:t>
            </a:r>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Bien que le contrat de travail soit valable, les parties doivent avoir la capacité de s’obliger (art 25 DOC). </a:t>
            </a:r>
          </a:p>
          <a:p>
            <a:pPr algn="just"/>
            <a:r>
              <a:rPr lang="fr-FR" dirty="0" smtClean="0"/>
              <a:t>La question qui s’impose concerne le cas du salarié mineur; aussi est ce qu’il y a un régime spécifique appliqué aux femmes.</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salarié mineur</a:t>
            </a:r>
            <a:endParaRPr lang="fr-FR" dirty="0"/>
          </a:p>
        </p:txBody>
      </p:sp>
      <p:sp>
        <p:nvSpPr>
          <p:cNvPr id="3" name="Espace réservé du contenu 2"/>
          <p:cNvSpPr>
            <a:spLocks noGrp="1"/>
          </p:cNvSpPr>
          <p:nvPr>
            <p:ph idx="1"/>
          </p:nvPr>
        </p:nvSpPr>
        <p:spPr/>
        <p:txBody>
          <a:bodyPr>
            <a:normAutofit fontScale="92500" lnSpcReduction="20000"/>
          </a:bodyPr>
          <a:lstStyle/>
          <a:p>
            <a:pPr algn="just"/>
            <a:endParaRPr lang="fr-FR" dirty="0" smtClean="0"/>
          </a:p>
          <a:p>
            <a:pPr algn="just"/>
            <a:r>
              <a:rPr lang="fr-FR" dirty="0" smtClean="0"/>
              <a:t>Celui-ci </a:t>
            </a:r>
            <a:r>
              <a:rPr lang="fr-FR" b="1" dirty="0" smtClean="0"/>
              <a:t>ne peut être admis à travailler avant l’âge de 15 ans</a:t>
            </a:r>
            <a:r>
              <a:rPr lang="fr-FR" dirty="0" smtClean="0"/>
              <a:t> ( article 143 du code de travail). Cette interdiction est en principe absolue. Avant cet âge il est soumis à l’obligation scolaire. Il a toujours été considéré que le fait de faire travailler des enfants de bas âge constitue une atteinte aux générations futures. Par conséquent, avant 15 ans aucun contrat ne peut être conclu ni par le mineur ni par son représentant légal. De son côté l’article 150 vient renforcer des pénalités lorsqu’on fait travailler des enfants n’ayant pas 15 ans. Aussi l’article 145 vient de porter l’âge à 18 ans au lieu de 15 ans pour les jeunes travailleurs des théâtres ou cirques.</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31</a:t>
            </a:fld>
            <a:endParaRPr lang="fr-B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femme mariée</a:t>
            </a:r>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L’article 9 du C.T. prévoit le droit de la femme de conclure le contrat de travail sans, bien entendu, le consentement de son mari. C’est une liberté totale qui lui permet d’exercer une profession. Toutefois d’après l’article 172 la femme peut exercer le travail de nuit compte tenu de son état de santé et de situation sociale.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32</a:t>
            </a:fld>
            <a:endParaRPr lang="fr-B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 L’objet et la cause du contrat</a:t>
            </a:r>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Le contrat de travail ne peut avoir pour objet l’exercice d’une activité contraire à l’ordre, à la morale et aux bonnes mœurs; il en serait ainsi d’un emploi dans une maison de tolérance. Il ne peut également contenir des clauses contraires à l’ordre public: serait annulée par exemple une clause de non- affiliation syndicale, ou fixant un salaire inférieur au SMIG (dans ce sens voir la partie du cours réservée au clauses contractuelles).</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33</a:t>
            </a:fld>
            <a:endParaRPr lang="fr-B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 Les formes et la preuve du contrat</a:t>
            </a:r>
            <a:endParaRPr lang="fr-FR" dirty="0"/>
          </a:p>
        </p:txBody>
      </p:sp>
      <p:sp>
        <p:nvSpPr>
          <p:cNvPr id="3" name="Espace réservé du contenu 2"/>
          <p:cNvSpPr>
            <a:spLocks noGrp="1"/>
          </p:cNvSpPr>
          <p:nvPr>
            <p:ph idx="1"/>
          </p:nvPr>
        </p:nvSpPr>
        <p:spPr/>
        <p:txBody>
          <a:bodyPr/>
          <a:lstStyle/>
          <a:p>
            <a:pPr algn="just"/>
            <a:r>
              <a:rPr lang="fr-FR" dirty="0" smtClean="0"/>
              <a:t>1- la forme du contrat de travail:</a:t>
            </a:r>
          </a:p>
          <a:p>
            <a:pPr lvl="1" algn="just"/>
            <a:r>
              <a:rPr lang="fr-FR" dirty="0" smtClean="0"/>
              <a:t>Ecrit: il est obligatoirement écrit</a:t>
            </a:r>
          </a:p>
          <a:p>
            <a:pPr lvl="1" algn="just"/>
            <a:r>
              <a:rPr lang="fr-FR" dirty="0" smtClean="0"/>
              <a:t>Rédigé en langue: le principe le contrat de travail doit être rédigé en arabe, toutefois, il peut être rédigé en français. Le salarié étranger peut demander une traduction du contrat dans sa langue natale.</a:t>
            </a:r>
          </a:p>
          <a:p>
            <a:r>
              <a:rPr lang="fr-FR" dirty="0" smtClean="0"/>
              <a:t>2-  La preuve du contrat de travail: le contrat de travail peut être prouver pour tout moyen.</a:t>
            </a:r>
          </a:p>
          <a:p>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34</a:t>
            </a:fld>
            <a:endParaRPr lang="fr-B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contenu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pPr algn="just"/>
            <a:r>
              <a:rPr lang="fr-FR" dirty="0" smtClean="0"/>
              <a:t>L’employeur et le salarié sont libre d’insérer dans le contrat de travail les clauses de leur choix à partir du moment où : </a:t>
            </a:r>
          </a:p>
          <a:p>
            <a:pPr lvl="1" algn="just"/>
            <a:r>
              <a:rPr lang="fr-FR" dirty="0" smtClean="0"/>
              <a:t>Elles sont plus favorables que les dispositions législatives, réglementaires ou conventionnelles; </a:t>
            </a:r>
          </a:p>
          <a:p>
            <a:pPr lvl="1" algn="just"/>
            <a:r>
              <a:rPr lang="fr-FR" dirty="0" smtClean="0"/>
              <a:t>Elles ne sont pas interdites par la loi; </a:t>
            </a:r>
          </a:p>
          <a:p>
            <a:pPr lvl="1" algn="just"/>
            <a:r>
              <a:rPr lang="fr-FR" dirty="0" smtClean="0"/>
              <a:t>Elles ne sont pas contraire à l’ordre public et aux bonnes mœurs.</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35</a:t>
            </a:fld>
            <a:endParaRPr lang="fr-B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clauses contractuelles</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lvl="2" algn="just"/>
            <a:r>
              <a:rPr lang="fr-FR" sz="2400" b="1" i="1" dirty="0" smtClean="0"/>
              <a:t>Les clauses interdites</a:t>
            </a:r>
          </a:p>
          <a:p>
            <a:pPr lvl="2" algn="just"/>
            <a:endParaRPr lang="fr-FR" sz="2400" b="1" i="1" dirty="0" smtClean="0"/>
          </a:p>
          <a:p>
            <a:pPr lvl="2" algn="just"/>
            <a:r>
              <a:rPr lang="fr-FR" sz="2400" b="1" i="1" dirty="0" smtClean="0"/>
              <a:t>Les clauses autorisées</a:t>
            </a:r>
          </a:p>
          <a:p>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36</a:t>
            </a:fld>
            <a:endParaRPr lang="fr-BE"/>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clauses interdites</a:t>
            </a:r>
            <a:endParaRPr lang="fr-FR" dirty="0"/>
          </a:p>
        </p:txBody>
      </p:sp>
      <p:graphicFrame>
        <p:nvGraphicFramePr>
          <p:cNvPr id="4" name="Espace réservé du contenu 3"/>
          <p:cNvGraphicFramePr>
            <a:graphicFrameLocks noGrp="1"/>
          </p:cNvGraphicFramePr>
          <p:nvPr>
            <p:ph idx="1"/>
          </p:nvPr>
        </p:nvGraphicFramePr>
        <p:xfrm>
          <a:off x="380960" y="1500175"/>
          <a:ext cx="11523133" cy="5116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r>
              <a:rPr lang="fr-BE" smtClean="0"/>
              <a:t>Pr. EL BENNISSI</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37</a:t>
            </a:fld>
            <a:endParaRPr lang="fr-B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dirty="0" smtClean="0"/>
              <a:t>Les clauses contraires à l’ordre public général</a:t>
            </a:r>
            <a:endParaRPr lang="fr-FR" sz="2400" dirty="0"/>
          </a:p>
        </p:txBody>
      </p:sp>
      <p:sp>
        <p:nvSpPr>
          <p:cNvPr id="3" name="Espace réservé du contenu 2"/>
          <p:cNvSpPr>
            <a:spLocks noGrp="1"/>
          </p:cNvSpPr>
          <p:nvPr>
            <p:ph idx="1"/>
          </p:nvPr>
        </p:nvSpPr>
        <p:spPr/>
        <p:txBody>
          <a:bodyPr>
            <a:normAutofit fontScale="77500" lnSpcReduction="20000"/>
          </a:bodyPr>
          <a:lstStyle/>
          <a:p>
            <a:pPr algn="just"/>
            <a:r>
              <a:rPr lang="fr-FR" b="1" u="sng" dirty="0" smtClean="0"/>
              <a:t>Les clauses compromissoires: </a:t>
            </a:r>
          </a:p>
          <a:p>
            <a:pPr algn="just"/>
            <a:endParaRPr lang="fr-FR" dirty="0" smtClean="0"/>
          </a:p>
          <a:p>
            <a:pPr algn="just"/>
            <a:r>
              <a:rPr lang="fr-FR" dirty="0" smtClean="0"/>
              <a:t>Les clauses compromissoires permettent aux parties de convenir à l’avance de soumettre à un arbitrage extrajudiciaire les litiges qui naîtront éventuellement dans l’exécution de leur engagements.</a:t>
            </a:r>
          </a:p>
          <a:p>
            <a:pPr algn="just"/>
            <a:endParaRPr lang="fr-FR" dirty="0" smtClean="0"/>
          </a:p>
          <a:p>
            <a:pPr algn="just"/>
            <a:r>
              <a:rPr lang="fr-FR" dirty="0" smtClean="0"/>
              <a:t>Les clauses compromissoires sont-elles interdites dans le contrat de travail? L’inspecteur de travail a la possibilité d’aider les parties à trouver une solution à leur litige, à défaut c’est le tribunal qui est compétent.</a:t>
            </a:r>
          </a:p>
          <a:p>
            <a:pPr algn="just"/>
            <a:endParaRPr lang="fr-FR" dirty="0" smtClean="0"/>
          </a:p>
          <a:p>
            <a:pPr algn="just"/>
            <a:r>
              <a:rPr lang="fr-FR" dirty="0" smtClean="0"/>
              <a:t>Les clauses compromissoires sont admises dans les rapports collectives et elles peuvent être insérées dans les conventions collectives.</a:t>
            </a:r>
          </a:p>
          <a:p>
            <a:pPr algn="just"/>
            <a:endParaRPr lang="fr-FR" dirty="0" smtClean="0"/>
          </a:p>
          <a:p>
            <a:pPr algn="just"/>
            <a:endParaRPr lang="fr-FR"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38</a:t>
            </a:fld>
            <a:endParaRPr lang="fr-B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b="1" u="sng" dirty="0" smtClean="0"/>
              <a:t>Les clauses couperets: </a:t>
            </a:r>
          </a:p>
          <a:p>
            <a:pPr algn="just"/>
            <a:endParaRPr lang="fr-FR" dirty="0" smtClean="0"/>
          </a:p>
          <a:p>
            <a:pPr algn="just"/>
            <a:r>
              <a:rPr lang="fr-FR" dirty="0" smtClean="0"/>
              <a:t>Clause dite couperet est une clause qui organise la rupture de plein droit du contrat de travail du salarié en raison de son âge ou du fait qu’il était en droit de bénéficier d’une pension de retraite et cela, sans préavis, ni indemnités.</a:t>
            </a:r>
          </a:p>
          <a:p>
            <a:pPr algn="just"/>
            <a:endParaRPr lang="fr-FR" dirty="0" smtClean="0"/>
          </a:p>
          <a:p>
            <a:pPr algn="just"/>
            <a:r>
              <a:rPr lang="fr-FR" dirty="0" smtClean="0"/>
              <a:t>On applique dans ce domaine les règles relatives à la mise à la retraite sur l’initiative de l’employeur ou celles relatives au départ à la retraite sur l’initiative du salarié</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39</a:t>
            </a:fld>
            <a:endParaRPr lang="fr-B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recrutement </a:t>
            </a:r>
            <a:endParaRPr lang="fr-FR"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dirty="0" smtClean="0"/>
              <a:t>Il s’agit du domaine le moins encadré juridiquement  de la carrière du salarié. On cherche à préserver la liberté de choix de l’employeur. Celui-ci est libre de recruter ses collaborateurs. Cette liberté peut se révéler fortement discriminatoire.</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4</a:t>
            </a:fld>
            <a:endParaRPr lang="fr-B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u="sng" dirty="0" smtClean="0"/>
              <a:t>D’autres clauses interdites : </a:t>
            </a:r>
          </a:p>
          <a:p>
            <a:pPr algn="just"/>
            <a:endParaRPr lang="fr-FR" dirty="0" smtClean="0"/>
          </a:p>
          <a:p>
            <a:pPr algn="just"/>
            <a:r>
              <a:rPr lang="fr-FR" dirty="0" smtClean="0"/>
              <a:t>La jurisprudence est intervenu ponctuellement pour remettre en cause des clauses contraire à des lois impératives. </a:t>
            </a:r>
          </a:p>
          <a:p>
            <a:pPr algn="just"/>
            <a:endParaRPr lang="fr-FR" dirty="0" smtClean="0"/>
          </a:p>
          <a:p>
            <a:pPr lvl="1" algn="just"/>
            <a:r>
              <a:rPr lang="fr-FR" dirty="0" smtClean="0"/>
              <a:t>La nullité de la clause de fixation d’avance des dommages et intérêts en cas de licenciement abusif ou restreignant le droit au congés payé; </a:t>
            </a:r>
          </a:p>
          <a:p>
            <a:pPr lvl="1" algn="just"/>
            <a:r>
              <a:rPr lang="fr-FR" dirty="0" smtClean="0"/>
              <a:t>Toute clause qui porte atteinte aux libertés fondamentales, y compris les libertés qualifiées de collectives comme le droit de grève, le principe de représentation des salariés dans l’entreprise et la liberté syndicale.</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40</a:t>
            </a:fld>
            <a:endParaRPr lang="fr-B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Clauses contraires à l’ordre public social</a:t>
            </a:r>
            <a:endParaRPr lang="fr-FR" sz="2800" dirty="0"/>
          </a:p>
        </p:txBody>
      </p:sp>
      <p:sp>
        <p:nvSpPr>
          <p:cNvPr id="3" name="Espace réservé du contenu 2"/>
          <p:cNvSpPr>
            <a:spLocks noGrp="1"/>
          </p:cNvSpPr>
          <p:nvPr>
            <p:ph idx="1"/>
          </p:nvPr>
        </p:nvSpPr>
        <p:spPr>
          <a:xfrm>
            <a:off x="285710" y="1285860"/>
            <a:ext cx="11620581" cy="5357850"/>
          </a:xfrm>
        </p:spPr>
        <p:txBody>
          <a:bodyPr>
            <a:normAutofit fontScale="62500" lnSpcReduction="20000"/>
          </a:bodyPr>
          <a:lstStyle/>
          <a:p>
            <a:pPr algn="just"/>
            <a:endParaRPr lang="fr-FR" dirty="0" smtClean="0"/>
          </a:p>
          <a:p>
            <a:pPr algn="just"/>
            <a:r>
              <a:rPr lang="fr-FR" dirty="0" smtClean="0"/>
              <a:t>Dans les relations individuelles de travail, l’ordre public est constitué par le minimum social protecteur: </a:t>
            </a:r>
          </a:p>
          <a:p>
            <a:pPr lvl="1" algn="just"/>
            <a:r>
              <a:rPr lang="fr-FR" dirty="0" smtClean="0"/>
              <a:t>Salaire minimum légal; </a:t>
            </a:r>
          </a:p>
          <a:p>
            <a:pPr lvl="1" algn="just"/>
            <a:r>
              <a:rPr lang="fr-FR" dirty="0" smtClean="0"/>
              <a:t>La période d’essai; </a:t>
            </a:r>
          </a:p>
          <a:p>
            <a:pPr lvl="1" algn="just"/>
            <a:r>
              <a:rPr lang="fr-FR" dirty="0" smtClean="0"/>
              <a:t>Congés payés légaux; </a:t>
            </a:r>
          </a:p>
          <a:p>
            <a:pPr lvl="1" algn="just"/>
            <a:r>
              <a:rPr lang="fr-FR" dirty="0" smtClean="0"/>
              <a:t>Délais de préavis…</a:t>
            </a:r>
          </a:p>
          <a:p>
            <a:pPr algn="just"/>
            <a:endParaRPr lang="fr-FR" dirty="0" smtClean="0"/>
          </a:p>
          <a:p>
            <a:pPr algn="just"/>
            <a:r>
              <a:rPr lang="fr-FR" dirty="0" smtClean="0"/>
              <a:t>De fait, toute clause contenue dans un contrat de travail qui se révèle moins favorable pour le salarié que les dispositions prévues par la loi, voire même par une convention collective, sera inapplicable. </a:t>
            </a:r>
          </a:p>
          <a:p>
            <a:pPr algn="just"/>
            <a:endParaRPr lang="fr-FR" dirty="0" smtClean="0"/>
          </a:p>
          <a:p>
            <a:pPr algn="just"/>
            <a:r>
              <a:rPr lang="fr-FR" dirty="0" smtClean="0"/>
              <a:t>En effet, la logique de l’ordre public social suppose que la clause insérée dans un contrat de travail puisse améliorer la situation des droits d’un salarié mais pas en déduire ses droits.</a:t>
            </a:r>
          </a:p>
          <a:p>
            <a:pPr algn="just"/>
            <a:endParaRPr lang="fr-FR" dirty="0" smtClean="0"/>
          </a:p>
          <a:p>
            <a:pPr lvl="1" algn="just"/>
            <a:r>
              <a:rPr lang="fr-FR" b="1" u="sng" dirty="0" smtClean="0"/>
              <a:t>Exemple</a:t>
            </a:r>
            <a:r>
              <a:rPr lang="fr-FR" dirty="0" smtClean="0"/>
              <a:t>: renonciation à la majoration pour les heures supplémentaires ;</a:t>
            </a:r>
          </a:p>
          <a:p>
            <a:pPr lvl="1" algn="just"/>
            <a:r>
              <a:rPr lang="fr-FR" dirty="0" smtClean="0"/>
              <a:t> clause prévoyant une indemnité de préavis calculée sur un horaire théorique et non effectif; Clause qui exonère l’employeur des charges sociales;</a:t>
            </a:r>
          </a:p>
          <a:p>
            <a:pPr lvl="1" algn="just"/>
            <a:r>
              <a:rPr lang="fr-FR" dirty="0" smtClean="0"/>
              <a:t>Clause qui met  uniquement à la charge du salarié les charges sociales, etc. </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41</a:t>
            </a:fld>
            <a:endParaRPr lang="fr-BE"/>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dirty="0" smtClean="0"/>
              <a:t>Clauses portant atteinte aux libertés fondamentales des salariés</a:t>
            </a:r>
            <a:endParaRPr lang="fr-FR" sz="2400"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dirty="0" smtClean="0"/>
              <a:t>Il est admis que nulle ne peut apporter aux droits des personnes et aux libertés individuelles et collectives de restrictions, en particulier, si elles ne sont pas justifiées par la nature la nature de la tâche à accomplir ni proportionnées au but recherché.</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42</a:t>
            </a:fld>
            <a:endParaRPr lang="fr-BE"/>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b="1" u="sng" dirty="0" smtClean="0"/>
              <a:t>A- La clause de célibat: </a:t>
            </a:r>
          </a:p>
          <a:p>
            <a:pPr algn="just"/>
            <a:endParaRPr lang="fr-FR" dirty="0" smtClean="0"/>
          </a:p>
          <a:p>
            <a:pPr algn="just"/>
            <a:r>
              <a:rPr lang="fr-FR" dirty="0" smtClean="0"/>
              <a:t>L’insertion d’une clause de célibat dans le contrat de travail d’un salarié est nulle et de nul effet. </a:t>
            </a:r>
          </a:p>
          <a:p>
            <a:pPr algn="just"/>
            <a:endParaRPr lang="fr-FR" dirty="0" smtClean="0"/>
          </a:p>
          <a:p>
            <a:pPr algn="just"/>
            <a:r>
              <a:rPr lang="fr-FR" dirty="0" smtClean="0"/>
              <a:t>La rupture du contrat en raison de la violation de cette clause serait dénuée de clause réelle et sérieuse.</a:t>
            </a:r>
          </a:p>
          <a:p>
            <a:pPr algn="just"/>
            <a:endParaRPr lang="fr-FR" dirty="0" smtClean="0"/>
          </a:p>
          <a:p>
            <a:pPr algn="just"/>
            <a:r>
              <a:rPr lang="fr-FR" dirty="0" smtClean="0"/>
              <a:t>Cette clause n’a aucune valeur même si elle est insérée dans les conventions collectives et le règlement intérieur de l’entreprise car elle n’a aucun fondement et justification portant sur le bon fonctionnement de l’entreprise.</a:t>
            </a:r>
          </a:p>
          <a:p>
            <a:pPr algn="just"/>
            <a:endParaRPr lang="fr-FR" dirty="0" smtClean="0"/>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43</a:t>
            </a:fld>
            <a:endParaRPr lang="fr-BE"/>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b="1" u="sng" dirty="0" smtClean="0"/>
              <a:t>B- Les clauses contraires à l’égalité professionnelle entre les hommes et les femmes:</a:t>
            </a:r>
          </a:p>
          <a:p>
            <a:pPr algn="just"/>
            <a:endParaRPr lang="fr-FR" dirty="0" smtClean="0"/>
          </a:p>
          <a:p>
            <a:pPr algn="just"/>
            <a:r>
              <a:rPr lang="fr-FR" dirty="0" smtClean="0"/>
              <a:t>En principe aucune clause réservant le bénéfice d’une mesure quelconque à un ou des salariés en considération du sexe ne peut être insérée dans un contrat de travail. </a:t>
            </a:r>
          </a:p>
          <a:p>
            <a:pPr algn="just"/>
            <a:endParaRPr lang="fr-FR" dirty="0" smtClean="0"/>
          </a:p>
          <a:p>
            <a:pPr algn="just"/>
            <a:r>
              <a:rPr lang="fr-FR" dirty="0" smtClean="0"/>
              <a:t>L’article 19 de la constitution de 2011 dispose «</a:t>
            </a:r>
            <a:r>
              <a:rPr lang="fr-FR" i="1" u="sng" dirty="0" smtClean="0"/>
              <a:t> l’homme et la femme jouissent, à égalité, des droits et libertés à caractère civil, politique, économique, social</a:t>
            </a:r>
            <a:r>
              <a:rPr lang="fr-FR" i="1" dirty="0" smtClean="0"/>
              <a:t>, culturel et environnemental, énoncés dans le présent titre et dans les autres dispositions de la Constitution ainsi que dans les conventions et pactes internationaux dument ratifiés par le Royaume, et ce, dans le respect des dispositions de la constitution, des constantes et des lois du Royaume.</a:t>
            </a:r>
            <a:endParaRPr lang="fr-FR" dirty="0" smtClean="0"/>
          </a:p>
          <a:p>
            <a:pPr algn="just"/>
            <a:r>
              <a:rPr lang="fr-FR" i="1" u="sng" dirty="0" smtClean="0"/>
              <a:t>L’Etat marocain œuvre à la réalisation de la parité entre les hommes et les femmes</a:t>
            </a:r>
            <a:r>
              <a:rPr lang="fr-FR" i="1" dirty="0" smtClean="0"/>
              <a:t>. Il est créé à cet effet, une Autorité pour la parité et la lutte contre toute forme de discrimination</a:t>
            </a:r>
            <a:r>
              <a:rPr lang="fr-FR" dirty="0" smtClean="0"/>
              <a:t>».</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44</a:t>
            </a:fld>
            <a:endParaRPr lang="fr-BE"/>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Ce principe admet certaines dérogations: </a:t>
            </a:r>
          </a:p>
          <a:p>
            <a:pPr lvl="1" algn="just"/>
            <a:r>
              <a:rPr lang="fr-FR" b="1" dirty="0" smtClean="0"/>
              <a:t>Interdiction de l’occupation de la femme dans certains travaux: </a:t>
            </a:r>
          </a:p>
          <a:p>
            <a:pPr lvl="2" algn="just"/>
            <a:r>
              <a:rPr lang="fr-FR" b="1" dirty="0" smtClean="0"/>
              <a:t> </a:t>
            </a:r>
            <a:r>
              <a:rPr lang="fr-FR" dirty="0" smtClean="0"/>
              <a:t>Selon les dispositions de l’article 179 du Code de Travail,</a:t>
            </a:r>
            <a:r>
              <a:rPr lang="fr-FR" b="1" dirty="0" smtClean="0"/>
              <a:t> il est interdit d’employer les femmes dans les carrières et dans les travaux souterrains effectués au fond des mines</a:t>
            </a:r>
            <a:r>
              <a:rPr lang="fr-FR" dirty="0" smtClean="0"/>
              <a:t>. </a:t>
            </a:r>
          </a:p>
          <a:p>
            <a:pPr lvl="2" algn="just"/>
            <a:r>
              <a:rPr lang="fr-FR" dirty="0" smtClean="0"/>
              <a:t>Aussi, </a:t>
            </a:r>
            <a:r>
              <a:rPr lang="fr-FR" b="1" dirty="0" smtClean="0"/>
              <a:t>il est interdit d’occuper … les femmes … à des travaux qui présentent des risques de danger excessif, excèdent leurs capacités ou susceptibles de porter atteinte aux bonnes mœurs</a:t>
            </a:r>
            <a:r>
              <a:rPr lang="fr-FR" dirty="0" smtClean="0"/>
              <a:t> » -art.181 du C.T-</a:t>
            </a:r>
          </a:p>
          <a:p>
            <a:pPr lvl="1" algn="just"/>
            <a:r>
              <a:rPr lang="fr-FR" b="1" dirty="0" smtClean="0"/>
              <a:t>La réglementation protectrice de la femme salariée:  </a:t>
            </a:r>
            <a:endParaRPr lang="fr-FR" sz="1600" dirty="0" smtClean="0"/>
          </a:p>
          <a:p>
            <a:pPr lvl="2" algn="just"/>
            <a:r>
              <a:rPr lang="fr-FR" dirty="0" smtClean="0"/>
              <a:t>Cette réglementation reconnaît à la femme salariée certains avantages liés à sa condition de mère. Il s’agit surtout d’un congé de maternité, d’absences pour l’allaitement de son enfant et l’interdiction de la licencier après l’accouchement –art.152 et s. Du C.T-.  </a:t>
            </a:r>
            <a:endParaRPr lang="fr-FR" sz="1400"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45</a:t>
            </a:fld>
            <a:endParaRPr lang="fr-BE"/>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u="sng" dirty="0" smtClean="0"/>
              <a:t>C- Clause limitant la liberté syndicale: </a:t>
            </a:r>
          </a:p>
          <a:p>
            <a:pPr algn="just"/>
            <a:endParaRPr lang="fr-FR" dirty="0" smtClean="0"/>
          </a:p>
          <a:p>
            <a:pPr algn="just"/>
            <a:r>
              <a:rPr lang="fr-FR" dirty="0" smtClean="0"/>
              <a:t>Les clauses limitant la liberté syndicale sont prohibées non seulement au niveau collectif mais aussi, au niveau individuel.</a:t>
            </a:r>
          </a:p>
          <a:p>
            <a:pPr algn="just"/>
            <a:endParaRPr lang="fr-FR" dirty="0" smtClean="0"/>
          </a:p>
          <a:p>
            <a:pPr algn="just"/>
            <a:r>
              <a:rPr lang="fr-FR" dirty="0" smtClean="0"/>
              <a:t>De fait, toute clause insérée dans un contrat de travail et interdisant ou réduisant les droits syndicaux serait nulle.</a:t>
            </a:r>
          </a:p>
          <a:p>
            <a:pPr algn="just"/>
            <a:endParaRPr lang="fr-FR" dirty="0" smtClean="0"/>
          </a:p>
          <a:p>
            <a:pPr algn="just"/>
            <a:r>
              <a:rPr lang="fr-FR" dirty="0" smtClean="0"/>
              <a:t>À l’inverse, le salarié doit être libre de ne pas adhérer à un syndicat ou de s’en retirer</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46</a:t>
            </a:fld>
            <a:endParaRPr lang="fr-BE"/>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b="1" u="sng" dirty="0" smtClean="0"/>
              <a:t>C- Les clauses relatives à l’aspect du salarié:</a:t>
            </a:r>
          </a:p>
          <a:p>
            <a:pPr algn="just"/>
            <a:endParaRPr lang="fr-FR" dirty="0" smtClean="0"/>
          </a:p>
          <a:p>
            <a:pPr algn="just"/>
            <a:r>
              <a:rPr lang="fr-FR" dirty="0" smtClean="0"/>
              <a:t>L’employeur ne peut imposer à un salarié des contraintes vestimentaires qui ne seraient pas justifiées par la tâche à accomplir et proportionnée au but recherché.</a:t>
            </a:r>
          </a:p>
          <a:p>
            <a:pPr algn="just"/>
            <a:endParaRPr lang="fr-FR" dirty="0" smtClean="0"/>
          </a:p>
          <a:p>
            <a:pPr algn="just"/>
            <a:r>
              <a:rPr lang="fr-FR" dirty="0" smtClean="0"/>
              <a:t>Toutefois, l’employeur peut imposer un uniforme lorsqu’il est en contact avec la clientèle et qu’il est nécessaire de l’identifié tout en donnant une certaine image de l’entreprise.</a:t>
            </a:r>
          </a:p>
          <a:p>
            <a:pPr algn="just"/>
            <a:endParaRPr lang="fr-FR" dirty="0" smtClean="0"/>
          </a:p>
          <a:p>
            <a:pPr algn="just"/>
            <a:r>
              <a:rPr lang="fr-FR" dirty="0" smtClean="0"/>
              <a:t>La liberté de vêtir est un droit reconnu mais pas absolu dans l’entreprise (la restriction doit être justifiée par tâche à accomplir et proportionnée au but recherché.</a:t>
            </a:r>
          </a:p>
          <a:p>
            <a:pPr algn="just"/>
            <a:endParaRPr lang="fr-FR" dirty="0" smtClean="0"/>
          </a:p>
          <a:p>
            <a:pPr algn="just"/>
            <a:r>
              <a:rPr lang="fr-FR" dirty="0" smtClean="0"/>
              <a:t>Des contraintes vestimentaires peuvent être également justifiées par des raisons d’hygiène et de sécurité.</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47</a:t>
            </a:fld>
            <a:endParaRPr lang="fr-BE"/>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buNone/>
            </a:pPr>
            <a:r>
              <a:rPr lang="fr-FR" b="1" u="sng" dirty="0" smtClean="0"/>
              <a:t>D- Les clauses relatives aux convictions religieuses des salariés: </a:t>
            </a:r>
          </a:p>
          <a:p>
            <a:pPr algn="just"/>
            <a:endParaRPr lang="fr-FR" b="1" u="sng" dirty="0" smtClean="0"/>
          </a:p>
          <a:p>
            <a:pPr algn="just"/>
            <a:r>
              <a:rPr lang="fr-FR" dirty="0" smtClean="0"/>
              <a:t>La liberté demeure le principe.</a:t>
            </a:r>
          </a:p>
          <a:p>
            <a:pPr algn="just"/>
            <a:endParaRPr lang="fr-FR" dirty="0" smtClean="0"/>
          </a:p>
          <a:p>
            <a:pPr algn="just"/>
            <a:r>
              <a:rPr lang="fr-FR" dirty="0" smtClean="0"/>
              <a:t>Exceptionnellement, ces clauses peuvent être justifiées sur la base d’impératifs liés à la sécurité ou en raison de la natures des tâches à accomplir.</a:t>
            </a:r>
          </a:p>
          <a:p>
            <a:pPr algn="just"/>
            <a:endParaRPr lang="fr-FR" b="1" u="sng" dirty="0" smtClean="0"/>
          </a:p>
          <a:p>
            <a:pPr algn="just"/>
            <a:endParaRPr lang="fr-FR" b="1" u="sng"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48</a:t>
            </a:fld>
            <a:endParaRPr lang="fr-BE"/>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u="sng" dirty="0" smtClean="0"/>
              <a:t>E- Clause de transfert de domicile : </a:t>
            </a:r>
          </a:p>
          <a:p>
            <a:pPr algn="just"/>
            <a:endParaRPr lang="fr-FR" dirty="0" smtClean="0"/>
          </a:p>
          <a:p>
            <a:pPr algn="just"/>
            <a:r>
              <a:rPr lang="fr-FR" dirty="0" smtClean="0"/>
              <a:t>Dans certaines situations, il est possible pour l’employeur d’insérer dans un contrat de travail une clause restreignant la liberté pour le salarié de choisir son domicile personnel et familiale.</a:t>
            </a:r>
          </a:p>
          <a:p>
            <a:pPr algn="just"/>
            <a:endParaRPr lang="fr-FR" dirty="0" smtClean="0"/>
          </a:p>
          <a:p>
            <a:pPr algn="just"/>
            <a:r>
              <a:rPr lang="fr-FR" dirty="0" smtClean="0"/>
              <a:t>Ce type de clause ne peut être valable qu’à condition d’être indispensable à la protection des intérêts légitimes de l’entreprise et proportionné, compte tenu de l’emploi occupé et du travail demandé.</a:t>
            </a:r>
          </a:p>
          <a:p>
            <a:pPr algn="just"/>
            <a:endParaRPr lang="fr-FR" dirty="0" smtClean="0"/>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49</a:t>
            </a:fld>
            <a:endParaRPr lang="fr-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L’embauche</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Le cadre juridique? </a:t>
            </a:r>
          </a:p>
          <a:p>
            <a:endParaRPr lang="fr-FR" dirty="0" smtClean="0"/>
          </a:p>
          <a:p>
            <a:pPr lvl="1"/>
            <a:r>
              <a:rPr lang="fr-FR" dirty="0" smtClean="0"/>
              <a:t>Principe de liberté d’embauche; </a:t>
            </a:r>
          </a:p>
          <a:p>
            <a:pPr lvl="1"/>
            <a:endParaRPr lang="fr-FR" dirty="0" smtClean="0"/>
          </a:p>
          <a:p>
            <a:pPr lvl="1"/>
            <a:r>
              <a:rPr lang="fr-FR" dirty="0" smtClean="0"/>
              <a:t>Les informations demandées doivent avoir un lien directe avec l’emploi et le poste potentiel ; </a:t>
            </a:r>
          </a:p>
          <a:p>
            <a:pPr lvl="1"/>
            <a:endParaRPr lang="fr-FR" dirty="0" smtClean="0"/>
          </a:p>
          <a:p>
            <a:pPr lvl="1"/>
            <a:r>
              <a:rPr lang="fr-FR" dirty="0" smtClean="0"/>
              <a:t>La non discrimination.</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5</a:t>
            </a:fld>
            <a:endParaRPr lang="fr-BE"/>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clauses autorisées</a:t>
            </a:r>
            <a:endParaRPr lang="fr-FR" dirty="0"/>
          </a:p>
        </p:txBody>
      </p:sp>
      <p:graphicFrame>
        <p:nvGraphicFramePr>
          <p:cNvPr id="4" name="Espace réservé du contenu 3"/>
          <p:cNvGraphicFramePr>
            <a:graphicFrameLocks noGrp="1"/>
          </p:cNvGraphicFramePr>
          <p:nvPr>
            <p:ph idx="1"/>
          </p:nvPr>
        </p:nvGraphicFramePr>
        <p:xfrm>
          <a:off x="334434" y="1285860"/>
          <a:ext cx="11523133" cy="5095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r>
              <a:rPr lang="fr-BE" smtClean="0"/>
              <a:t>Pr. EL BENNISSI</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50</a:t>
            </a:fld>
            <a:endParaRPr lang="fr-BE"/>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clauses autorisées</a:t>
            </a:r>
            <a:endParaRPr lang="fr-FR" dirty="0"/>
          </a:p>
        </p:txBody>
      </p:sp>
      <p:sp>
        <p:nvSpPr>
          <p:cNvPr id="3" name="Espace réservé du contenu 2"/>
          <p:cNvSpPr>
            <a:spLocks noGrp="1"/>
          </p:cNvSpPr>
          <p:nvPr>
            <p:ph idx="1"/>
          </p:nvPr>
        </p:nvSpPr>
        <p:spPr/>
        <p:txBody>
          <a:bodyPr>
            <a:normAutofit lnSpcReduction="10000"/>
          </a:bodyPr>
          <a:lstStyle/>
          <a:p>
            <a:pPr algn="just"/>
            <a:endParaRPr lang="fr-FR" dirty="0" smtClean="0"/>
          </a:p>
          <a:p>
            <a:pPr algn="just">
              <a:buNone/>
            </a:pPr>
            <a:r>
              <a:rPr lang="fr-FR" b="1" u="sng" dirty="0" smtClean="0"/>
              <a:t>A- Une clause relative à la période d’essai:</a:t>
            </a:r>
            <a:r>
              <a:rPr lang="fr-FR" dirty="0" smtClean="0"/>
              <a:t> c’est une période pendant laquelle les parties sont libres de rompre leur engagement à tout moment. Sa durée est définie par des dispositions législatives ou conventionnelles. À l’issue de cette période (éventuellement renouvelable), l’engagement devient définitif. </a:t>
            </a:r>
          </a:p>
          <a:p>
            <a:pPr algn="just">
              <a:buNone/>
            </a:pPr>
            <a:endParaRPr lang="fr-FR" dirty="0" smtClean="0"/>
          </a:p>
          <a:p>
            <a:pPr algn="just">
              <a:buNone/>
            </a:pPr>
            <a:r>
              <a:rPr lang="fr-FR" dirty="0" smtClean="0"/>
              <a:t>		</a:t>
            </a:r>
            <a:r>
              <a:rPr lang="fr-FR" b="1" i="1" u="sng" dirty="0" smtClean="0"/>
              <a:t>Exercice:</a:t>
            </a:r>
            <a:r>
              <a:rPr lang="fr-FR" dirty="0" smtClean="0"/>
              <a:t> Lettre de renouvellement de la période d’essai</a:t>
            </a:r>
          </a:p>
          <a:p>
            <a:pPr algn="just"/>
            <a:endParaRPr lang="fr-FR" dirty="0" smtClean="0"/>
          </a:p>
          <a:p>
            <a:pPr algn="just"/>
            <a:endParaRPr lang="fr-FR"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51</a:t>
            </a:fld>
            <a:endParaRPr lang="fr-BE"/>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buNone/>
            </a:pPr>
            <a:r>
              <a:rPr lang="fr-FR" b="1" u="sng" dirty="0" smtClean="0"/>
              <a:t>B- Une clause d’exclusivité:</a:t>
            </a:r>
            <a:r>
              <a:rPr lang="fr-FR" dirty="0" smtClean="0"/>
              <a:t>  elle a pour but d’interdire au salarié, pendant son contrat, de travailler pour d’autres employeurs ou de se livrer à des activités concurrentes</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52</a:t>
            </a:fld>
            <a:endParaRPr lang="fr-BE"/>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b="1" u="sng" dirty="0" smtClean="0"/>
              <a:t>C- Une clause de non concurrence</a:t>
            </a:r>
            <a:r>
              <a:rPr lang="fr-FR" dirty="0" smtClean="0"/>
              <a:t>: </a:t>
            </a:r>
            <a:r>
              <a:rPr lang="fr-FR" u="sng" dirty="0" smtClean="0"/>
              <a:t>l’objet</a:t>
            </a:r>
            <a:r>
              <a:rPr lang="fr-FR" dirty="0" smtClean="0"/>
              <a:t> de ce type de clause est de prévenir la fuite de savoir-faire, la divulgation d’informations commerciales, la diffusion des secrets techniques de l’entreprise, les détournements de clientèle. L’enjeu majeur ici est d’éviter que les salariés d’une entreprise n’utilisent les connaissances et informations auxquelles ils accèdent par leur emploi pour leur propre compte voire même pour détourner une clientèle au profit d’une autre entreprise.</a:t>
            </a:r>
          </a:p>
          <a:p>
            <a:pPr algn="just"/>
            <a:endParaRPr lang="fr-FR" dirty="0" smtClean="0"/>
          </a:p>
          <a:p>
            <a:pPr algn="just"/>
            <a:r>
              <a:rPr lang="fr-FR" dirty="0" smtClean="0"/>
              <a:t>La clause de non concurrence </a:t>
            </a:r>
            <a:r>
              <a:rPr lang="fr-FR" u="sng" dirty="0" smtClean="0"/>
              <a:t>pour but</a:t>
            </a:r>
            <a:r>
              <a:rPr lang="fr-FR" dirty="0" smtClean="0"/>
              <a:t> de prémunir l’employeur d’une concurrence éventuelle du salarié après la cession de ses fonctions. Elle n’existe que dans le cadre d’un CDI. Elle comporte pour l’employeur l’obligation de verser au salarié une contrepartie financière. 	</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53</a:t>
            </a:fld>
            <a:endParaRPr lang="fr-BE"/>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Il convient de distinguer deux phases de la relation de travail: </a:t>
            </a:r>
          </a:p>
          <a:p>
            <a:pPr algn="just"/>
            <a:endParaRPr lang="fr-FR" dirty="0" smtClean="0"/>
          </a:p>
          <a:p>
            <a:pPr lvl="1" algn="just"/>
            <a:r>
              <a:rPr lang="fr-FR" u="sng" dirty="0" smtClean="0"/>
              <a:t>Durant l’exécution du contrat de travail</a:t>
            </a:r>
            <a:r>
              <a:rPr lang="fr-FR" dirty="0" smtClean="0"/>
              <a:t>, on parle d’un </a:t>
            </a:r>
            <a:r>
              <a:rPr lang="fr-FR" b="1" dirty="0" smtClean="0"/>
              <a:t>devoir de loyauté</a:t>
            </a:r>
            <a:r>
              <a:rPr lang="fr-FR" dirty="0" smtClean="0"/>
              <a:t> lié à l’engagement contractuel; </a:t>
            </a:r>
          </a:p>
          <a:p>
            <a:pPr lvl="1" algn="just"/>
            <a:endParaRPr lang="fr-FR" dirty="0" smtClean="0"/>
          </a:p>
          <a:p>
            <a:pPr lvl="1" algn="just"/>
            <a:r>
              <a:rPr lang="fr-FR" u="sng" dirty="0" smtClean="0"/>
              <a:t>Au terme du contrat de travail</a:t>
            </a:r>
            <a:r>
              <a:rPr lang="fr-FR" dirty="0" smtClean="0"/>
              <a:t>, le salarié recouvre sa pleine liberté de travail. Il peut exercer l’activité de son choix pour son propre compte ou celui d’autrui. Dans ce type de situation les employeurs ont été amenés à insérer des clauses limitant cette situation contractuelle non prévue par le code de travail. </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54</a:t>
            </a:fld>
            <a:endParaRPr lang="fr-BE"/>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200" dirty="0" smtClean="0"/>
              <a:t>L’obligation de loyauté pendant la durée du contrat</a:t>
            </a:r>
            <a:endParaRPr lang="fr-FR" sz="2200"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Cette obligation s’impose même en l’absence de stipulation expresse dans le contrat de travail.</a:t>
            </a:r>
          </a:p>
          <a:p>
            <a:pPr algn="just"/>
            <a:endParaRPr lang="fr-FR"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55</a:t>
            </a:fld>
            <a:endParaRPr lang="fr-BE"/>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endParaRPr lang="fr-FR" dirty="0" smtClean="0"/>
          </a:p>
          <a:p>
            <a:pPr algn="just"/>
            <a:r>
              <a:rPr lang="fr-FR" b="1" dirty="0" smtClean="0"/>
              <a:t>La sanction du non respect de l’obligation</a:t>
            </a:r>
            <a:r>
              <a:rPr lang="fr-FR" dirty="0" smtClean="0"/>
              <a:t> peut être le licenciement disciplinaire. L’employeur, peut dans ce cadre, se retourner ensuite en dommage et intérêts contre le salarié déloyal.</a:t>
            </a:r>
          </a:p>
          <a:p>
            <a:endParaRPr lang="fr-FR" dirty="0" smtClean="0"/>
          </a:p>
          <a:p>
            <a:endParaRPr lang="fr-FR"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56</a:t>
            </a:fld>
            <a:endParaRPr lang="fr-BE"/>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200" dirty="0" smtClean="0"/>
              <a:t>L’obligation de non concurrence du salarié après la cession du contrat de travail</a:t>
            </a:r>
            <a:endParaRPr lang="fr-FR" sz="2200" dirty="0"/>
          </a:p>
        </p:txBody>
      </p:sp>
      <p:sp>
        <p:nvSpPr>
          <p:cNvPr id="3" name="Espace réservé du contenu 2"/>
          <p:cNvSpPr>
            <a:spLocks noGrp="1"/>
          </p:cNvSpPr>
          <p:nvPr>
            <p:ph idx="1"/>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57</a:t>
            </a:fld>
            <a:endParaRPr lang="fr-BE"/>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Les conditions de validité de la clause</a:t>
            </a:r>
            <a:endParaRPr lang="fr-FR" sz="2800" dirty="0"/>
          </a:p>
        </p:txBody>
      </p:sp>
      <p:sp>
        <p:nvSpPr>
          <p:cNvPr id="3" name="Espace réservé du contenu 2"/>
          <p:cNvSpPr>
            <a:spLocks noGrp="1"/>
          </p:cNvSpPr>
          <p:nvPr>
            <p:ph idx="1"/>
          </p:nvPr>
        </p:nvSpPr>
        <p:spPr/>
        <p:txBody>
          <a:bodyPr>
            <a:normAutofit fontScale="85000" lnSpcReduction="10000"/>
          </a:bodyPr>
          <a:lstStyle/>
          <a:p>
            <a:pPr algn="just">
              <a:buNone/>
            </a:pPr>
            <a:r>
              <a:rPr lang="fr-FR" b="1" u="sng" dirty="0" smtClean="0"/>
              <a:t>Les conditions de la validité de la forme</a:t>
            </a:r>
          </a:p>
          <a:p>
            <a:pPr algn="just"/>
            <a:endParaRPr lang="fr-FR" dirty="0" smtClean="0"/>
          </a:p>
          <a:p>
            <a:pPr algn="just"/>
            <a:r>
              <a:rPr lang="fr-FR" dirty="0" smtClean="0"/>
              <a:t>La clause de non concurrence doit être insérée dans le contrat. Cette clause ne peut être présumée. </a:t>
            </a:r>
          </a:p>
          <a:p>
            <a:pPr algn="just"/>
            <a:endParaRPr lang="fr-FR" dirty="0" smtClean="0"/>
          </a:p>
          <a:p>
            <a:pPr algn="just"/>
            <a:r>
              <a:rPr lang="fr-FR" dirty="0" smtClean="0"/>
              <a:t>L’employeur doit mettre en place une clause de non-concurrence destinée à préserver les intérêts de son entreprise. </a:t>
            </a:r>
          </a:p>
          <a:p>
            <a:pPr algn="just"/>
            <a:endParaRPr lang="fr-FR" dirty="0" smtClean="0"/>
          </a:p>
          <a:p>
            <a:pPr algn="just"/>
            <a:r>
              <a:rPr lang="fr-FR" dirty="0" smtClean="0"/>
              <a:t>L’absence de prescriptions légales va entraîner l’intervention de la jurisprudence qui va organiser les conditions de validité de cette clause </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58</a:t>
            </a:fld>
            <a:endParaRPr lang="fr-BE"/>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u="sng" dirty="0" smtClean="0"/>
              <a:t>Les conditions de forme</a:t>
            </a:r>
          </a:p>
          <a:p>
            <a:pPr algn="just"/>
            <a:r>
              <a:rPr lang="fr-FR" dirty="0" smtClean="0"/>
              <a:t>La clause doit résulter d’un accord de volonté des parties contractantes. Le plus souvent elle est inséré dans le contrat d’origine, mais elle peut faire l’objet d’un avenant à posteriori. Aussi, il est possible de la mettre lors de la rupture de la relation de travail dans le cadre d’une transaction organisant les concessions réciproques.</a:t>
            </a:r>
          </a:p>
          <a:p>
            <a:pPr algn="just"/>
            <a:endParaRPr lang="fr-FR" dirty="0" smtClean="0"/>
          </a:p>
          <a:p>
            <a:pPr algn="just"/>
            <a:endParaRPr lang="fr-FR" dirty="0" smtClean="0"/>
          </a:p>
          <a:p>
            <a:pPr algn="just"/>
            <a:r>
              <a:rPr lang="fr-FR" u="sng" dirty="0" smtClean="0"/>
              <a:t>Est-ce que la clause est valable si elle est insérée juste dans le bulletin de salaire ou bien la lettre d’embauche? </a:t>
            </a:r>
            <a:endParaRPr lang="fr-FR" u="sng"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59</a:t>
            </a:fld>
            <a:endParaRPr lang="fr-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Principe de liberté d’embauche</a:t>
            </a:r>
            <a:endParaRPr lang="fr-FR" dirty="0"/>
          </a:p>
        </p:txBody>
      </p:sp>
      <p:sp>
        <p:nvSpPr>
          <p:cNvPr id="3" name="Espace réservé du contenu 2"/>
          <p:cNvSpPr>
            <a:spLocks noGrp="1"/>
          </p:cNvSpPr>
          <p:nvPr>
            <p:ph idx="1"/>
          </p:nvPr>
        </p:nvSpPr>
        <p:spPr>
          <a:xfrm>
            <a:off x="571461" y="1571612"/>
            <a:ext cx="9956800" cy="4873752"/>
          </a:xfrm>
        </p:spPr>
        <p:txBody>
          <a:bodyPr>
            <a:normAutofit fontScale="85000" lnSpcReduction="20000"/>
          </a:bodyPr>
          <a:lstStyle/>
          <a:p>
            <a:pPr algn="just"/>
            <a:endParaRPr lang="fr-FR" dirty="0" smtClean="0"/>
          </a:p>
          <a:p>
            <a:pPr algn="just"/>
            <a:r>
              <a:rPr lang="fr-FR" dirty="0" smtClean="0"/>
              <a:t>Le principe : </a:t>
            </a:r>
          </a:p>
          <a:p>
            <a:pPr algn="just"/>
            <a:endParaRPr lang="fr-FR" dirty="0" smtClean="0"/>
          </a:p>
          <a:p>
            <a:pPr lvl="1" algn="just"/>
            <a:r>
              <a:rPr lang="fr-FR" dirty="0" smtClean="0"/>
              <a:t>La préservation de la liberté de choix de l’employeur; </a:t>
            </a:r>
          </a:p>
          <a:p>
            <a:pPr algn="just"/>
            <a:endParaRPr lang="fr-FR" dirty="0" smtClean="0"/>
          </a:p>
          <a:p>
            <a:pPr algn="just"/>
            <a:endParaRPr lang="fr-FR" dirty="0" smtClean="0"/>
          </a:p>
          <a:p>
            <a:pPr algn="just"/>
            <a:r>
              <a:rPr lang="fr-FR" dirty="0" smtClean="0"/>
              <a:t>Exception: </a:t>
            </a:r>
          </a:p>
          <a:p>
            <a:pPr lvl="1" algn="just"/>
            <a:r>
              <a:rPr lang="fr-FR" dirty="0" smtClean="0"/>
              <a:t>Le respect de l’accord entre l’Etat et les entreprises du secteur privé à propos le pourcentage des postes réservés aux personnes en situation de handicape (article 15 § 2 de la loi cadre n° 97-13 relative à la protection et à la promotion des  droits des personnes en situation de handicape – Bulletin officiel n°6466- p.750 et s.); </a:t>
            </a:r>
          </a:p>
          <a:p>
            <a:pPr lvl="1" algn="just"/>
            <a:r>
              <a:rPr lang="fr-FR" dirty="0" smtClean="0"/>
              <a:t>Responsabilité sociale de l’entreprise</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6</a:t>
            </a:fld>
            <a:endParaRPr lang="fr-BE"/>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b="1" u="sng" dirty="0" smtClean="0"/>
              <a:t>Les conditions de fond:</a:t>
            </a:r>
          </a:p>
          <a:p>
            <a:pPr algn="just"/>
            <a:r>
              <a:rPr lang="fr-FR" dirty="0" smtClean="0"/>
              <a:t>À ce stade on rencontre et on trouve les conséquences de l’absence de prescriptions légales. Pour faire face à ce vide juridique, la jurisprudence va déterminer les conditions de fond de validité de la clause de non-concurrence en tenant compte les intérêts de l’entreprise et du salarié. </a:t>
            </a:r>
          </a:p>
          <a:p>
            <a:pPr algn="just"/>
            <a:endParaRPr lang="fr-FR" dirty="0" smtClean="0"/>
          </a:p>
          <a:p>
            <a:pPr algn="just"/>
            <a:r>
              <a:rPr lang="fr-FR" dirty="0" smtClean="0"/>
              <a:t>Dans un premier temps les juridictions ont définit trois conditions pour la validité de la clause de non-concurrence, à savoir: </a:t>
            </a:r>
          </a:p>
          <a:p>
            <a:pPr lvl="1" algn="just"/>
            <a:r>
              <a:rPr lang="fr-FR" b="1" u="sng" dirty="0" smtClean="0"/>
              <a:t>Elle doit être limitée dans le temps; </a:t>
            </a:r>
          </a:p>
          <a:p>
            <a:pPr lvl="1" algn="just"/>
            <a:r>
              <a:rPr lang="fr-FR" b="1" u="sng" dirty="0" smtClean="0"/>
              <a:t>Elle doit être limité dans l’espace; </a:t>
            </a:r>
          </a:p>
          <a:p>
            <a:pPr lvl="1" algn="just"/>
            <a:r>
              <a:rPr lang="fr-FR" b="1" u="sng" dirty="0" smtClean="0"/>
              <a:t>Elle doit permettre d’exercer des activités correspondant à sa formation et à son expérience professionnelle</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60</a:t>
            </a:fld>
            <a:endParaRPr lang="fr-BE"/>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endParaRPr lang="fr-FR" dirty="0" smtClean="0"/>
          </a:p>
          <a:p>
            <a:pPr algn="just"/>
            <a:r>
              <a:rPr lang="fr-FR" dirty="0" smtClean="0"/>
              <a:t>Ensuite la cour de cassation a ajouté un quatrième critère portant sur l’objet de la clause </a:t>
            </a:r>
          </a:p>
          <a:p>
            <a:pPr lvl="1" algn="just"/>
            <a:r>
              <a:rPr lang="fr-FR" dirty="0" smtClean="0"/>
              <a:t>La chambre sociale de la cours de cassation déclare illicite les clauses de non-concurrence qui ne paraissent pas « </a:t>
            </a:r>
            <a:r>
              <a:rPr lang="fr-FR" b="1" u="sng" dirty="0" smtClean="0"/>
              <a:t>indispensable à la protection des intérêts légitime de l’entreprise</a:t>
            </a:r>
            <a:r>
              <a:rPr lang="fr-FR" dirty="0" smtClean="0"/>
              <a:t> »</a:t>
            </a:r>
          </a:p>
          <a:p>
            <a:pPr algn="just"/>
            <a:endParaRPr lang="fr-FR" dirty="0" smtClean="0"/>
          </a:p>
          <a:p>
            <a:pPr algn="just"/>
            <a:r>
              <a:rPr lang="fr-FR" dirty="0" smtClean="0"/>
              <a:t>Est-ce que ce dispositif est applicable au sein des groupes de société? </a:t>
            </a:r>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61</a:t>
            </a:fld>
            <a:endParaRPr lang="fr-BE"/>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10000"/>
          </a:bodyPr>
          <a:lstStyle/>
          <a:p>
            <a:pPr algn="just">
              <a:buNone/>
            </a:pPr>
            <a:r>
              <a:rPr lang="fr-FR" b="1" u="sng" dirty="0" smtClean="0"/>
              <a:t>L’extinction d’une clause de non-concurrence</a:t>
            </a:r>
          </a:p>
          <a:p>
            <a:pPr algn="just"/>
            <a:endParaRPr lang="fr-FR" dirty="0" smtClean="0"/>
          </a:p>
          <a:p>
            <a:pPr algn="just"/>
            <a:r>
              <a:rPr lang="fr-FR" dirty="0" smtClean="0"/>
              <a:t>La clause de non-concurrence peut disparaître du seul fait d’un commun accord des parties. Le salarié ne peut se dégager unilatéralement de son engagement même en renonçant à la contrepartie financière éventuellement stipulée en sa faveur. À l’inverse le non-paiement par l’employeur de sa compensation financière va libérer le salarié de son obligation de non-concurrence. </a:t>
            </a:r>
          </a:p>
          <a:p>
            <a:pPr algn="just"/>
            <a:endParaRPr lang="fr-FR" dirty="0" smtClean="0"/>
          </a:p>
          <a:p>
            <a:pPr algn="just"/>
            <a:r>
              <a:rPr lang="fr-FR" dirty="0" smtClean="0"/>
              <a:t>L’employeur bénéficie de possibilités plus importantes de non application de la clause que le salarié, il doit cependant y renoncer expressément. </a:t>
            </a:r>
          </a:p>
          <a:p>
            <a:pPr algn="just"/>
            <a:endParaRPr lang="fr-FR" dirty="0" smtClean="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62</a:t>
            </a:fld>
            <a:endParaRPr lang="fr-BE"/>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7500" lnSpcReduction="20000"/>
          </a:bodyPr>
          <a:lstStyle/>
          <a:p>
            <a:pPr algn="just"/>
            <a:endParaRPr lang="fr-FR" dirty="0" smtClean="0"/>
          </a:p>
          <a:p>
            <a:pPr algn="just">
              <a:buNone/>
            </a:pPr>
            <a:r>
              <a:rPr lang="fr-FR" b="1" u="sng" dirty="0" smtClean="0"/>
              <a:t>D- La clause de mobilité:</a:t>
            </a:r>
            <a:r>
              <a:rPr lang="fr-FR" dirty="0" smtClean="0"/>
              <a:t> elle pour but d’obtenir du salarié qu’il accepte, par avance, la modification de son lieu de travail. La portée de la mobilité doit être précisée. </a:t>
            </a:r>
          </a:p>
          <a:p>
            <a:pPr algn="just"/>
            <a:r>
              <a:rPr lang="fr-FR" dirty="0" smtClean="0"/>
              <a:t>De fait, lorsque le contrat de travail contient une clause de mobilité et que l’employeur la met en œuvre, le salarié ne peut prétendre qu’il s’agit d’une modification de son contrat de travail.</a:t>
            </a:r>
          </a:p>
          <a:p>
            <a:pPr algn="just"/>
            <a:r>
              <a:rPr lang="fr-FR" dirty="0" smtClean="0"/>
              <a:t>C’est une obligation contractuelle par définition, la clause s’impose et le salarié qui y a consenti doit s’y soumettre.</a:t>
            </a:r>
          </a:p>
          <a:p>
            <a:pPr algn="just"/>
            <a:endParaRPr lang="fr-FR" dirty="0" smtClean="0"/>
          </a:p>
          <a:p>
            <a:pPr algn="just"/>
            <a:r>
              <a:rPr lang="fr-FR" dirty="0" smtClean="0"/>
              <a:t>Pour faire jouer la clause, l’employeur doit:</a:t>
            </a:r>
          </a:p>
          <a:p>
            <a:pPr lvl="1" algn="just"/>
            <a:r>
              <a:rPr lang="fr-FR" dirty="0" smtClean="0"/>
              <a:t>Démontrer que la mutation est dictée par l’intérêt de l’entreprise. Elle ne doit pas constituer un abus de pouvoir; </a:t>
            </a:r>
          </a:p>
          <a:p>
            <a:pPr lvl="1" algn="just"/>
            <a:r>
              <a:rPr lang="fr-FR" dirty="0" smtClean="0"/>
              <a:t>Respecter un délai de prévenance. </a:t>
            </a:r>
          </a:p>
          <a:p>
            <a:pPr lvl="1"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63</a:t>
            </a:fld>
            <a:endParaRPr lang="fr-BE"/>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endParaRPr lang="fr-FR" dirty="0" smtClean="0"/>
          </a:p>
          <a:p>
            <a:pPr algn="just"/>
            <a:r>
              <a:rPr lang="fr-FR" dirty="0" smtClean="0"/>
              <a:t>Le salarié peut invoquer « l’abus de pouvoir de l’employeur ». Il doit démontrer que la décision prise de le déplacer n’est pas exercé de manière raisonnable et qu’elle caractérise une intention de nuire.</a:t>
            </a:r>
          </a:p>
          <a:p>
            <a:pPr algn="just"/>
            <a:endParaRPr lang="fr-FR" dirty="0" smtClean="0"/>
          </a:p>
          <a:p>
            <a:pPr algn="just"/>
            <a:r>
              <a:rPr lang="fr-FR" dirty="0" smtClean="0"/>
              <a:t>L’activité économique de l’entreprise constitue l’élément essentiel de mise en place de type de clause.</a:t>
            </a:r>
          </a:p>
          <a:p>
            <a:pPr algn="just"/>
            <a:endParaRPr lang="fr-FR" dirty="0" smtClean="0"/>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64</a:t>
            </a:fld>
            <a:endParaRPr lang="fr-BE"/>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just"/>
            <a:endParaRPr lang="fr-FR" dirty="0" smtClean="0"/>
          </a:p>
          <a:p>
            <a:pPr algn="just"/>
            <a:r>
              <a:rPr lang="fr-FR" dirty="0" smtClean="0"/>
              <a:t>L’enjeu majeur de ce type de clause est d’empêcher le salarié d’invoquer la modification d’un élément substantiel de la relation de travail, il est tenu d’accepter la mutation sauf à se rendre coupable de refus d’exécution de ses obligations contractuelles et risquer un licenciement sans préavis, ni indemnité.</a:t>
            </a:r>
          </a:p>
          <a:p>
            <a:pPr algn="just"/>
            <a:endParaRPr lang="fr-FR" dirty="0" smtClean="0"/>
          </a:p>
          <a:p>
            <a:pPr algn="just"/>
            <a:r>
              <a:rPr lang="fr-FR" dirty="0" smtClean="0"/>
              <a:t>Peu importe dès lors, que le changement du lieu impose une aggravation des frais de déplacement ou les horaires soient plus contraignants</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65</a:t>
            </a:fld>
            <a:endParaRPr lang="fr-BE"/>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u="sng" dirty="0" smtClean="0"/>
              <a:t>E- Clause du dédit-formation: </a:t>
            </a:r>
          </a:p>
          <a:p>
            <a:pPr algn="just"/>
            <a:endParaRPr lang="fr-FR" dirty="0" smtClean="0"/>
          </a:p>
          <a:p>
            <a:pPr algn="just"/>
            <a:r>
              <a:rPr lang="fr-FR" dirty="0" smtClean="0"/>
              <a:t>Cette clause a pour objet de permettre à l’employeur de s’assurer du bénéfice des formations financées par lui en dissuadant les salariés de quitter l’entreprise avant que les dépenses de la formation soient amorties.</a:t>
            </a:r>
          </a:p>
          <a:p>
            <a:pPr algn="just"/>
            <a:endParaRPr lang="fr-FR" dirty="0" smtClean="0"/>
          </a:p>
          <a:p>
            <a:pPr algn="just"/>
            <a:r>
              <a:rPr lang="fr-FR" dirty="0" smtClean="0"/>
              <a:t>La clause prévoit le remboursement par le salarié des frais de formation dont il a bénéficié en cas de départ de l’entreprise avant un certain délai</a:t>
            </a:r>
          </a:p>
          <a:p>
            <a:pPr algn="just"/>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66</a:t>
            </a:fld>
            <a:endParaRPr lang="fr-BE"/>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u="sng" dirty="0" smtClean="0">
                <a:solidFill>
                  <a:schemeClr val="tx1"/>
                </a:solidFill>
              </a:rPr>
              <a:t>F- Clause dite de quotas pour les commerciaux:</a:t>
            </a:r>
            <a:r>
              <a:rPr lang="fr-FR" b="1" u="sng" dirty="0" smtClean="0">
                <a:solidFill>
                  <a:srgbClr val="FF0000"/>
                </a:solidFill>
              </a:rPr>
              <a:t> </a:t>
            </a:r>
          </a:p>
          <a:p>
            <a:pPr algn="just"/>
            <a:endParaRPr lang="fr-FR" dirty="0" smtClean="0"/>
          </a:p>
          <a:p>
            <a:pPr algn="just"/>
            <a:r>
              <a:rPr lang="fr-FR" dirty="0" smtClean="0"/>
              <a:t>Cette clause a pour objectif de fixer au salarié des objectifs ou des quotas à atteindre. on parle aussi des clauses « contractuelles d’objectifs ».</a:t>
            </a:r>
          </a:p>
          <a:p>
            <a:pPr algn="just"/>
            <a:r>
              <a:rPr lang="fr-FR" dirty="0" smtClean="0"/>
              <a:t>Cette clause n’est pas valable que si elle n’est pas écartée par la convention collective et si elle fixe des chiffres réalisables.</a:t>
            </a:r>
          </a:p>
          <a:p>
            <a:pPr algn="just"/>
            <a:r>
              <a:rPr lang="fr-FR" dirty="0" smtClean="0"/>
              <a:t>Les objectifs fixés doivent être réalisables et compatible avec le marché.</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67</a:t>
            </a:fld>
            <a:endParaRPr lang="fr-BE"/>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b="1" u="sng" dirty="0" smtClean="0"/>
              <a:t>G- Clause relatives aux inventions :</a:t>
            </a:r>
            <a:r>
              <a:rPr lang="fr-FR" b="1" dirty="0" smtClean="0"/>
              <a:t> </a:t>
            </a:r>
            <a:r>
              <a:rPr lang="fr-FR" sz="1700" dirty="0" smtClean="0"/>
              <a:t>(article 18 de la loi n° 17-97 relative à la propriété industrielle)</a:t>
            </a:r>
          </a:p>
          <a:p>
            <a:pPr algn="just"/>
            <a:r>
              <a:rPr lang="fr-FR" dirty="0" smtClean="0"/>
              <a:t>La question principale est de savoir si l’invention en cause est une invention de mission ou hors mission.</a:t>
            </a:r>
          </a:p>
          <a:p>
            <a:pPr algn="just"/>
            <a:endParaRPr lang="fr-FR" dirty="0" smtClean="0"/>
          </a:p>
          <a:p>
            <a:pPr algn="just"/>
            <a:r>
              <a:rPr lang="fr-FR" dirty="0" smtClean="0"/>
              <a:t>Une clause insérée dans le contrat de travail permet à l’employeur de mieux encadrer la tâche du salarié et, surtout, les retombées éventuelles de son travail. </a:t>
            </a:r>
          </a:p>
          <a:p>
            <a:pPr algn="just"/>
            <a:endParaRPr lang="fr-FR" dirty="0" smtClean="0"/>
          </a:p>
          <a:p>
            <a:pPr algn="just"/>
            <a:r>
              <a:rPr lang="fr-FR" dirty="0" smtClean="0"/>
              <a:t>Le contrat de travail peut organiser la mission inventive du salarié et l’invention dite de mission revient automatiquement à l’employeur. </a:t>
            </a:r>
          </a:p>
          <a:p>
            <a:pPr algn="just"/>
            <a:endParaRPr lang="fr-FR" dirty="0" smtClean="0"/>
          </a:p>
          <a:p>
            <a:pPr algn="just"/>
            <a:r>
              <a:rPr lang="fr-FR" dirty="0" smtClean="0"/>
              <a:t>Lorsque l’invention est sans lien avec les fonctions du salarié et lorsqu’il n’a pas utilisé les moyens d’entreprise, il en conserve la libre disposition.</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68</a:t>
            </a:fld>
            <a:endParaRPr lang="fr-BE"/>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conclusion du contrat de travail</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lgn="just"/>
            <a:r>
              <a:rPr lang="fr-FR" dirty="0" smtClean="0"/>
              <a:t>Les formes et modalité de conclusion du contrat de travail: </a:t>
            </a:r>
          </a:p>
          <a:p>
            <a:pPr algn="just"/>
            <a:endParaRPr lang="fr-FR" dirty="0" smtClean="0"/>
          </a:p>
          <a:p>
            <a:pPr lvl="1" algn="just"/>
            <a:r>
              <a:rPr lang="fr-FR" dirty="0" smtClean="0"/>
              <a:t>Par la signature; </a:t>
            </a:r>
          </a:p>
          <a:p>
            <a:pPr lvl="1" algn="just"/>
            <a:r>
              <a:rPr lang="fr-FR" dirty="0" smtClean="0"/>
              <a:t>Par l’exécution.</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69</a:t>
            </a:fld>
            <a:endParaRPr lang="fr-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000" dirty="0" smtClean="0"/>
              <a:t>Les informations demandées doivent avoir un lien directe avec l’emploi et le poste potentiel </a:t>
            </a:r>
            <a:endParaRPr lang="fr-FR" sz="2000" dirty="0"/>
          </a:p>
        </p:txBody>
      </p:sp>
      <p:sp>
        <p:nvSpPr>
          <p:cNvPr id="3" name="Espace réservé du contenu 2"/>
          <p:cNvSpPr>
            <a:spLocks noGrp="1"/>
          </p:cNvSpPr>
          <p:nvPr>
            <p:ph idx="1"/>
          </p:nvPr>
        </p:nvSpPr>
        <p:spPr>
          <a:xfrm>
            <a:off x="609600" y="1600200"/>
            <a:ext cx="9956800" cy="4972072"/>
          </a:xfrm>
        </p:spPr>
        <p:txBody>
          <a:bodyPr>
            <a:normAutofit fontScale="70000" lnSpcReduction="20000"/>
          </a:bodyPr>
          <a:lstStyle/>
          <a:p>
            <a:pPr marL="342900" lvl="1" indent="-342900" algn="just">
              <a:buFont typeface="Wingdings" pitchFamily="2" charset="2"/>
              <a:buChar char="ü"/>
            </a:pPr>
            <a:endParaRPr lang="fr-FR" dirty="0" smtClean="0"/>
          </a:p>
          <a:p>
            <a:pPr algn="just"/>
            <a:r>
              <a:rPr lang="fr-FR" dirty="0" smtClean="0"/>
              <a:t>L’employeur ne peut demander des informations autre que celles qui ont un lien directe avec l’emploi et le poste potentiel; </a:t>
            </a:r>
          </a:p>
          <a:p>
            <a:pPr algn="just"/>
            <a:endParaRPr lang="fr-FR" dirty="0" smtClean="0"/>
          </a:p>
          <a:p>
            <a:pPr algn="just"/>
            <a:r>
              <a:rPr lang="fr-FR" dirty="0" smtClean="0"/>
              <a:t>Le salarié n’est pas tenu de communiquer des renseignements sans lien avec le poste à pourvoir; </a:t>
            </a:r>
          </a:p>
          <a:p>
            <a:pPr algn="just"/>
            <a:endParaRPr lang="fr-FR" dirty="0" smtClean="0"/>
          </a:p>
          <a:p>
            <a:pPr algn="just"/>
            <a:r>
              <a:rPr lang="fr-FR" dirty="0" smtClean="0"/>
              <a:t>En revanche, les fausses informations données par un candidat sur sa formation et ses diplômes sont constitués d’un dol entraînant la nullité du contrat de travail dès qu’elles ont déterminé le recrutement;</a:t>
            </a:r>
          </a:p>
          <a:p>
            <a:pPr lvl="1" algn="just"/>
            <a:r>
              <a:rPr lang="fr-FR" dirty="0" smtClean="0"/>
              <a:t>Les juridictions analyse chaque affaire en fonction de ses spécificités ( la cours de cassation française a considéré qu’une mention imprécise dans le CV ne constitue pas une manœuvre frauduleuse justifiant l’annulation du contrat de travail / le fait d’accomplir pendant trois mois sa tâche sans problème alors que l’on a menti sur son diplôme d’origine écarte le risque de licenciement)</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7</a:t>
            </a:fld>
            <a:endParaRPr lang="fr-BE"/>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CAS PRATIQUE</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endParaRPr lang="fr-FR" dirty="0" smtClean="0"/>
          </a:p>
          <a:p>
            <a:pPr algn="just"/>
            <a:r>
              <a:rPr lang="fr-FR" dirty="0" smtClean="0"/>
              <a:t>Etude analytique et critique des contrats de travail.</a:t>
            </a:r>
            <a:endParaRPr lang="fr-FR" dirty="0"/>
          </a:p>
        </p:txBody>
      </p:sp>
      <p:sp>
        <p:nvSpPr>
          <p:cNvPr id="5" name="Espace réservé du pied de page 4"/>
          <p:cNvSpPr>
            <a:spLocks noGrp="1"/>
          </p:cNvSpPr>
          <p:nvPr>
            <p:ph type="ftr" sz="quarter" idx="11"/>
          </p:nvPr>
        </p:nvSpPr>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70</a:t>
            </a:fld>
            <a:endParaRPr lang="fr-BE"/>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980729"/>
            <a:ext cx="10363200" cy="1512167"/>
          </a:xfrm>
        </p:spPr>
        <p:style>
          <a:lnRef idx="3">
            <a:schemeClr val="lt1"/>
          </a:lnRef>
          <a:fillRef idx="1">
            <a:schemeClr val="accent6"/>
          </a:fillRef>
          <a:effectRef idx="1">
            <a:schemeClr val="accent6"/>
          </a:effectRef>
          <a:fontRef idx="minor">
            <a:schemeClr val="lt1"/>
          </a:fontRef>
        </p:style>
        <p:txBody>
          <a:bodyPr/>
          <a:lstStyle/>
          <a:p>
            <a:r>
              <a:rPr lang="fr-FR" dirty="0" smtClean="0"/>
              <a:t>Droit du travail</a:t>
            </a:r>
            <a:endParaRPr lang="fr-FR" dirty="0"/>
          </a:p>
        </p:txBody>
      </p:sp>
      <p:sp>
        <p:nvSpPr>
          <p:cNvPr id="3" name="Sous-titr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endParaRPr lang="fr-FR" dirty="0" smtClean="0"/>
          </a:p>
          <a:p>
            <a:r>
              <a:rPr lang="fr-FR" sz="4000" dirty="0" smtClean="0">
                <a:solidFill>
                  <a:schemeClr val="tx1"/>
                </a:solidFill>
              </a:rPr>
              <a:t>Conditions de travail</a:t>
            </a:r>
            <a:endParaRPr lang="fr-FR" sz="4000" dirty="0">
              <a:solidFill>
                <a:schemeClr val="tx1"/>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fr-FR" dirty="0" smtClean="0"/>
              <a:t>Les conditions de travail</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solidFill>
                  <a:srgbClr val="FF0000"/>
                </a:solidFill>
              </a:rPr>
              <a:t>I : La durée de travail</a:t>
            </a:r>
          </a:p>
          <a:p>
            <a:r>
              <a:rPr lang="fr-FR" dirty="0" smtClean="0">
                <a:solidFill>
                  <a:srgbClr val="00B050"/>
                </a:solidFill>
              </a:rPr>
              <a:t>1 Fixation de la durée du travail</a:t>
            </a:r>
          </a:p>
          <a:p>
            <a:r>
              <a:rPr lang="fr-FR" dirty="0" smtClean="0">
                <a:solidFill>
                  <a:srgbClr val="00B050"/>
                </a:solidFill>
              </a:rPr>
              <a:t>2 Les heures supplémentaires</a:t>
            </a:r>
          </a:p>
          <a:p>
            <a:r>
              <a:rPr lang="fr-FR" dirty="0" smtClean="0">
                <a:solidFill>
                  <a:srgbClr val="00B050"/>
                </a:solidFill>
              </a:rPr>
              <a:t>3 Les congés  </a:t>
            </a:r>
          </a:p>
          <a:p>
            <a:r>
              <a:rPr lang="fr-FR" b="1" dirty="0" smtClean="0">
                <a:solidFill>
                  <a:srgbClr val="FF0000"/>
                </a:solidFill>
              </a:rPr>
              <a:t>II : L’hygiène et la sécurité</a:t>
            </a:r>
          </a:p>
          <a:p>
            <a:r>
              <a:rPr lang="fr-FR" dirty="0" smtClean="0">
                <a:solidFill>
                  <a:srgbClr val="00B050"/>
                </a:solidFill>
              </a:rPr>
              <a:t>1 Principes et responsabilités de l’employeur</a:t>
            </a:r>
          </a:p>
          <a:p>
            <a:r>
              <a:rPr lang="fr-FR" dirty="0" smtClean="0">
                <a:solidFill>
                  <a:srgbClr val="00B050"/>
                </a:solidFill>
              </a:rPr>
              <a:t>2 L’institution du comité d’hygiène et de sécurité</a:t>
            </a:r>
          </a:p>
          <a:p>
            <a:r>
              <a:rPr lang="fr-FR" b="1" dirty="0" smtClean="0">
                <a:solidFill>
                  <a:srgbClr val="FF0000"/>
                </a:solidFill>
              </a:rPr>
              <a:t>III: La rémunération du travail</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endParaRPr lang="fr-FR" b="1" dirty="0" smtClean="0">
              <a:solidFill>
                <a:srgbClr val="FF0000"/>
              </a:solidFill>
            </a:endParaRPr>
          </a:p>
          <a:p>
            <a:pPr>
              <a:buNone/>
            </a:pPr>
            <a:r>
              <a:rPr lang="fr-FR" b="1" dirty="0" smtClean="0">
                <a:solidFill>
                  <a:srgbClr val="FF0000"/>
                </a:solidFill>
              </a:rPr>
              <a:t>I : La durée de travail</a:t>
            </a:r>
          </a:p>
          <a:p>
            <a:endParaRPr lang="fr-FR" dirty="0" smtClean="0">
              <a:solidFill>
                <a:srgbClr val="00B050"/>
              </a:solidFill>
            </a:endParaRPr>
          </a:p>
          <a:p>
            <a:r>
              <a:rPr lang="fr-FR" dirty="0" smtClean="0">
                <a:solidFill>
                  <a:srgbClr val="00B050"/>
                </a:solidFill>
              </a:rPr>
              <a:t>1 Fixation de la durée du travail</a:t>
            </a:r>
          </a:p>
          <a:p>
            <a:r>
              <a:rPr lang="fr-FR" dirty="0" smtClean="0">
                <a:solidFill>
                  <a:srgbClr val="00B050"/>
                </a:solidFill>
              </a:rPr>
              <a:t>2 Les heures supplémentaires</a:t>
            </a:r>
          </a:p>
          <a:p>
            <a:r>
              <a:rPr lang="fr-FR" dirty="0" smtClean="0">
                <a:solidFill>
                  <a:srgbClr val="00B050"/>
                </a:solidFill>
              </a:rPr>
              <a:t>3 Les congés  </a:t>
            </a:r>
          </a:p>
          <a:p>
            <a:pPr>
              <a:buNone/>
            </a:pPr>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I : La durée de travail</a:t>
            </a:r>
            <a:endParaRPr lang="fr-FR" b="1"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fr-FR" dirty="0" smtClean="0"/>
              <a:t>La durée du travail effectif se calcule selon trois critères légaux:</a:t>
            </a:r>
          </a:p>
          <a:p>
            <a:pPr algn="just">
              <a:buNone/>
            </a:pPr>
            <a:r>
              <a:rPr lang="fr-FR" dirty="0" smtClean="0"/>
              <a:t>1 -  le temps durant lequel le salarié reste à la disposition de son employeur pour l’exécution du travail</a:t>
            </a:r>
          </a:p>
          <a:p>
            <a:pPr algn="just">
              <a:buNone/>
            </a:pPr>
            <a:r>
              <a:rPr lang="fr-FR" dirty="0" smtClean="0"/>
              <a:t>2 - le temps pendant lequel le salarié doit se conformer aux directives de l’employeur</a:t>
            </a:r>
          </a:p>
          <a:p>
            <a:pPr algn="just">
              <a:buNone/>
            </a:pPr>
            <a:r>
              <a:rPr lang="fr-FR" dirty="0" smtClean="0"/>
              <a:t>3 - l’exclusion du temps pour lequel le salarié vaque à des occupations personnelles</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dirty="0" smtClean="0">
                <a:solidFill>
                  <a:srgbClr val="00B050"/>
                </a:solidFill>
              </a:rPr>
              <a:t>1 Fixation de la durée du travail</a:t>
            </a:r>
          </a:p>
          <a:p>
            <a:pPr algn="just">
              <a:buNone/>
            </a:pPr>
            <a:r>
              <a:rPr lang="fr-FR" dirty="0" smtClean="0"/>
              <a:t>On notera principalement :</a:t>
            </a:r>
          </a:p>
          <a:p>
            <a:pPr algn="just"/>
            <a:endParaRPr lang="fr-FR" dirty="0" smtClean="0"/>
          </a:p>
          <a:p>
            <a:pPr algn="just"/>
            <a:r>
              <a:rPr lang="fr-FR" dirty="0" smtClean="0"/>
              <a:t>44h par semaine</a:t>
            </a:r>
          </a:p>
          <a:p>
            <a:pPr algn="just"/>
            <a:r>
              <a:rPr lang="fr-FR" dirty="0" smtClean="0"/>
              <a:t>Possibilité d’aménagement de réduction du temps par l’employeur ( en cas de crise économique) réduction de la durée qui e dépasse pas 60 jours dans l’année </a:t>
            </a:r>
          </a:p>
          <a:p>
            <a:pPr algn="just"/>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dirty="0" smtClean="0">
                <a:solidFill>
                  <a:srgbClr val="00B050"/>
                </a:solidFill>
              </a:rPr>
              <a:t>2 Les heures supplémentaires</a:t>
            </a:r>
          </a:p>
          <a:p>
            <a:pPr algn="just"/>
            <a:r>
              <a:rPr lang="fr-FR" dirty="0" smtClean="0"/>
              <a:t>Sont considérées comme heures supplémentaires les heures de travail accomplie au delà de la durée légale hebdomadaire de 44 heures </a:t>
            </a:r>
          </a:p>
          <a:p>
            <a:pPr algn="just"/>
            <a:r>
              <a:rPr lang="fr-FR" dirty="0" smtClean="0"/>
              <a:t>La rémunération des heures supplémentaires est calculée tant sur le salaire proprement dit que sur les accessoires du salaire</a:t>
            </a:r>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dirty="0" smtClean="0">
                <a:solidFill>
                  <a:srgbClr val="00B050"/>
                </a:solidFill>
              </a:rPr>
              <a:t>3 Les congés  </a:t>
            </a:r>
          </a:p>
          <a:p>
            <a:pPr algn="just"/>
            <a:r>
              <a:rPr lang="fr-FR" b="1" dirty="0" smtClean="0"/>
              <a:t>A- Le repos hebdomadaire:</a:t>
            </a:r>
          </a:p>
          <a:p>
            <a:pPr lvl="1" algn="just"/>
            <a:r>
              <a:rPr lang="fr-FR" dirty="0" smtClean="0"/>
              <a:t>Il est obligatoire d’au moins 24heures allant de minuit à minuit. </a:t>
            </a:r>
          </a:p>
          <a:p>
            <a:pPr lvl="1" algn="just"/>
            <a:r>
              <a:rPr lang="fr-FR" dirty="0" smtClean="0"/>
              <a:t>Il peut être accordé soit le vendredi, soit le samedi, soit le dimanche soit le jour du marché hebdomadaire</a:t>
            </a:r>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fr-FR" b="1" dirty="0" smtClean="0"/>
              <a:t>B -Les dispositions relatives aux événements familiaux </a:t>
            </a:r>
          </a:p>
          <a:p>
            <a:pPr lvl="1" algn="just"/>
            <a:r>
              <a:rPr lang="fr-FR" dirty="0" smtClean="0"/>
              <a:t> absence pour naissance d’un enfant : congé de 3 jours</a:t>
            </a:r>
          </a:p>
          <a:p>
            <a:pPr lvl="1" algn="just"/>
            <a:r>
              <a:rPr lang="fr-FR" dirty="0" smtClean="0"/>
              <a:t> absence pour mariage: congé de 4 jours</a:t>
            </a:r>
          </a:p>
          <a:p>
            <a:pPr lvl="1" algn="just"/>
            <a:r>
              <a:rPr lang="fr-FR" dirty="0" smtClean="0"/>
              <a:t> décès congé de 3 jours</a:t>
            </a:r>
          </a:p>
          <a:p>
            <a:pPr lvl="1" algn="just"/>
            <a:r>
              <a:rPr lang="fr-FR" dirty="0" smtClean="0"/>
              <a:t> Les autres événements comme la circoncision et les opérations chirurgicales : congé de 2 jours </a:t>
            </a:r>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b="1" dirty="0" smtClean="0"/>
          </a:p>
          <a:p>
            <a:pPr algn="just"/>
            <a:r>
              <a:rPr lang="fr-FR" b="1" dirty="0" smtClean="0"/>
              <a:t>C - Maladie professionnelle ou accident :</a:t>
            </a:r>
          </a:p>
          <a:p>
            <a:pPr algn="just"/>
            <a:endParaRPr lang="fr-FR" dirty="0" smtClean="0"/>
          </a:p>
          <a:p>
            <a:pPr algn="just"/>
            <a:r>
              <a:rPr lang="fr-FR" dirty="0" smtClean="0"/>
              <a:t>Maximum 180 jours d’absence dans un délai de 365 jours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non discrimination</a:t>
            </a:r>
            <a:endParaRPr lang="fr-FR" dirty="0"/>
          </a:p>
        </p:txBody>
      </p:sp>
      <p:sp>
        <p:nvSpPr>
          <p:cNvPr id="3" name="Espace réservé du contenu 2"/>
          <p:cNvSpPr>
            <a:spLocks noGrp="1"/>
          </p:cNvSpPr>
          <p:nvPr>
            <p:ph idx="1"/>
          </p:nvPr>
        </p:nvSpPr>
        <p:spPr/>
        <p:txBody>
          <a:bodyPr>
            <a:normAutofit fontScale="85000" lnSpcReduction="20000"/>
          </a:bodyPr>
          <a:lstStyle/>
          <a:p>
            <a:endParaRPr lang="fr-FR" dirty="0" smtClean="0"/>
          </a:p>
          <a:p>
            <a:pPr algn="just"/>
            <a:r>
              <a:rPr lang="fr-FR" dirty="0" smtClean="0"/>
              <a:t>La non discrimination : </a:t>
            </a:r>
          </a:p>
          <a:p>
            <a:pPr lvl="1" algn="just"/>
            <a:r>
              <a:rPr lang="fr-FR" dirty="0" smtClean="0"/>
              <a:t>Fondement juridique: </a:t>
            </a:r>
          </a:p>
          <a:p>
            <a:pPr lvl="2" algn="just"/>
            <a:r>
              <a:rPr lang="fr-FR" dirty="0" smtClean="0"/>
              <a:t>La constitution;</a:t>
            </a:r>
          </a:p>
          <a:p>
            <a:pPr lvl="2" algn="just"/>
            <a:r>
              <a:rPr lang="fr-FR" dirty="0" smtClean="0"/>
              <a:t>Le code de travail: art. 9 §2 </a:t>
            </a:r>
            <a:r>
              <a:rPr lang="fr-FR" i="1" dirty="0" smtClean="0"/>
              <a:t>« est également interdite à l’encontre des salariés, toute discrimination fondée sur la race, la couleur, le sexe, le handicap, la situation conjugale, la religion, l’opinion politique, l’affiliation syndicale, l’ascendance nationale ou l’origine sociale, ayant pour effet de violer ou d’altérer le principe d’égalité des chances ou de traitement sur un pied d’égalité en matière d’emploi ou d’exercice d’une profession, notamment, en ce qui concerne l’embauchage, la conduite et la répartition du travail, la formation professionnelle, le salaire, l’avancement, l’octroi des avantages sociaux, les mesures disciplinaires et le licenciement »</a:t>
            </a:r>
          </a:p>
          <a:p>
            <a:pPr algn="just"/>
            <a:endParaRPr lang="fr-FR" dirty="0" smtClean="0"/>
          </a:p>
          <a:p>
            <a:pPr algn="just"/>
            <a:r>
              <a:rPr lang="fr-FR" dirty="0" smtClean="0"/>
              <a:t>L’égalité des chances </a:t>
            </a:r>
          </a:p>
          <a:p>
            <a:endParaRPr lang="fr-FR" dirty="0" smtClean="0"/>
          </a:p>
          <a:p>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8</a:t>
            </a:fld>
            <a:endParaRPr lang="fr-BE"/>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durée de travail</a:t>
            </a:r>
            <a:endParaRPr lang="fr-FR" dirty="0"/>
          </a:p>
        </p:txBody>
      </p:sp>
      <p:sp>
        <p:nvSpPr>
          <p:cNvPr id="3" name="Espace réservé du contenu 2"/>
          <p:cNvSpPr>
            <a:spLocks noGrp="1"/>
          </p:cNvSpPr>
          <p:nvPr>
            <p:ph idx="1"/>
          </p:nvPr>
        </p:nvSpPr>
        <p:spPr>
          <a:xfrm>
            <a:off x="609600" y="1600200"/>
            <a:ext cx="10972800" cy="4686320"/>
          </a:xfrm>
        </p:spPr>
        <p:style>
          <a:lnRef idx="1">
            <a:schemeClr val="accent6"/>
          </a:lnRef>
          <a:fillRef idx="2">
            <a:schemeClr val="accent6"/>
          </a:fillRef>
          <a:effectRef idx="1">
            <a:schemeClr val="accent6"/>
          </a:effectRef>
          <a:fontRef idx="minor">
            <a:schemeClr val="dk1"/>
          </a:fontRef>
        </p:style>
        <p:txBody>
          <a:bodyPr>
            <a:normAutofit/>
          </a:bodyPr>
          <a:lstStyle/>
          <a:p>
            <a:pPr algn="just">
              <a:buNone/>
            </a:pPr>
            <a:r>
              <a:rPr lang="fr-FR" b="1" dirty="0" smtClean="0"/>
              <a:t>D- Congé annuel payé</a:t>
            </a:r>
          </a:p>
          <a:p>
            <a:pPr algn="just">
              <a:buNone/>
            </a:pPr>
            <a:endParaRPr lang="fr-FR" b="1" dirty="0" smtClean="0"/>
          </a:p>
          <a:p>
            <a:pPr lvl="1" algn="just"/>
            <a:r>
              <a:rPr lang="fr-FR" dirty="0" smtClean="0"/>
              <a:t>Tout salarié a droit, après 6 mois de service continu dans la même entreprise chez le même employeur, à un congé payé dot la durée est fixée comme suit:</a:t>
            </a:r>
          </a:p>
          <a:p>
            <a:pPr lvl="2" algn="just"/>
            <a:r>
              <a:rPr lang="fr-FR" dirty="0" smtClean="0"/>
              <a:t>Un jour et demi de travail effectif par mois de service</a:t>
            </a:r>
          </a:p>
          <a:p>
            <a:pPr lvl="2" algn="just"/>
            <a:r>
              <a:rPr lang="fr-FR" dirty="0"/>
              <a:t> </a:t>
            </a:r>
            <a:r>
              <a:rPr lang="fr-FR" dirty="0" smtClean="0"/>
              <a:t>Deux jours de travail effectif par mois de service pour les salariés de mois de 18ans</a:t>
            </a: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II : L’hygiène et la sécurité</a:t>
            </a:r>
            <a:endParaRPr lang="fr-FR" b="1"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fr-FR" dirty="0" smtClean="0"/>
          </a:p>
          <a:p>
            <a:endParaRPr lang="fr-FR" dirty="0" smtClean="0"/>
          </a:p>
          <a:p>
            <a:pPr algn="just"/>
            <a:r>
              <a:rPr lang="fr-FR" dirty="0" smtClean="0"/>
              <a:t>Les règles relatives à l’hygiène et à la sécurité sont d’ordre public, les partenaires sociaux ne peuvent donc y déroger; elles sont contenues dans le règlement intérieur de l’entreprise</a:t>
            </a:r>
            <a:endParaRPr lang="fr-F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txBody>
          <a:bodyPr/>
          <a:lstStyle/>
          <a:p>
            <a:endParaRPr lang="fr-FR" dirty="0" smtClean="0">
              <a:solidFill>
                <a:srgbClr val="00B050"/>
              </a:solidFill>
            </a:endParaRPr>
          </a:p>
          <a:p>
            <a:endParaRPr lang="fr-FR" dirty="0" smtClean="0">
              <a:solidFill>
                <a:srgbClr val="00B050"/>
              </a:solidFill>
            </a:endParaRPr>
          </a:p>
          <a:p>
            <a:pPr algn="just"/>
            <a:r>
              <a:rPr lang="fr-FR" dirty="0" smtClean="0">
                <a:solidFill>
                  <a:srgbClr val="00B050"/>
                </a:solidFill>
              </a:rPr>
              <a:t>1 Principes et responsabilités de l’employeur</a:t>
            </a:r>
          </a:p>
          <a:p>
            <a:pPr algn="just"/>
            <a:endParaRPr lang="fr-FR" dirty="0" smtClean="0">
              <a:solidFill>
                <a:srgbClr val="00B050"/>
              </a:solidFill>
            </a:endParaRPr>
          </a:p>
          <a:p>
            <a:pPr algn="just"/>
            <a:r>
              <a:rPr lang="fr-FR" dirty="0" smtClean="0">
                <a:solidFill>
                  <a:srgbClr val="00B050"/>
                </a:solidFill>
              </a:rPr>
              <a:t>2 L’institution du comité d’hygiène et de sécurité</a:t>
            </a:r>
          </a:p>
          <a:p>
            <a:pPr algn="just"/>
            <a:endParaRPr lang="fr-F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dirty="0" smtClean="0">
                <a:solidFill>
                  <a:srgbClr val="00B050"/>
                </a:solidFill>
              </a:rPr>
              <a:t>1 Principes et responsabilités de l’employeur</a:t>
            </a:r>
          </a:p>
          <a:p>
            <a:pPr algn="just"/>
            <a:r>
              <a:rPr lang="fr-FR" b="1" dirty="0" smtClean="0"/>
              <a:t>A- principes:</a:t>
            </a:r>
          </a:p>
          <a:p>
            <a:pPr lvl="1" algn="just"/>
            <a:r>
              <a:rPr lang="fr-FR" dirty="0" smtClean="0"/>
              <a:t>Le principe de l’interdiction à l’employeur de permettre au personnel d’utiliser des produits, substances, appareils ou machines reconnus comme étant susceptibles de porter atteinte à sa santé ou de compromettre sa sécurité.</a:t>
            </a:r>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b="1" dirty="0" smtClean="0"/>
              <a:t>B- Les responsabilités de l’employeur:</a:t>
            </a:r>
          </a:p>
          <a:p>
            <a:pPr algn="just"/>
            <a:endParaRPr lang="fr-FR" b="1" dirty="0" smtClean="0"/>
          </a:p>
          <a:p>
            <a:pPr lvl="1" algn="just"/>
            <a:r>
              <a:rPr lang="fr-FR" dirty="0" smtClean="0"/>
              <a:t>L’employeur doit répondre de toute contravention à ses obligations de salubrité et de l’hygiène du travail.</a:t>
            </a:r>
          </a:p>
          <a:p>
            <a:pPr lvl="1" algn="just"/>
            <a:r>
              <a:rPr lang="fr-FR" dirty="0" smtClean="0"/>
              <a:t>La responsabilité pénale de l’employeur peut aussi être évoqué en cas d’infraction aux règles d’hygiène et de sécurité prescrites par le Code de travail</a:t>
            </a:r>
            <a:endParaRPr lang="fr-F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buNone/>
            </a:pPr>
            <a:r>
              <a:rPr lang="fr-FR" b="1" dirty="0" smtClean="0"/>
              <a:t>C- Responsabilité du salarié:</a:t>
            </a:r>
          </a:p>
          <a:p>
            <a:pPr algn="just">
              <a:buNone/>
            </a:pPr>
            <a:endParaRPr lang="fr-FR" b="1" dirty="0" smtClean="0"/>
          </a:p>
          <a:p>
            <a:pPr algn="just"/>
            <a:r>
              <a:rPr lang="fr-FR" dirty="0" smtClean="0"/>
              <a:t>Peut être engagée si, dument informé, ne se conforme pas aux prescriptions particulières relatives à la sécurité ou à l’hygiène pour l’exécution de certains travaux dangereux.</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fr-FR" dirty="0" smtClean="0">
                <a:solidFill>
                  <a:srgbClr val="00B050"/>
                </a:solidFill>
              </a:rPr>
              <a:t>2 L’institution du comité d’hygiène et de sécurité</a:t>
            </a:r>
          </a:p>
          <a:p>
            <a:pPr algn="just">
              <a:buNone/>
            </a:pPr>
            <a:r>
              <a:rPr lang="fr-FR" dirty="0" smtClean="0"/>
              <a:t>Le comité hygiène et sécurité comprend:</a:t>
            </a:r>
          </a:p>
          <a:p>
            <a:pPr algn="just">
              <a:buNone/>
            </a:pPr>
            <a:endParaRPr lang="fr-FR" dirty="0" smtClean="0"/>
          </a:p>
          <a:p>
            <a:pPr lvl="1" algn="just"/>
            <a:r>
              <a:rPr lang="fr-FR" dirty="0" smtClean="0"/>
              <a:t> L’employeur ou son représentant ( président)</a:t>
            </a:r>
          </a:p>
          <a:p>
            <a:pPr lvl="1" algn="just"/>
            <a:r>
              <a:rPr lang="fr-FR" dirty="0" smtClean="0"/>
              <a:t> Le responsable de la sécurité dans l’entreprise ou à défaut un ingénieur désigné par l’employeur</a:t>
            </a:r>
          </a:p>
          <a:p>
            <a:pPr lvl="1" algn="just"/>
            <a:r>
              <a:rPr lang="fr-FR" dirty="0" smtClean="0"/>
              <a:t> Le médecin de travail de l’entreprise</a:t>
            </a:r>
          </a:p>
          <a:p>
            <a:pPr lvl="1" algn="just"/>
            <a:r>
              <a:rPr lang="fr-FR" dirty="0" smtClean="0"/>
              <a:t> Deux délégués titulaires du personnel ou deux délégués syndicaux </a:t>
            </a:r>
            <a:endParaRPr lang="fr-F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b="1" dirty="0" smtClean="0"/>
          </a:p>
          <a:p>
            <a:pPr algn="just">
              <a:buNone/>
            </a:pPr>
            <a:r>
              <a:rPr lang="fr-FR" b="1" dirty="0" smtClean="0"/>
              <a:t>Le rôle du CHS en période normale:</a:t>
            </a:r>
          </a:p>
          <a:p>
            <a:pPr algn="just">
              <a:buNone/>
            </a:pPr>
            <a:endParaRPr lang="fr-FR" b="1" dirty="0" smtClean="0"/>
          </a:p>
          <a:p>
            <a:pPr algn="just"/>
            <a:r>
              <a:rPr lang="fr-FR" dirty="0" smtClean="0"/>
              <a:t>Le CHS est chargé en situation normale d’évaluer la situation présente, notamment d’analyser les risques professionnels auxquels sont exposés les salariés de l’établissement.</a:t>
            </a:r>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 L’hygiène et la sécurité</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buNone/>
            </a:pPr>
            <a:r>
              <a:rPr lang="fr-FR" b="1" dirty="0" smtClean="0"/>
              <a:t>Le rôle du CHS en situation dangereuse:</a:t>
            </a:r>
          </a:p>
          <a:p>
            <a:pPr algn="just">
              <a:buNone/>
            </a:pPr>
            <a:endParaRPr lang="fr-FR" b="1" dirty="0" smtClean="0"/>
          </a:p>
          <a:p>
            <a:pPr algn="just"/>
            <a:r>
              <a:rPr lang="fr-FR" dirty="0" smtClean="0"/>
              <a:t>Le CHS doit procéder à une enquête à l’occasion de chaque accident de travail ou maladie à caractère professionnel ayant entrainé la mort, ou qui paraisse devoir entrainer une incapacité permanente.</a:t>
            </a:r>
            <a:endParaRPr lang="fr-F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III: La rémunération du travail</a:t>
            </a:r>
            <a:endParaRPr lang="fr-FR" b="1"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dirty="0" smtClean="0"/>
          </a:p>
          <a:p>
            <a:pPr algn="just"/>
            <a:endParaRPr lang="fr-FR" dirty="0" smtClean="0"/>
          </a:p>
          <a:p>
            <a:pPr algn="just"/>
            <a:r>
              <a:rPr lang="fr-FR" dirty="0" smtClean="0"/>
              <a:t>La rémunération constitue l’une des obligations de l’employeur et l’un des éléments essentiels du contrat le travail.</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200" dirty="0" smtClean="0"/>
              <a:t>L’interdiction de toute discrimination à l’embauche</a:t>
            </a:r>
            <a:endParaRPr lang="fr-FR" sz="2200" dirty="0"/>
          </a:p>
        </p:txBody>
      </p:sp>
      <p:sp>
        <p:nvSpPr>
          <p:cNvPr id="3" name="Espace réservé du contenu 2"/>
          <p:cNvSpPr>
            <a:spLocks noGrp="1"/>
          </p:cNvSpPr>
          <p:nvPr>
            <p:ph idx="1"/>
          </p:nvPr>
        </p:nvSpPr>
        <p:spPr/>
        <p:txBody>
          <a:bodyPr>
            <a:normAutofit lnSpcReduction="10000"/>
          </a:bodyPr>
          <a:lstStyle/>
          <a:p>
            <a:pPr algn="just"/>
            <a:endParaRPr lang="fr-FR" dirty="0" smtClean="0"/>
          </a:p>
          <a:p>
            <a:pPr algn="just"/>
            <a:endParaRPr lang="fr-FR" dirty="0" smtClean="0"/>
          </a:p>
          <a:p>
            <a:pPr algn="just"/>
            <a:r>
              <a:rPr lang="fr-FR" dirty="0" smtClean="0"/>
              <a:t>L’employeur ne peut refuser d’embaucher une personne en raison de son origine, de son sexe, de son âge, de sa situation de famille, etc.</a:t>
            </a:r>
          </a:p>
          <a:p>
            <a:pPr algn="just"/>
            <a:endParaRPr lang="fr-FR" dirty="0" smtClean="0"/>
          </a:p>
          <a:p>
            <a:pPr algn="just"/>
            <a:r>
              <a:rPr lang="fr-FR" dirty="0" smtClean="0"/>
              <a:t>Cette indiction s’applique à la formulation des offres d’emploi et à la rupture du contrat de travail (pendant ou après la période d’essai).</a:t>
            </a:r>
            <a:endParaRPr lang="fr-FR" dirty="0"/>
          </a:p>
        </p:txBody>
      </p:sp>
      <p:sp>
        <p:nvSpPr>
          <p:cNvPr id="5" name="Espace réservé du pied de page 4"/>
          <p:cNvSpPr>
            <a:spLocks noGrp="1"/>
          </p:cNvSpPr>
          <p:nvPr>
            <p:ph type="ftr" sz="quarter" idx="11"/>
          </p:nvPr>
        </p:nvSpPr>
        <p:spPr>
          <a:xfrm rot="5400000">
            <a:off x="9853648" y="3676280"/>
            <a:ext cx="3200400" cy="487680"/>
          </a:xfrm>
          <a:prstGeom prst="rect">
            <a:avLst/>
          </a:prstGeom>
        </p:spPr>
        <p:txBody>
          <a:bodyPr/>
          <a:lstStyle/>
          <a:p>
            <a:r>
              <a:rPr lang="fr-BE" smtClean="0"/>
              <a:t>Pr EL BENNISSI</a:t>
            </a:r>
            <a:endParaRPr lang="fr-BE"/>
          </a:p>
        </p:txBody>
      </p:sp>
      <p:sp>
        <p:nvSpPr>
          <p:cNvPr id="4" name="Espace réservé du numéro de diapositive 3"/>
          <p:cNvSpPr>
            <a:spLocks noGrp="1"/>
          </p:cNvSpPr>
          <p:nvPr>
            <p:ph type="sldNum" sz="quarter" idx="12"/>
          </p:nvPr>
        </p:nvSpPr>
        <p:spPr>
          <a:xfrm>
            <a:off x="10838688" y="5734050"/>
            <a:ext cx="812800" cy="521208"/>
          </a:xfrm>
          <a:prstGeom prst="rect">
            <a:avLst/>
          </a:prstGeom>
        </p:spPr>
        <p:txBody>
          <a:bodyPr/>
          <a:lstStyle/>
          <a:p>
            <a:fld id="{CF4668DC-857F-487D-BFFA-8C0CA5037977}" type="slidenum">
              <a:rPr lang="fr-BE" smtClean="0"/>
              <a:pPr/>
              <a:t>9</a:t>
            </a:fld>
            <a:endParaRPr lang="fr-BE"/>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dirty="0" smtClean="0"/>
              <a:t>Les composantes du salaire concernent : les accessoires dont les avantages en nature ( logement, nourriture, habillement), il y’a également les pourboires, les gratifications, les primes et indemnités, voire tout autre accessoire en espèce…</a:t>
            </a:r>
          </a:p>
          <a:p>
            <a:pPr algn="just"/>
            <a:r>
              <a:rPr lang="fr-FR" dirty="0" smtClean="0"/>
              <a:t>La participation du personnel aux bénéfices de l’entreprise</a:t>
            </a:r>
            <a:r>
              <a:rPr lang="fr-FR" dirty="0"/>
              <a:t>.</a:t>
            </a:r>
            <a:endParaRPr lang="fr-FR"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fr-FR" dirty="0" smtClean="0"/>
          </a:p>
          <a:p>
            <a:r>
              <a:rPr lang="fr-FR" b="1" dirty="0" smtClean="0"/>
              <a:t>Rappel :</a:t>
            </a:r>
          </a:p>
          <a:p>
            <a:pPr lvl="1" algn="just"/>
            <a:r>
              <a:rPr lang="fr-FR" dirty="0" smtClean="0"/>
              <a:t>LE SMIG horaire est fixé à 13.46 </a:t>
            </a:r>
            <a:r>
              <a:rPr lang="fr-FR" dirty="0" err="1" smtClean="0"/>
              <a:t>dhs</a:t>
            </a:r>
            <a:r>
              <a:rPr lang="fr-FR" dirty="0" smtClean="0"/>
              <a:t> dans les secteurs commerciales industrielles et activités libérales et 69.73 </a:t>
            </a:r>
            <a:r>
              <a:rPr lang="fr-FR" dirty="0" err="1" smtClean="0"/>
              <a:t>dhs</a:t>
            </a:r>
            <a:r>
              <a:rPr lang="fr-FR" dirty="0" smtClean="0"/>
              <a:t> par jour dans le secteur agricole.</a:t>
            </a:r>
            <a:endParaRPr lang="fr-F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rémunération du travail</a:t>
            </a:r>
            <a:endParaRPr lang="fr-FR" dirty="0"/>
          </a:p>
        </p:txBody>
      </p:sp>
      <p:sp>
        <p:nvSpPr>
          <p:cNvPr id="3" name="Espace réservé du contenu 2"/>
          <p:cNvSpPr>
            <a:spLocks noGrp="1"/>
          </p:cNvSpPr>
          <p:nvPr>
            <p:ph idx="1"/>
          </p:nvPr>
        </p:nvSpPr>
        <p:spPr>
          <a:xfrm>
            <a:off x="609600" y="1600200"/>
            <a:ext cx="10972800" cy="4757758"/>
          </a:xfrm>
        </p:spPr>
        <p:txBody>
          <a:bodyPr>
            <a:normAutofit fontScale="92500" lnSpcReduction="10000"/>
          </a:bodyPr>
          <a:lstStyle/>
          <a:p>
            <a:pPr algn="just"/>
            <a:r>
              <a:rPr lang="fr-FR" b="1" dirty="0" smtClean="0"/>
              <a:t>A régime de paiement du salaire</a:t>
            </a:r>
          </a:p>
          <a:p>
            <a:pPr algn="just">
              <a:buNone/>
            </a:pPr>
            <a:r>
              <a:rPr lang="fr-FR" dirty="0" smtClean="0"/>
              <a:t>1 les modalités de paiement</a:t>
            </a:r>
          </a:p>
          <a:p>
            <a:pPr algn="just">
              <a:buNone/>
            </a:pPr>
            <a:r>
              <a:rPr lang="fr-FR" dirty="0" smtClean="0"/>
              <a:t>2 l’action en paiement</a:t>
            </a:r>
          </a:p>
          <a:p>
            <a:pPr algn="just">
              <a:buNone/>
            </a:pPr>
            <a:r>
              <a:rPr lang="fr-FR" dirty="0" smtClean="0"/>
              <a:t>3 la preuve du paiement</a:t>
            </a:r>
          </a:p>
          <a:p>
            <a:pPr algn="just">
              <a:buNone/>
            </a:pPr>
            <a:endParaRPr lang="fr-FR" dirty="0" smtClean="0"/>
          </a:p>
          <a:p>
            <a:pPr algn="just"/>
            <a:r>
              <a:rPr lang="fr-FR" b="1" dirty="0" smtClean="0"/>
              <a:t>B quelques innovations du Code du travail marocain</a:t>
            </a:r>
          </a:p>
          <a:p>
            <a:pPr algn="just">
              <a:buNone/>
            </a:pPr>
            <a:r>
              <a:rPr lang="fr-FR" dirty="0" smtClean="0"/>
              <a:t>1 prime d’ancienneté</a:t>
            </a:r>
          </a:p>
          <a:p>
            <a:pPr algn="just">
              <a:buNone/>
            </a:pPr>
            <a:r>
              <a:rPr lang="fr-FR" dirty="0" smtClean="0"/>
              <a:t>2 l’information du livre de paie</a:t>
            </a:r>
          </a:p>
          <a:p>
            <a:pPr algn="just">
              <a:buNone/>
            </a:pPr>
            <a:r>
              <a:rPr lang="fr-FR" dirty="0" smtClean="0"/>
              <a:t>3 privilèges du salaire : Saisie arrêt et cession</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 régime de paiement du salaire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fr-FR" b="1" dirty="0" smtClean="0"/>
              <a:t>1 Les modalités de paiement:</a:t>
            </a:r>
          </a:p>
          <a:p>
            <a:pPr algn="just"/>
            <a:endParaRPr lang="fr-FR" dirty="0" smtClean="0"/>
          </a:p>
          <a:p>
            <a:pPr lvl="1" algn="just"/>
            <a:r>
              <a:rPr lang="fr-FR" dirty="0" smtClean="0"/>
              <a:t>Lieu de paiement : la loi n’impose pas un lieu déterminé pour le paiement des salaires, l’employeur est libre pour fixer un lieu, mais sans qu’il soit fixé de manière qui oblige le salarié de faire de grands déplacements; </a:t>
            </a:r>
          </a:p>
          <a:p>
            <a:pPr lvl="1" algn="just"/>
            <a:r>
              <a:rPr lang="fr-FR" dirty="0" smtClean="0"/>
              <a:t>Les salaires doivent être payés en monnaie marocaine; </a:t>
            </a:r>
          </a:p>
          <a:p>
            <a:pPr lvl="1" algn="just"/>
            <a:r>
              <a:rPr lang="fr-FR" dirty="0" smtClean="0"/>
              <a:t>Le paiement ne peut avoir lieu un jour de repos.</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 régime de paiement du salaire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fr-FR" dirty="0" smtClean="0"/>
          </a:p>
          <a:p>
            <a:r>
              <a:rPr lang="fr-FR" b="1" dirty="0" smtClean="0"/>
              <a:t>2- L’action en paiement:</a:t>
            </a:r>
          </a:p>
          <a:p>
            <a:endParaRPr lang="fr-FR" dirty="0" smtClean="0"/>
          </a:p>
          <a:p>
            <a:pPr lvl="1" algn="just"/>
            <a:r>
              <a:rPr lang="fr-FR" dirty="0" smtClean="0"/>
              <a:t>En cas de non paiement, le travailleur peut recourir à la justice</a:t>
            </a:r>
            <a:endParaRPr lang="fr-FR"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 régime de paiement du salaire</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fr-FR" b="1" dirty="0" smtClean="0"/>
              <a:t>3 -La preuve du paiement</a:t>
            </a:r>
          </a:p>
          <a:p>
            <a:pPr algn="just"/>
            <a:endParaRPr lang="fr-FR" b="1" dirty="0" smtClean="0"/>
          </a:p>
          <a:p>
            <a:pPr lvl="1" algn="just"/>
            <a:r>
              <a:rPr lang="fr-FR" dirty="0" smtClean="0"/>
              <a:t>La preuve du paiement incombe à l’employeur, cette preuve est établie par les moyens des preuves ordinaires établis par le D.O.C. En outre, il existe deux modes de preuve relatifs au Code du travail : le bulletin de paie et le livre du paie</a:t>
            </a:r>
            <a:endParaRPr lang="fr-F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B- Quelques innovations du Code de travail</a:t>
            </a:r>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buNone/>
            </a:pPr>
            <a:endParaRPr lang="fr-FR" dirty="0" smtClean="0"/>
          </a:p>
          <a:p>
            <a:pPr algn="just"/>
            <a:r>
              <a:rPr lang="fr-FR" b="1" dirty="0" smtClean="0"/>
              <a:t>1 prime d’ancienneté:</a:t>
            </a:r>
            <a:r>
              <a:rPr lang="fr-FR" dirty="0" smtClean="0"/>
              <a:t> </a:t>
            </a:r>
          </a:p>
          <a:p>
            <a:pPr algn="just"/>
            <a:endParaRPr lang="fr-FR" dirty="0" smtClean="0"/>
          </a:p>
          <a:p>
            <a:pPr lvl="1" algn="just"/>
            <a:r>
              <a:rPr lang="fr-FR" dirty="0" smtClean="0"/>
              <a:t>Au-delà de 2 ans d’ancienneté, le salarié bénéficie d’une augmentation de salaire.</a:t>
            </a:r>
            <a:endParaRPr lang="fr-FR"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B Quelques innovations du Code de travail</a:t>
            </a:r>
            <a:endParaRPr lang="fr-FR" dirty="0"/>
          </a:p>
        </p:txBody>
      </p:sp>
      <p:sp>
        <p:nvSpPr>
          <p:cNvPr id="3" name="Espace réservé du contenu 2"/>
          <p:cNvSpPr>
            <a:spLocks noGrp="1"/>
          </p:cNvSpPr>
          <p:nvPr>
            <p:ph idx="1"/>
          </p:nvPr>
        </p:nvSpPr>
        <p:spPr>
          <a:xfrm>
            <a:off x="609600" y="1600200"/>
            <a:ext cx="10972800" cy="4757758"/>
          </a:xfrm>
        </p:spPr>
        <p:txBody>
          <a:bodyPr>
            <a:normAutofit fontScale="70000" lnSpcReduction="20000"/>
          </a:bodyPr>
          <a:lstStyle/>
          <a:p>
            <a:pPr algn="just"/>
            <a:r>
              <a:rPr lang="fr-FR" dirty="0" smtClean="0"/>
              <a:t>Pour </a:t>
            </a:r>
            <a:r>
              <a:rPr lang="fr-FR" b="1" dirty="0" smtClean="0"/>
              <a:t>le calcul de la prime d'ancienneté</a:t>
            </a:r>
            <a:r>
              <a:rPr lang="fr-FR" dirty="0" smtClean="0"/>
              <a:t>, sont pris en compte le salaire proprement dit, ses accessoires ainsi que les majorations pour heures supplémentaires, à l'exclusion : </a:t>
            </a:r>
          </a:p>
          <a:p>
            <a:pPr lvl="1" algn="just">
              <a:buFont typeface="Wingdings" pitchFamily="2" charset="2"/>
              <a:buChar char="Ø"/>
            </a:pPr>
            <a:r>
              <a:rPr lang="fr-FR" dirty="0" smtClean="0"/>
              <a:t>1 - des prestations familiales ; </a:t>
            </a:r>
          </a:p>
          <a:p>
            <a:pPr lvl="1" algn="just">
              <a:buFont typeface="Wingdings" pitchFamily="2" charset="2"/>
              <a:buChar char="Ø"/>
            </a:pPr>
            <a:r>
              <a:rPr lang="fr-FR" dirty="0" smtClean="0"/>
              <a:t>2 - des pourboires, sauf pour les salariés exclusivement payés aux pourboires ; </a:t>
            </a:r>
          </a:p>
          <a:p>
            <a:pPr lvl="1" algn="just">
              <a:buFont typeface="Wingdings" pitchFamily="2" charset="2"/>
              <a:buChar char="Ø"/>
            </a:pPr>
            <a:r>
              <a:rPr lang="fr-FR" dirty="0" smtClean="0"/>
              <a:t>3 - des gratifications accordées, soit sous forme de versements fractionnés, soit sous forme d'un versement unique en fin d'année ou en fin d'exercice, y compris les gratifications calculées en pourcentage des bénéfices ou du chiffre d'affaires de l'entreprise ; </a:t>
            </a:r>
          </a:p>
          <a:p>
            <a:pPr lvl="1" algn="just">
              <a:buFont typeface="Wingdings" pitchFamily="2" charset="2"/>
              <a:buChar char="Ø"/>
            </a:pPr>
            <a:r>
              <a:rPr lang="fr-FR" dirty="0" smtClean="0"/>
              <a:t>4 - des participations aux bénéfices et de toute libéralité à caractère aléatoire et imprévisible, sauf dispositions contraires contenues dans le contrat de travail, la convention collective de travail ou le règlement intérieur ; </a:t>
            </a:r>
          </a:p>
          <a:p>
            <a:pPr lvl="1" algn="just">
              <a:buFont typeface="Wingdings" pitchFamily="2" charset="2"/>
              <a:buChar char="Ø"/>
            </a:pPr>
            <a:r>
              <a:rPr lang="fr-FR" dirty="0" smtClean="0"/>
              <a:t>5 - des indemnités ou primes qui constituent un remboursement ou un dédommagement pour le salarié : </a:t>
            </a:r>
          </a:p>
          <a:p>
            <a:pPr lvl="1" algn="just">
              <a:buFont typeface="Wingdings" pitchFamily="2" charset="2"/>
              <a:buChar char="Ø"/>
            </a:pPr>
            <a:r>
              <a:rPr lang="fr-FR" dirty="0" smtClean="0"/>
              <a:t>6 - des indemnités pour remplacement temporaire d'un salarié dans un poste d'une catégorie supérieure ainsi que pour travail exécuté temporairement dans un poste nécessitant un travail exceptionnel.</a:t>
            </a:r>
          </a:p>
          <a:p>
            <a:pPr algn="just"/>
            <a:endParaRPr lang="fr-F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B -Quelques innovations du Code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dirty="0" smtClean="0"/>
          </a:p>
          <a:p>
            <a:pPr algn="just"/>
            <a:r>
              <a:rPr lang="fr-FR" b="1" dirty="0" smtClean="0"/>
              <a:t>2 L’information du livre de paie:</a:t>
            </a:r>
          </a:p>
          <a:p>
            <a:pPr algn="just"/>
            <a:endParaRPr lang="fr-FR" dirty="0" smtClean="0"/>
          </a:p>
          <a:p>
            <a:pPr lvl="1" algn="just"/>
            <a:r>
              <a:rPr lang="fr-FR" dirty="0" smtClean="0"/>
              <a:t>Les entreprises qui utilisent des systèmes de comptabilité informatique, le livre de paie peut être remplacé par un livre informatisé à la demande de l’employeur</a:t>
            </a:r>
            <a:endParaRPr lang="fr-F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B Quelques innovations du Code de travail</a:t>
            </a: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endParaRPr lang="fr-FR" dirty="0" smtClean="0"/>
          </a:p>
          <a:p>
            <a:pPr algn="just"/>
            <a:r>
              <a:rPr lang="fr-FR" b="1" dirty="0" smtClean="0"/>
              <a:t>3-Privilège du salaire : saisie arrêt et cession</a:t>
            </a:r>
          </a:p>
          <a:p>
            <a:pPr algn="just"/>
            <a:endParaRPr lang="fr-FR" b="1" dirty="0" smtClean="0"/>
          </a:p>
          <a:p>
            <a:pPr lvl="1" algn="just"/>
            <a:r>
              <a:rPr lang="fr-FR" dirty="0" smtClean="0"/>
              <a:t>Le salaire est protégé contre les saisies les cessions que les créanciers peuvent pratiquer entre les mains de l’employeur.</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6678</TotalTime>
  <Words>7877</Words>
  <Application>Microsoft Office PowerPoint</Application>
  <PresentationFormat>Personnalisé</PresentationFormat>
  <Paragraphs>797</Paragraphs>
  <Slides>124</Slides>
  <Notes>1</Notes>
  <HiddenSlides>0</HiddenSlides>
  <MMClips>0</MMClips>
  <ScaleCrop>false</ScaleCrop>
  <HeadingPairs>
    <vt:vector size="4" baseType="variant">
      <vt:variant>
        <vt:lpstr>Thème</vt:lpstr>
      </vt:variant>
      <vt:variant>
        <vt:i4>1</vt:i4>
      </vt:variant>
      <vt:variant>
        <vt:lpstr>Titres des diapositives</vt:lpstr>
      </vt:variant>
      <vt:variant>
        <vt:i4>124</vt:i4>
      </vt:variant>
    </vt:vector>
  </HeadingPairs>
  <TitlesOfParts>
    <vt:vector size="125" baseType="lpstr">
      <vt:lpstr>Promenade</vt:lpstr>
      <vt:lpstr>Droit des affaires </vt:lpstr>
      <vt:lpstr>Le cadre juridique de recrutement </vt:lpstr>
      <vt:lpstr>La période précontractuelle</vt:lpstr>
      <vt:lpstr>Le recrutement </vt:lpstr>
      <vt:lpstr>L’embauche</vt:lpstr>
      <vt:lpstr>Principe de liberté d’embauche</vt:lpstr>
      <vt:lpstr>Les informations demandées doivent avoir un lien directe avec l’emploi et le poste potentiel </vt:lpstr>
      <vt:lpstr>La non discrimination</vt:lpstr>
      <vt:lpstr>L’interdiction de toute discrimination à l’embauche</vt:lpstr>
      <vt:lpstr>L’embauche / Le débauchage Le débauchage d'un salarié par une entreprise concurrente </vt:lpstr>
      <vt:lpstr>Le débauchage d'un salarié par une entreprise concurrente Les dispositions du DOC et le Code de travail </vt:lpstr>
      <vt:lpstr>Diapositive 12</vt:lpstr>
      <vt:lpstr>Le débauchage d'un salarié par une entreprise concurrente Concurrence déloyale </vt:lpstr>
      <vt:lpstr>La procédure d’embauche</vt:lpstr>
      <vt:lpstr>Le choix du type de contrat de travail</vt:lpstr>
      <vt:lpstr>Diapositive 16</vt:lpstr>
      <vt:lpstr>Diapositive 17</vt:lpstr>
      <vt:lpstr>Diapositive 18</vt:lpstr>
      <vt:lpstr>I- Le contrat de principe: C.D.I.</vt:lpstr>
      <vt:lpstr>II- Les contrats d’exception</vt:lpstr>
      <vt:lpstr>1- contrat à durée déterminée C.D.D</vt:lpstr>
      <vt:lpstr>a) Dans quels cas peut on faire recours au contrat de travail à durée déterminée ? </vt:lpstr>
      <vt:lpstr>b) La durée maximale du contrat à durée déterminée</vt:lpstr>
      <vt:lpstr>2- Le contrat pour accomplir un travail déterminé (CTT)</vt:lpstr>
      <vt:lpstr>Contrat de travail </vt:lpstr>
      <vt:lpstr>Notion du contrat de travail</vt:lpstr>
      <vt:lpstr>Contrat de travail et la lettre d’engagement (Promesse d’embauche) </vt:lpstr>
      <vt:lpstr>Conclusion du contrat de travail</vt:lpstr>
      <vt:lpstr>A- Le consentement des parties</vt:lpstr>
      <vt:lpstr>B- La capacité des parties</vt:lpstr>
      <vt:lpstr>Le salarié mineur</vt:lpstr>
      <vt:lpstr>la femme mariée</vt:lpstr>
      <vt:lpstr>C- L’objet et la cause du contrat</vt:lpstr>
      <vt:lpstr>D- Les formes et la preuve du contrat</vt:lpstr>
      <vt:lpstr>Le contenu du contrat de travail</vt:lpstr>
      <vt:lpstr>Les clauses contractuelles</vt:lpstr>
      <vt:lpstr>Les clauses interdites</vt:lpstr>
      <vt:lpstr>Les clauses contraires à l’ordre public général</vt:lpstr>
      <vt:lpstr>Diapositive 39</vt:lpstr>
      <vt:lpstr>Diapositive 40</vt:lpstr>
      <vt:lpstr>Clauses contraires à l’ordre public social</vt:lpstr>
      <vt:lpstr>Clauses portant atteinte aux libertés fondamentales des salariés</vt:lpstr>
      <vt:lpstr>Diapositive 43</vt:lpstr>
      <vt:lpstr>Diapositive 44</vt:lpstr>
      <vt:lpstr>Diapositive 45</vt:lpstr>
      <vt:lpstr>Diapositive 46</vt:lpstr>
      <vt:lpstr>Diapositive 47</vt:lpstr>
      <vt:lpstr>Diapositive 48</vt:lpstr>
      <vt:lpstr>Diapositive 49</vt:lpstr>
      <vt:lpstr>Les clauses autorisées</vt:lpstr>
      <vt:lpstr>Les clauses autorisées</vt:lpstr>
      <vt:lpstr>Diapositive 52</vt:lpstr>
      <vt:lpstr>Diapositive 53</vt:lpstr>
      <vt:lpstr>Diapositive 54</vt:lpstr>
      <vt:lpstr>L’obligation de loyauté pendant la durée du contrat</vt:lpstr>
      <vt:lpstr>Diapositive 56</vt:lpstr>
      <vt:lpstr>L’obligation de non concurrence du salarié après la cession du contrat de travail</vt:lpstr>
      <vt:lpstr>Les conditions de validité de la clause</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La conclusion du contrat de travail</vt:lpstr>
      <vt:lpstr>CAS PRATIQUE</vt:lpstr>
      <vt:lpstr>Droit du travail</vt:lpstr>
      <vt:lpstr>Les conditions de travail</vt:lpstr>
      <vt:lpstr>Diapositive 73</vt:lpstr>
      <vt:lpstr>I : La durée de travail</vt:lpstr>
      <vt:lpstr>La durée de travail</vt:lpstr>
      <vt:lpstr>La durée de travail</vt:lpstr>
      <vt:lpstr>La durée de travail</vt:lpstr>
      <vt:lpstr>La durée de travail</vt:lpstr>
      <vt:lpstr>La durée de travail</vt:lpstr>
      <vt:lpstr>La durée de travail</vt:lpstr>
      <vt:lpstr>II : L’hygiène et la sécurité</vt:lpstr>
      <vt:lpstr>II : L’hygiène et la sécurité</vt:lpstr>
      <vt:lpstr>II : L’hygiène et la sécurité</vt:lpstr>
      <vt:lpstr>II : L’hygiène et la sécurité</vt:lpstr>
      <vt:lpstr>II : L’hygiène et la sécurité</vt:lpstr>
      <vt:lpstr>II : L’hygiène et la sécurité</vt:lpstr>
      <vt:lpstr>II : L’hygiène et la sécurité</vt:lpstr>
      <vt:lpstr>II : L’hygiène et la sécurité</vt:lpstr>
      <vt:lpstr>III: La rémunération du travail</vt:lpstr>
      <vt:lpstr>Diapositive 90</vt:lpstr>
      <vt:lpstr>Diapositive 91</vt:lpstr>
      <vt:lpstr>La rémunération du travail</vt:lpstr>
      <vt:lpstr>A régime de paiement du salaire</vt:lpstr>
      <vt:lpstr>A régime de paiement du salaire</vt:lpstr>
      <vt:lpstr>A régime de paiement du salaire</vt:lpstr>
      <vt:lpstr>B- Quelques innovations du Code de travail</vt:lpstr>
      <vt:lpstr>B Quelques innovations du Code de travail</vt:lpstr>
      <vt:lpstr>B -Quelques innovations du Code de travail</vt:lpstr>
      <vt:lpstr>B Quelques innovations du Code de travail</vt:lpstr>
      <vt:lpstr>Droit du travail</vt:lpstr>
      <vt:lpstr>La rupture du contrat de travail  Démission/Licenciement</vt:lpstr>
      <vt:lpstr>Diapositive 102</vt:lpstr>
      <vt:lpstr>La rupture du contrat de travail  Démission/Licenciement</vt:lpstr>
      <vt:lpstr>Le licenciement</vt:lpstr>
      <vt:lpstr>1 – Le licenciement pour motif personnel</vt:lpstr>
      <vt:lpstr>1 – Le licenciement pour motif personnel</vt:lpstr>
      <vt:lpstr>1 – Le licenciement pour motif personnel</vt:lpstr>
      <vt:lpstr>1 – Le licenciement pour motif personnel</vt:lpstr>
      <vt:lpstr>1 – Le licenciement pour motif personnel</vt:lpstr>
      <vt:lpstr>1 – Le licenciement pour motif personnel</vt:lpstr>
      <vt:lpstr>E     Les effets du licenciement</vt:lpstr>
      <vt:lpstr>E     Les effets du licenciement</vt:lpstr>
      <vt:lpstr>E     Les effets du licenciement</vt:lpstr>
      <vt:lpstr>E     Les effets du licenciement</vt:lpstr>
      <vt:lpstr>La rupture du contrat de travail  Démission/Licenciement</vt:lpstr>
      <vt:lpstr>Licenciement pour motif économique</vt:lpstr>
      <vt:lpstr>Licenciement</vt:lpstr>
      <vt:lpstr>2- Licenciement pour motif économique</vt:lpstr>
      <vt:lpstr>2- Licenciement pour motif économique</vt:lpstr>
      <vt:lpstr>2- Licenciement pour motif économique</vt:lpstr>
      <vt:lpstr>2- Licenciement pour motif économique</vt:lpstr>
      <vt:lpstr>Calcul des indemnités</vt:lpstr>
      <vt:lpstr>Diapositive 123</vt:lpstr>
      <vt:lpstr>Diapositive 124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YOUSSEF ELHAMDOUNI</dc:creator>
  <cp:lastModifiedBy>KAMAL</cp:lastModifiedBy>
  <cp:revision>33</cp:revision>
  <cp:lastPrinted>2021-11-20T09:23:11Z</cp:lastPrinted>
  <dcterms:created xsi:type="dcterms:W3CDTF">2021-11-09T14:57:03Z</dcterms:created>
  <dcterms:modified xsi:type="dcterms:W3CDTF">2023-10-05T20:43:19Z</dcterms:modified>
</cp:coreProperties>
</file>